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61" r:id="rId4"/>
    <p:sldId id="263" r:id="rId5"/>
    <p:sldId id="262" r:id="rId6"/>
    <p:sldId id="282" r:id="rId7"/>
    <p:sldId id="295" r:id="rId8"/>
    <p:sldId id="273" r:id="rId9"/>
    <p:sldId id="283" r:id="rId10"/>
    <p:sldId id="285" r:id="rId11"/>
    <p:sldId id="284" r:id="rId12"/>
    <p:sldId id="287" r:id="rId13"/>
    <p:sldId id="288" r:id="rId14"/>
    <p:sldId id="289" r:id="rId15"/>
    <p:sldId id="290" r:id="rId16"/>
    <p:sldId id="294" r:id="rId17"/>
    <p:sldId id="277" r:id="rId18"/>
    <p:sldId id="292" r:id="rId19"/>
    <p:sldId id="293" r:id="rId20"/>
    <p:sldId id="296" r:id="rId21"/>
    <p:sldId id="297" r:id="rId22"/>
    <p:sldId id="299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range – we haven’t necessarily discussed</a:t>
            </a:r>
            <a:r>
              <a:rPr lang="en-US" baseline="0" dirty="0" smtClean="0"/>
              <a:t> it yet.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z*z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z*z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z*z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# prints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			# prints 0		</a:t>
            </a:r>
            <a:r>
              <a:rPr lang="en-US" sz="1600" b="1" dirty="0" smtClean="0">
                <a:cs typeface="Courier New" pitchFamily="49" charset="0"/>
              </a:rPr>
              <a:t>Global or</a:t>
            </a:r>
            <a:endParaRPr lang="en-US" sz="20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	</a:t>
            </a:r>
            <a:r>
              <a:rPr lang="en-US" sz="1600" b="1" dirty="0" smtClean="0">
                <a:cs typeface="Courier New" pitchFamily="49" charset="0"/>
              </a:rPr>
              <a:t>top level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	</a:t>
            </a:r>
            <a:r>
              <a:rPr lang="en-US" sz="1600" b="1" dirty="0" err="1" smtClean="0">
                <a:cs typeface="Courier New" pitchFamily="49" charset="0"/>
              </a:rPr>
              <a:t>store_it</a:t>
            </a:r>
            <a:r>
              <a:rPr lang="en-US" sz="1600" b="1" dirty="0" smtClean="0">
                <a:cs typeface="Courier New" pitchFamily="49" charset="0"/>
              </a:rPr>
              <a:t>()		stored: 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return stored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x: 22		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22;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stored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22		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stored		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x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22   stored: 22	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22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22   stored: 22	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			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4495800"/>
            <a:ext cx="1524000" cy="1257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2400" y="4191000"/>
            <a:ext cx="9144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variable use finds the nearest variable of the given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Looking up a global variable works if no local of the same name exists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stored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 = 200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(x*x)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(x+0.5)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+ 1</a:t>
            </a:r>
          </a:p>
          <a:p>
            <a:endParaRPr lang="en-US" dirty="0" smtClean="0"/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dirty="0" err="1" smtClean="0"/>
              <a:t>len</a:t>
            </a:r>
            <a:r>
              <a:rPr lang="en-US" dirty="0" smtClean="0"/>
              <a:t>, float,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str</a:t>
            </a:r>
            <a:r>
              <a:rPr lang="en-US" dirty="0" smtClean="0"/>
              <a:t>, range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programmers: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52400" y="4343400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users: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users/clients/callers</a:t>
            </a:r>
          </a:p>
          <a:p>
            <a:pPr lvl="1"/>
            <a:r>
              <a:rPr lang="en-US" dirty="0" smtClean="0"/>
              <a:t>Document the purpose or meaning or abstraction that the function represents</a:t>
            </a:r>
          </a:p>
          <a:p>
            <a:pPr lvl="1"/>
            <a:r>
              <a:rPr lang="en-US" dirty="0" smtClean="0"/>
              <a:t>Tells what the function does</a:t>
            </a:r>
          </a:p>
          <a:p>
            <a:pPr lvl="1"/>
            <a:r>
              <a:rPr lang="en-US" dirty="0" smtClean="0"/>
              <a:t>Should be written for every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programmers who are reading the code</a:t>
            </a:r>
          </a:p>
          <a:p>
            <a:pPr lvl="1"/>
            <a:r>
              <a:rPr lang="en-US" dirty="0" smtClean="0"/>
              <a:t>Document the implementation – specific code choices</a:t>
            </a:r>
          </a:p>
          <a:p>
            <a:pPr lvl="1"/>
            <a:r>
              <a:rPr lang="en-US" dirty="0" smtClean="0"/>
              <a:t>Tells how the function does it</a:t>
            </a:r>
          </a:p>
          <a:p>
            <a:pPr lvl="1"/>
            <a:r>
              <a:rPr lang="en-US" dirty="0" smtClean="0"/>
              <a:t>Necessary for tricky or interesting bits of the code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# “x*x” can be more precise than “x**2”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x*x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way to write a string – surrounded by three quotes instead of just one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Any of these works for a documentation string</a:t>
            </a:r>
          </a:p>
          <a:p>
            <a:r>
              <a:rPr lang="en-US" dirty="0" smtClean="0"/>
              <a:t>Triple-quote version can include newlines (carriage returns), so the string can span multiple lines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it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must be consistent with surrounding code</a:t>
            </a:r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(“”)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(2, 3)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2)</a:t>
            </a:r>
          </a:p>
          <a:p>
            <a:endParaRPr lang="en-US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produce output</a:t>
            </a:r>
          </a:p>
          <a:p>
            <a:r>
              <a:rPr lang="en-US" dirty="0" smtClean="0"/>
              <a:t>What </a:t>
            </a:r>
            <a:r>
              <a:rPr lang="en-US" dirty="0"/>
              <a:t>happens if you forget the parentheses on a function call</a:t>
            </a:r>
            <a:r>
              <a:rPr lang="en-US" dirty="0" smtClean="0"/>
              <a:t>?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random.random</a:t>
            </a:r>
            <a:endParaRPr lang="en-US" dirty="0" smtClean="0"/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Types we know about:  </a:t>
            </a:r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, list,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/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/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/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/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/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/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/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/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00800" y="43229"/>
            <a:ext cx="2743200" cy="2637692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/>
        </p:nvSpPr>
        <p:spPr>
          <a:xfrm>
            <a:off x="4953000" y="5029200"/>
            <a:ext cx="1876427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0675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return 2*x + 1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4876800" y="34290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/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/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/>
        </p:nvSpPr>
        <p:spPr>
          <a:xfrm>
            <a:off x="5638800" y="6068757"/>
            <a:ext cx="3252788" cy="612648"/>
          </a:xfrm>
          <a:prstGeom prst="wedgeRectCallout">
            <a:avLst>
              <a:gd name="adj1" fmla="val -31258"/>
              <a:gd name="adj2" fmla="val -1261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“Hello, world”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– 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x</a:t>
            </a: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064806" y="1295400"/>
            <a:ext cx="6936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 the machine, including the input and the </a:t>
            </a:r>
            <a:r>
              <a:rPr lang="en-US" sz="2400" dirty="0" smtClean="0"/>
              <a:t>result</a:t>
            </a:r>
            <a:endParaRPr lang="en-US" sz="2400" dirty="0"/>
          </a:p>
        </p:txBody>
      </p:sp>
      <p:sp>
        <p:nvSpPr>
          <p:cNvPr id="2" name="Rectangular Callout 1"/>
          <p:cNvSpPr/>
          <p:nvPr/>
        </p:nvSpPr>
        <p:spPr>
          <a:xfrm>
            <a:off x="7543800" y="1757065"/>
            <a:ext cx="1371600" cy="612648"/>
          </a:xfrm>
          <a:prstGeom prst="wedgeRectCallout">
            <a:avLst>
              <a:gd name="adj1" fmla="val -78511"/>
              <a:gd name="adj2" fmla="val 339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Returns the value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rest of the program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interpreter (command shell) reads statements and expressions, then executes them</a:t>
            </a:r>
          </a:p>
          <a:p>
            <a:r>
              <a:rPr lang="en-US" dirty="0" smtClean="0"/>
              <a:t>If the interpreter executes an expression, it prints its value</a:t>
            </a:r>
          </a:p>
          <a:p>
            <a:r>
              <a:rPr lang="en-US" dirty="0" smtClean="0"/>
              <a:t>In a program, evaluating an expression does not print it</a:t>
            </a:r>
          </a:p>
          <a:p>
            <a:r>
              <a:rPr lang="en-US" dirty="0" smtClean="0"/>
              <a:t>In a program, printing an expression does not permit it to be used elsewhere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(at the call site)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</a:t>
            </a:r>
            <a:r>
              <a:rPr lang="en-US" dirty="0" smtClean="0">
                <a:solidFill>
                  <a:srgbClr val="FF0000"/>
                </a:solidFill>
              </a:rPr>
              <a:t>formal parameter name </a:t>
            </a:r>
            <a:r>
              <a:rPr lang="en-US" dirty="0" smtClean="0"/>
              <a:t>to the argument’s value</a:t>
            </a:r>
          </a:p>
          <a:p>
            <a:pPr lvl="1"/>
            <a:r>
              <a:rPr lang="en-US" dirty="0" smtClean="0"/>
              <a:t>A new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emember the value of the expression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return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return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7081542" y="1371600"/>
            <a:ext cx="2003610" cy="612648"/>
          </a:xfrm>
          <a:prstGeom prst="wedgeRectCallout">
            <a:avLst>
              <a:gd name="adj1" fmla="val -75890"/>
              <a:gd name="adj2" fmla="val -217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/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1188</Words>
  <Application>Microsoft Office PowerPoint</Application>
  <PresentationFormat>On-screen Show (4:3)</PresentationFormat>
  <Paragraphs>343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More function examples</vt:lpstr>
      <vt:lpstr>Digression:  Two types of output</vt:lpstr>
      <vt:lpstr>How Python executes a function call</vt:lpstr>
      <vt:lpstr>Examples of function invocation</vt:lpstr>
      <vt:lpstr>Examples of function invocation</vt:lpstr>
      <vt:lpstr>Examples of function invocation</vt:lpstr>
      <vt:lpstr>Examples of function invocation</vt:lpstr>
      <vt:lpstr>Examples of function invocation</vt:lpstr>
      <vt:lpstr>Examples of function invocation</vt:lpstr>
      <vt:lpstr>In a function body, assignment creates a temporary variable (like the formal parameter)</vt:lpstr>
      <vt:lpstr>A variable use finds the nearest variable of the given name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Michael D Ernst</cp:lastModifiedBy>
  <cp:revision>74</cp:revision>
  <dcterms:created xsi:type="dcterms:W3CDTF">2012-06-20T04:14:54Z</dcterms:created>
  <dcterms:modified xsi:type="dcterms:W3CDTF">2012-06-26T03:56:48Z</dcterms:modified>
</cp:coreProperties>
</file>