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88" r:id="rId3"/>
    <p:sldId id="271" r:id="rId4"/>
    <p:sldId id="272" r:id="rId5"/>
    <p:sldId id="293" r:id="rId6"/>
    <p:sldId id="294" r:id="rId7"/>
    <p:sldId id="270" r:id="rId8"/>
    <p:sldId id="286" r:id="rId9"/>
    <p:sldId id="287" r:id="rId10"/>
    <p:sldId id="289" r:id="rId11"/>
    <p:sldId id="290" r:id="rId12"/>
    <p:sldId id="274" r:id="rId13"/>
    <p:sldId id="291" r:id="rId14"/>
    <p:sldId id="273" r:id="rId15"/>
    <p:sldId id="276" r:id="rId16"/>
    <p:sldId id="292" r:id="rId17"/>
    <p:sldId id="277" r:id="rId18"/>
    <p:sldId id="278" r:id="rId19"/>
    <p:sldId id="279" r:id="rId20"/>
    <p:sldId id="280" r:id="rId21"/>
    <p:sldId id="263" r:id="rId22"/>
    <p:sldId id="265" r:id="rId23"/>
    <p:sldId id="261" r:id="rId24"/>
    <p:sldId id="264" r:id="rId25"/>
    <p:sldId id="266" r:id="rId26"/>
    <p:sldId id="267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99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viewProps" Target="viewProps.xml"/><Relationship Id="rId31" Type="http://schemas.openxmlformats.org/officeDocument/2006/relationships/slide" Target="slides/slide3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3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6/24/12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66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c_to_f</a:t>
            </a:r>
          </a:p>
          <a:p>
            <a:r>
              <a:rPr lang="en-US"/>
              <a:t>make_message</a:t>
            </a:r>
          </a:p>
          <a:p>
            <a:r>
              <a:rPr lang="en-US"/>
              <a:t>c_to_f</a:t>
            </a:r>
          </a:p>
          <a:p>
            <a:r>
              <a:rPr lang="en-US"/>
              <a:t>make_message</a:t>
            </a:r>
          </a:p>
          <a:p>
            <a:r>
              <a:rPr lang="en-US"/>
              <a:t>c_to_f</a:t>
            </a:r>
          </a:p>
          <a:p>
            <a:r>
              <a:rPr lang="en-US"/>
              <a:t>make_message</a:t>
            </a:r>
          </a:p>
          <a:p>
            <a:r>
              <a:rPr lang="en-US"/>
              <a:t>The temperature is 69.80000000000001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95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c_to_f</a:t>
            </a:r>
          </a:p>
          <a:p>
            <a:r>
              <a:rPr lang="en-US"/>
              <a:t>make_message</a:t>
            </a:r>
          </a:p>
          <a:p>
            <a:r>
              <a:rPr lang="en-US"/>
              <a:t>c_to_f</a:t>
            </a:r>
          </a:p>
          <a:p>
            <a:r>
              <a:rPr lang="en-US"/>
              <a:t>make_message</a:t>
            </a:r>
          </a:p>
          <a:p>
            <a:r>
              <a:rPr lang="en-US"/>
              <a:t>c_to_f</a:t>
            </a:r>
          </a:p>
          <a:p>
            <a:r>
              <a:rPr lang="en-US"/>
              <a:t>make_message</a:t>
            </a:r>
          </a:p>
          <a:p>
            <a:r>
              <a:rPr lang="en-US"/>
              <a:t>The temperature is 69.80000000000001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95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c_to_f</a:t>
            </a:r>
          </a:p>
          <a:p>
            <a:r>
              <a:rPr lang="en-US"/>
              <a:t>make_message</a:t>
            </a:r>
          </a:p>
          <a:p>
            <a:r>
              <a:rPr lang="en-US"/>
              <a:t>c_to_f</a:t>
            </a:r>
          </a:p>
          <a:p>
            <a:r>
              <a:rPr lang="en-US"/>
              <a:t>make_message</a:t>
            </a:r>
          </a:p>
          <a:p>
            <a:r>
              <a:rPr lang="en-US"/>
              <a:t>c_to_f</a:t>
            </a:r>
          </a:p>
          <a:p>
            <a:r>
              <a:rPr lang="en-US"/>
              <a:t>make_message</a:t>
            </a:r>
          </a:p>
          <a:p>
            <a:r>
              <a:rPr lang="en-US"/>
              <a:t>The temperature is 69.80000000000001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95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667000"/>
            <a:ext cx="5410200" cy="9334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on Functions; Some File I/O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190p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Summer 2012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Scope and Global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When Python encounters a variable, it </a:t>
            </a:r>
          </a:p>
          <a:p>
            <a:pPr lvl="1"/>
            <a:r>
              <a:rPr lang="en-US"/>
              <a:t>first checks to see if the variable is defined in the </a:t>
            </a:r>
            <a:r>
              <a:rPr lang="en-US">
                <a:solidFill>
                  <a:srgbClr val="0000FF"/>
                </a:solidFill>
              </a:rPr>
              <a:t>local scope</a:t>
            </a:r>
          </a:p>
          <a:p>
            <a:pPr lvl="1"/>
            <a:r>
              <a:rPr lang="en-US"/>
              <a:t>then checks to see if the variable is defined in the </a:t>
            </a:r>
            <a:r>
              <a:rPr lang="en-US">
                <a:solidFill>
                  <a:srgbClr val="0000FF"/>
                </a:solidFill>
              </a:rPr>
              <a:t>global scope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48768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>
                <a:solidFill>
                  <a:srgbClr val="FF0000"/>
                </a:solidFill>
              </a:rPr>
              <a:t>But: try to avoid this feature.</a:t>
            </a:r>
          </a:p>
          <a:p>
            <a:r>
              <a:rPr lang="en-US" sz="2400" i="1">
                <a:solidFill>
                  <a:srgbClr val="FF0000"/>
                </a:solidFill>
              </a:rPr>
              <a:t>Keep global variables global, and local variables local</a:t>
            </a:r>
          </a:p>
        </p:txBody>
      </p:sp>
    </p:spTree>
    <p:extLst>
      <p:ext uri="{BB962C8B-B14F-4D97-AF65-F5344CB8AC3E}">
        <p14:creationId xmlns:p14="http://schemas.microsoft.com/office/powerpoint/2010/main" val="4263712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Scope and Global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normal_pressure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pressure_at_sea_level = 7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result = pressure – pressure_at_sea_level    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result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normal_pressure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(16)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8768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>
                <a:solidFill>
                  <a:srgbClr val="FF0000"/>
                </a:solidFill>
              </a:rPr>
              <a:t>Better</a:t>
            </a:r>
            <a:endParaRPr lang="en-US" sz="2400" i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034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Confusing Variables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848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_mbar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pressure * 1013.25</a:t>
            </a:r>
          </a:p>
          <a:p>
            <a:pPr marL="0" indent="0">
              <a:buNone/>
            </a:pPr>
            <a:endParaRPr lang="en-US" sz="2400" b="1" dirty="0" err="1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_mmHg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pressure * 0.75006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pressure = 1.2 </a:t>
            </a: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# in atmospheres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pressure =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_mbar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pressure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pressure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_mmHg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pressure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pressure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222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 Better Way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848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_mbar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pressure * 1013.25</a:t>
            </a:r>
          </a:p>
          <a:p>
            <a:pPr marL="0" indent="0">
              <a:buNone/>
            </a:pPr>
            <a:endParaRPr lang="en-US" sz="2400" b="1" dirty="0" err="1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_mmHg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pressure * 0.75006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in_atm = 1.2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in_mbar =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_mbar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in_atm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in_mmHg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_mmHg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in_mmHg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41263" y="60960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Much more clear!!</a:t>
            </a:r>
          </a:p>
        </p:txBody>
      </p:sp>
    </p:spTree>
    <p:extLst>
      <p:ext uri="{BB962C8B-B14F-4D97-AF65-F5344CB8AC3E}">
        <p14:creationId xmlns:p14="http://schemas.microsoft.com/office/powerpoint/2010/main" val="277552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Gotcha: Return Value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447800" y="1676400"/>
            <a:ext cx="64770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c / 5.0 * 9 + 32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c_to_f(19)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8200" y="4343400"/>
            <a:ext cx="4114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>
                <a:solidFill>
                  <a:srgbClr val="FF0000"/>
                </a:solidFill>
              </a:rPr>
              <a:t>Anything wrong here?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9800" y="27432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0000"/>
                </a:solidFill>
              </a:rPr>
              <a:t>No return value!?!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09800" y="5486400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>
                <a:solidFill>
                  <a:srgbClr val="FF0000"/>
                </a:solidFill>
              </a:rPr>
              <a:t>Good practice: Always include a return statement!</a:t>
            </a:r>
          </a:p>
        </p:txBody>
      </p:sp>
    </p:spTree>
    <p:extLst>
      <p:ext uri="{BB962C8B-B14F-4D97-AF65-F5344CB8AC3E}">
        <p14:creationId xmlns:p14="http://schemas.microsoft.com/office/powerpoint/2010/main" val="515804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Review: functions calling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_mbar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pressure * 1013.25</a:t>
            </a:r>
          </a:p>
          <a:p>
            <a:pPr marL="0" indent="0">
              <a:buNone/>
            </a:pPr>
            <a:endParaRPr lang="en-US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_mmHg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pressure * 0.75006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_mmHg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in_mbar =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atm_to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_mbar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in_mmHg = mbar_to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_mmHg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(in_mbar)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in_mmHg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atm_to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_mmHg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(5)</a:t>
            </a:r>
          </a:p>
        </p:txBody>
      </p:sp>
    </p:spTree>
    <p:extLst>
      <p:ext uri="{BB962C8B-B14F-4D97-AF65-F5344CB8AC3E}">
        <p14:creationId xmlns:p14="http://schemas.microsoft.com/office/powerpoint/2010/main" val="1150668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/>
              <a:t>Local Scope and Global Scope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When Python encounters a variable, it </a:t>
            </a:r>
          </a:p>
          <a:p>
            <a:pPr lvl="1"/>
            <a:r>
              <a:rPr lang="en-US"/>
              <a:t>first checks to see if the variable is defined in the </a:t>
            </a:r>
            <a:r>
              <a:rPr lang="en-US">
                <a:solidFill>
                  <a:srgbClr val="0000FF"/>
                </a:solidFill>
              </a:rPr>
              <a:t>local scope</a:t>
            </a:r>
          </a:p>
          <a:p>
            <a:pPr lvl="1"/>
            <a:r>
              <a:rPr lang="en-US"/>
              <a:t>then checks to see if the variable is defined in the </a:t>
            </a:r>
            <a:r>
              <a:rPr lang="en-US">
                <a:solidFill>
                  <a:srgbClr val="0000FF"/>
                </a:solidFill>
              </a:rPr>
              <a:t>next most outer scope</a:t>
            </a:r>
          </a:p>
          <a:p>
            <a:pPr lvl="1"/>
            <a:r>
              <a:rPr lang="en-US"/>
              <a:t>then checks to see if the variable is defined in the </a:t>
            </a:r>
            <a:r>
              <a:rPr lang="en-US">
                <a:solidFill>
                  <a:srgbClr val="0000FF"/>
                </a:solidFill>
              </a:rPr>
              <a:t>next most outer scope</a:t>
            </a:r>
          </a:p>
          <a:p>
            <a:pPr lvl="1"/>
            <a:r>
              <a:rPr lang="en-US"/>
              <a:t>…</a:t>
            </a:r>
          </a:p>
          <a:p>
            <a:pPr lvl="1"/>
            <a:r>
              <a:rPr lang="en-US"/>
              <a:t>then checks to see if the variable is defined in the </a:t>
            </a:r>
            <a:r>
              <a:rPr lang="en-US"/>
              <a:t> </a:t>
            </a:r>
            <a:r>
              <a:rPr lang="en-US">
                <a:solidFill>
                  <a:srgbClr val="0000FF"/>
                </a:solidFill>
              </a:rPr>
              <a:t>global scope</a:t>
            </a:r>
          </a:p>
        </p:txBody>
      </p:sp>
    </p:spTree>
    <p:extLst>
      <p:ext uri="{BB962C8B-B14F-4D97-AF65-F5344CB8AC3E}">
        <p14:creationId xmlns:p14="http://schemas.microsoft.com/office/powerpoint/2010/main" val="3502240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Breaking down a program into functions is </a:t>
            </a:r>
            <a:r>
              <a:rPr lang="en-US" i="1" u="sng"/>
              <a:t>the fundamental activity</a:t>
            </a:r>
            <a:r>
              <a:rPr lang="en-US"/>
              <a:t> of programming!</a:t>
            </a:r>
          </a:p>
          <a:p>
            <a:r>
              <a:rPr lang="en-US"/>
              <a:t>How do you decide when to use a function?</a:t>
            </a:r>
          </a:p>
          <a:p>
            <a:pPr lvl="1"/>
            <a:r>
              <a:rPr lang="en-US"/>
              <a:t>One rule from the last lecture: DRY</a:t>
            </a:r>
          </a:p>
          <a:p>
            <a:pPr lvl="1"/>
            <a:r>
              <a:rPr lang="en-US"/>
              <a:t>Whenever you are tempted to copy and paste code, don’t!</a:t>
            </a:r>
          </a:p>
          <a:p>
            <a:r>
              <a:rPr lang="en-US"/>
              <a:t>Now, how do you design a function?</a:t>
            </a:r>
          </a:p>
        </p:txBody>
      </p:sp>
    </p:spTree>
    <p:extLst>
      <p:ext uri="{BB962C8B-B14F-4D97-AF65-F5344CB8AC3E}">
        <p14:creationId xmlns:p14="http://schemas.microsoft.com/office/powerpoint/2010/main" val="2502527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How do you design a function?</a:t>
            </a:r>
          </a:p>
          <a:p>
            <a:r>
              <a:rPr lang="en-US"/>
              <a:t>Step 1: Write the program as if the function you want already existed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3810000"/>
            <a:ext cx="800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 “This is the temperature in Farenheit: ”, tempf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tempc = f_to_c(tempf)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 “This is the temperature in Celsius: ”, tempc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56388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>
                <a:solidFill>
                  <a:srgbClr val="FF0000"/>
                </a:solidFill>
              </a:rPr>
              <a:t>Always start this way!</a:t>
            </a:r>
          </a:p>
        </p:txBody>
      </p:sp>
    </p:spTree>
    <p:extLst>
      <p:ext uri="{BB962C8B-B14F-4D97-AF65-F5344CB8AC3E}">
        <p14:creationId xmlns:p14="http://schemas.microsoft.com/office/powerpoint/2010/main" val="407483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How do you design a function?</a:t>
            </a:r>
          </a:p>
          <a:p>
            <a:r>
              <a:rPr lang="en-US"/>
              <a:t>Step 2: Describe the inputs and output.  Refer to their type.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3810000"/>
            <a:ext cx="800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err="1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# Inputs: a number representing degrees farenheit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# Return value: a number representing degrees celsius</a:t>
            </a:r>
          </a:p>
        </p:txBody>
      </p:sp>
    </p:spTree>
    <p:extLst>
      <p:ext uri="{BB962C8B-B14F-4D97-AF65-F5344CB8AC3E}">
        <p14:creationId xmlns:p14="http://schemas.microsoft.com/office/powerpoint/2010/main" val="2162541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600200"/>
            <a:ext cx="6477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total = 0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range(n):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total = total + i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total</a:t>
            </a:r>
          </a:p>
          <a:p>
            <a:pPr marL="0" indent="0">
              <a:buFont typeface="Arial" pitchFamily="34" charset="0"/>
              <a:buNone/>
            </a:pP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myfunc(4)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00600" y="48006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What is the result?</a:t>
            </a:r>
          </a:p>
        </p:txBody>
      </p:sp>
    </p:spTree>
    <p:extLst>
      <p:ext uri="{BB962C8B-B14F-4D97-AF65-F5344CB8AC3E}">
        <p14:creationId xmlns:p14="http://schemas.microsoft.com/office/powerpoint/2010/main" val="3752656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How do you design a function?</a:t>
            </a:r>
          </a:p>
          <a:p>
            <a:r>
              <a:rPr lang="en-US"/>
              <a:t>Step 3: Implement the function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38100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err="1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def f_to_c(num):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result = (f – 32) / 9.0 * 5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return result</a:t>
            </a:r>
            <a:endParaRPr lang="en-US" b="1" dirty="0" err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349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Input and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/>
              <a:t>As a programmer, when would one use a file?</a:t>
            </a:r>
          </a:p>
          <a:p>
            <a:r>
              <a:rPr lang="en-US"/>
              <a:t>As a programmer, what does one do with a file?</a:t>
            </a:r>
          </a:p>
          <a:p>
            <a:pPr marL="45720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44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Important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open a file</a:t>
            </a:r>
          </a:p>
          <a:p>
            <a:endParaRPr lang="en-US"/>
          </a:p>
          <a:p>
            <a:r>
              <a:rPr lang="en-US"/>
              <a:t>close a file</a:t>
            </a:r>
          </a:p>
          <a:p>
            <a:endParaRPr lang="en-US"/>
          </a:p>
          <a:p>
            <a:r>
              <a:rPr lang="en-US"/>
              <a:t>read data</a:t>
            </a:r>
          </a:p>
          <a:p>
            <a:endParaRPr lang="en-US"/>
          </a:p>
          <a:p>
            <a:r>
              <a:rPr lang="en-US"/>
              <a:t>write data</a:t>
            </a:r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447800"/>
            <a:ext cx="1117600" cy="908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1981200"/>
            <a:ext cx="990600" cy="990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600" y="3276600"/>
            <a:ext cx="2209800" cy="1917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5181600"/>
            <a:ext cx="1676400" cy="148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21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 a file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myfile = open(“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”, “</a:t>
            </a:r>
            <a:r>
              <a:rPr lang="en-US" sz="2400" b="1" dirty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”)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line_of_text</a:t>
            </a:r>
          </a:p>
          <a:p>
            <a:endParaRPr lang="en-US" sz="2400"/>
          </a:p>
        </p:txBody>
      </p:sp>
      <p:sp>
        <p:nvSpPr>
          <p:cNvPr id="5" name="TextBox 4"/>
          <p:cNvSpPr txBox="1"/>
          <p:nvPr/>
        </p:nvSpPr>
        <p:spPr>
          <a:xfrm>
            <a:off x="1371600" y="50292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0000"/>
                </a:solidFill>
              </a:rPr>
              <a:t>File Gotcha: where does Python expect to find this file?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43434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0000"/>
                </a:solidFill>
              </a:rPr>
              <a:t>Assumption: file is a sequence of lines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781800" y="2971800"/>
            <a:ext cx="1447800" cy="685800"/>
          </a:xfrm>
          <a:prstGeom prst="wedgeRoundRectCallout">
            <a:avLst>
              <a:gd name="adj1" fmla="val -76652"/>
              <a:gd name="adj2" fmla="val -17737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historical convention</a:t>
            </a:r>
          </a:p>
        </p:txBody>
      </p:sp>
    </p:spTree>
    <p:extLst>
      <p:ext uri="{BB962C8B-B14F-4D97-AF65-F5344CB8AC3E}">
        <p14:creationId xmlns:p14="http://schemas.microsoft.com/office/powerpoint/2010/main" val="1618741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71600"/>
            <a:ext cx="8498648" cy="51816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“Current Working Directory”</a:t>
            </a:r>
          </a:p>
        </p:txBody>
      </p:sp>
    </p:spTree>
    <p:extLst>
      <p:ext uri="{BB962C8B-B14F-4D97-AF65-F5344CB8AC3E}">
        <p14:creationId xmlns:p14="http://schemas.microsoft.com/office/powerpoint/2010/main" val="78950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22" y="1288627"/>
            <a:ext cx="9144000" cy="5597799"/>
          </a:xfrm>
          <a:prstGeom prst="rect">
            <a:avLst/>
          </a:prstGeom>
        </p:spPr>
      </p:pic>
      <p:sp>
        <p:nvSpPr>
          <p:cNvPr id="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“Current Working Directory”</a:t>
            </a:r>
          </a:p>
        </p:txBody>
      </p:sp>
    </p:spTree>
    <p:extLst>
      <p:ext uri="{BB962C8B-B14F-4D97-AF65-F5344CB8AC3E}">
        <p14:creationId xmlns:p14="http://schemas.microsoft.com/office/powerpoint/2010/main" val="38988192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“Current Working Directory”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&gt;&gt;&gt; import os   # “os” stands for “operating system”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&gt;&gt;&gt; os.getcwd()</a:t>
            </a:r>
          </a:p>
          <a:p>
            <a:pPr marL="0" indent="0">
              <a:buNone/>
            </a:pPr>
            <a:r>
              <a:rPr lang="en-US" sz="2000"/>
              <a:t>'/Users/billhowe/Documents'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3352800"/>
            <a:ext cx="853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0000"/>
                </a:solidFill>
              </a:rPr>
              <a:t>This point is minor, but can be the source of confusion and bugs.</a:t>
            </a:r>
          </a:p>
          <a:p>
            <a:r>
              <a:rPr lang="en-US" sz="2400" i="1">
                <a:solidFill>
                  <a:srgbClr val="FF0000"/>
                </a:solidFill>
              </a:rPr>
              <a:t>  </a:t>
            </a:r>
          </a:p>
          <a:p>
            <a:r>
              <a:rPr lang="en-US" sz="2400" i="1">
                <a:solidFill>
                  <a:srgbClr val="FF0000"/>
                </a:solidFill>
              </a:rPr>
              <a:t>A reasonable practice is just to work from the default location.</a:t>
            </a:r>
          </a:p>
          <a:p>
            <a:endParaRPr lang="en-US" sz="2400" i="1">
              <a:solidFill>
                <a:srgbClr val="FF0000"/>
              </a:solidFill>
            </a:endParaRPr>
          </a:p>
          <a:p>
            <a:r>
              <a:rPr lang="en-US" sz="2400" i="1">
                <a:solidFill>
                  <a:srgbClr val="FF0000"/>
                </a:solidFill>
              </a:rPr>
              <a:t>On my systems:</a:t>
            </a:r>
          </a:p>
          <a:p>
            <a:r>
              <a:rPr lang="en-US" sz="2400" i="1">
                <a:solidFill>
                  <a:srgbClr val="FF0000"/>
                </a:solidFill>
              </a:rPr>
              <a:t>	Windows: 'C:\\Python27'</a:t>
            </a:r>
          </a:p>
          <a:p>
            <a:r>
              <a:rPr lang="en-US" sz="2400" i="1">
                <a:solidFill>
                  <a:srgbClr val="FF0000"/>
                </a:solidFill>
              </a:rPr>
              <a:t>	Mac: ‘/Users/billhowe/Documents’</a:t>
            </a:r>
          </a:p>
        </p:txBody>
      </p:sp>
    </p:spTree>
    <p:extLst>
      <p:ext uri="{BB962C8B-B14F-4D97-AF65-F5344CB8AC3E}">
        <p14:creationId xmlns:p14="http://schemas.microsoft.com/office/powerpoint/2010/main" val="202152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 a file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myfile = open(“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”, “</a:t>
            </a:r>
            <a:r>
              <a:rPr lang="en-US" sz="2400" b="1" dirty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”)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all_data_as_a_big_string = myfile.read()</a:t>
            </a:r>
          </a:p>
          <a:p>
            <a:endParaRPr lang="en-US" sz="2400"/>
          </a:p>
        </p:txBody>
      </p:sp>
      <p:sp>
        <p:nvSpPr>
          <p:cNvPr id="6" name="TextBox 5"/>
          <p:cNvSpPr txBox="1"/>
          <p:nvPr/>
        </p:nvSpPr>
        <p:spPr>
          <a:xfrm>
            <a:off x="1371600" y="43434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0000"/>
                </a:solidFill>
              </a:rPr>
              <a:t>Another way to read data</a:t>
            </a:r>
          </a:p>
        </p:txBody>
      </p:sp>
    </p:spTree>
    <p:extLst>
      <p:ext uri="{BB962C8B-B14F-4D97-AF65-F5344CB8AC3E}">
        <p14:creationId xmlns:p14="http://schemas.microsoft.com/office/powerpoint/2010/main" val="882594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Write to a file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myfile = open(“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output.dat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”, “</a:t>
            </a:r>
            <a:r>
              <a:rPr lang="en-US" sz="2400" b="1" dirty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”)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myfile.write(“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 bunch of data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”)</a:t>
            </a:r>
            <a:endParaRPr lang="en-US" sz="2400"/>
          </a:p>
        </p:txBody>
      </p:sp>
      <p:sp>
        <p:nvSpPr>
          <p:cNvPr id="9" name="Rounded Rectangular Callout 8"/>
          <p:cNvSpPr/>
          <p:nvPr/>
        </p:nvSpPr>
        <p:spPr>
          <a:xfrm>
            <a:off x="6781800" y="2971800"/>
            <a:ext cx="1447800" cy="685800"/>
          </a:xfrm>
          <a:prstGeom prst="wedgeRoundRectCallout">
            <a:avLst>
              <a:gd name="adj1" fmla="val -100575"/>
              <a:gd name="adj2" fmla="val -18158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historical convention</a:t>
            </a:r>
          </a:p>
        </p:txBody>
      </p:sp>
    </p:spTree>
    <p:extLst>
      <p:ext uri="{BB962C8B-B14F-4D97-AF65-F5344CB8AC3E}">
        <p14:creationId xmlns:p14="http://schemas.microsoft.com/office/powerpoint/2010/main" val="2221288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Write to a file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myfile = open(“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output.dat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”, “</a:t>
            </a:r>
            <a:r>
              <a:rPr lang="en-US" sz="2400" b="1" dirty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”)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myfile.write(4)</a:t>
            </a:r>
            <a:endParaRPr lang="en-US" sz="2400"/>
          </a:p>
        </p:txBody>
      </p:sp>
      <p:sp>
        <p:nvSpPr>
          <p:cNvPr id="9" name="Rounded Rectangular Callout 8"/>
          <p:cNvSpPr/>
          <p:nvPr/>
        </p:nvSpPr>
        <p:spPr>
          <a:xfrm>
            <a:off x="6781800" y="2971800"/>
            <a:ext cx="1447800" cy="685800"/>
          </a:xfrm>
          <a:prstGeom prst="wedgeRoundRectCallout">
            <a:avLst>
              <a:gd name="adj1" fmla="val -100575"/>
              <a:gd name="adj2" fmla="val -18158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historical convention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3810000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Traceback (most recent call last):</a:t>
            </a:r>
          </a:p>
          <a:p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File "writefile.py", line 3, in &lt;module&gt;</a:t>
            </a:r>
          </a:p>
          <a:p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myfile.write(4)</a:t>
            </a:r>
          </a:p>
          <a:p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TypeError: expected a character buffer object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867400"/>
            <a:ext cx="38914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myfile.write(str(4))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202747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Exercise: Control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6477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“</a:t>
            </a:r>
            <a:r>
              <a:rPr lang="en-US" sz="1800" b="1" dirty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”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(temp):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“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”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“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temperature is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“+str(temp)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tempc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[19,22,21]: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tempf = c_to_f(tempc)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message = make_message(tempf)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message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7000" y="1600200"/>
            <a:ext cx="2514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/>
              <a:t>c_to_f</a:t>
            </a:r>
          </a:p>
          <a:p>
            <a:pPr marL="0" indent="0">
              <a:buNone/>
            </a:pPr>
            <a:r>
              <a:rPr lang="en-US" sz="1800"/>
              <a:t>make_message</a:t>
            </a:r>
          </a:p>
          <a:p>
            <a:pPr marL="0" indent="0">
              <a:buNone/>
            </a:pPr>
            <a:r>
              <a:rPr lang="en-US" sz="1800"/>
              <a:t>The temperature is 66.2</a:t>
            </a:r>
          </a:p>
          <a:p>
            <a:pPr marL="0" indent="0">
              <a:buNone/>
            </a:pPr>
            <a:r>
              <a:rPr lang="en-US" sz="1800"/>
              <a:t>c_to_f</a:t>
            </a:r>
          </a:p>
          <a:p>
            <a:pPr marL="0" indent="0">
              <a:buNone/>
            </a:pPr>
            <a:r>
              <a:rPr lang="en-US" sz="1800"/>
              <a:t>make_message</a:t>
            </a:r>
          </a:p>
          <a:p>
            <a:pPr marL="0" indent="0">
              <a:buNone/>
            </a:pPr>
            <a:r>
              <a:rPr lang="en-US" sz="1800"/>
              <a:t>The temperature is 71.6</a:t>
            </a:r>
          </a:p>
          <a:p>
            <a:pPr marL="0" indent="0">
              <a:buNone/>
            </a:pPr>
            <a:r>
              <a:rPr lang="en-US" sz="1800"/>
              <a:t>c_to_f</a:t>
            </a:r>
          </a:p>
          <a:p>
            <a:pPr marL="0" indent="0">
              <a:buNone/>
            </a:pPr>
            <a:r>
              <a:rPr lang="en-US" sz="1800"/>
              <a:t>make_message</a:t>
            </a:r>
          </a:p>
          <a:p>
            <a:pPr marL="0" indent="0">
              <a:buNone/>
            </a:pPr>
            <a:r>
              <a:rPr lang="en-US" sz="1800"/>
              <a:t>The temperature is 69.8</a:t>
            </a:r>
          </a:p>
        </p:txBody>
      </p:sp>
    </p:spTree>
    <p:extLst>
      <p:ext uri="{BB962C8B-B14F-4D97-AF65-F5344CB8AC3E}">
        <p14:creationId xmlns:p14="http://schemas.microsoft.com/office/powerpoint/2010/main" val="1730295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Write to a file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myfile = open(“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output.dat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”, “</a:t>
            </a:r>
            <a:r>
              <a:rPr lang="en-US" sz="2400" b="1" dirty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”)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myfile.write(“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 line of text\n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”)</a:t>
            </a:r>
            <a:endParaRPr lang="en-US" sz="2400"/>
          </a:p>
        </p:txBody>
      </p:sp>
      <p:sp>
        <p:nvSpPr>
          <p:cNvPr id="6" name="TextBox 5"/>
          <p:cNvSpPr txBox="1"/>
          <p:nvPr/>
        </p:nvSpPr>
        <p:spPr>
          <a:xfrm>
            <a:off x="914400" y="4114800"/>
            <a:ext cx="7239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Use “\n” to indicate the end of a line</a:t>
            </a:r>
          </a:p>
        </p:txBody>
      </p:sp>
    </p:spTree>
    <p:extLst>
      <p:ext uri="{BB962C8B-B14F-4D97-AF65-F5344CB8AC3E}">
        <p14:creationId xmlns:p14="http://schemas.microsoft.com/office/powerpoint/2010/main" val="3823455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Gotcha: Indentation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“</a:t>
            </a:r>
            <a:r>
              <a:rPr lang="en-US" sz="1800" b="1" dirty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”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(temp):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“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”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“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temperature is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“+str(temp)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tempc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[19,22,21]: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tempf = c_to_f(tempc)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message = make_message(tempf)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message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5062110"/>
            <a:ext cx="4114800" cy="4572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477000" y="1600200"/>
            <a:ext cx="2514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/>
              <a:t>c_to_f</a:t>
            </a:r>
          </a:p>
          <a:p>
            <a:pPr marL="0" indent="0">
              <a:buFont typeface="Arial" pitchFamily="34" charset="0"/>
              <a:buNone/>
            </a:pPr>
            <a:r>
              <a:rPr lang="en-US" sz="1800"/>
              <a:t>make_message</a:t>
            </a:r>
          </a:p>
          <a:p>
            <a:pPr marL="0" indent="0">
              <a:buFont typeface="Arial" pitchFamily="34" charset="0"/>
              <a:buNone/>
            </a:pPr>
            <a:r>
              <a:rPr lang="en-US" sz="1800"/>
              <a:t>c_to_f</a:t>
            </a:r>
          </a:p>
          <a:p>
            <a:pPr marL="0" indent="0">
              <a:buFont typeface="Arial" pitchFamily="34" charset="0"/>
              <a:buNone/>
            </a:pPr>
            <a:r>
              <a:rPr lang="en-US" sz="1800"/>
              <a:t>make_message</a:t>
            </a:r>
          </a:p>
          <a:p>
            <a:pPr marL="0" indent="0">
              <a:buFont typeface="Arial" pitchFamily="34" charset="0"/>
              <a:buNone/>
            </a:pPr>
            <a:r>
              <a:rPr lang="en-US" sz="1800"/>
              <a:t>c_to_f</a:t>
            </a:r>
          </a:p>
          <a:p>
            <a:pPr marL="0" indent="0">
              <a:buFont typeface="Arial" pitchFamily="34" charset="0"/>
              <a:buNone/>
            </a:pPr>
            <a:r>
              <a:rPr lang="en-US" sz="1800"/>
              <a:t>make_message</a:t>
            </a:r>
          </a:p>
          <a:p>
            <a:pPr marL="0" indent="0">
              <a:buFont typeface="Arial" pitchFamily="34" charset="0"/>
              <a:buNone/>
            </a:pPr>
            <a:r>
              <a:rPr lang="en-US" sz="1800"/>
              <a:t>The temperature is 69.8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990600" y="1066800"/>
            <a:ext cx="0" cy="472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425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5: Indentation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057400"/>
            <a:ext cx="72390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nl-NL" sz="2400" b="1" dirty="0" err="1">
                <a:latin typeface="Courier New" pitchFamily="49" charset="0"/>
                <a:cs typeface="Courier New" pitchFamily="49" charset="0"/>
              </a:rPr>
              <a:t> i </a:t>
            </a:r>
            <a:r>
              <a:rPr lang="nl-NL" sz="2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nl-NL" sz="2400" b="1" dirty="0" err="1">
                <a:latin typeface="Courier New" pitchFamily="49" charset="0"/>
                <a:cs typeface="Courier New" pitchFamily="49" charset="0"/>
              </a:rPr>
              <a:t> range(1, 10+1):</a:t>
            </a:r>
          </a:p>
          <a:p>
            <a:pPr marL="0" indent="0">
              <a:buNone/>
            </a:pPr>
            <a:r>
              <a:rPr lang="nl-NL" sz="2400" b="1" dirty="0" err="1">
                <a:latin typeface="Courier New" pitchFamily="49" charset="0"/>
                <a:cs typeface="Courier New" pitchFamily="49" charset="0"/>
              </a:rPr>
              <a:t>  fac = 1</a:t>
            </a:r>
          </a:p>
          <a:p>
            <a:pPr marL="0" indent="0">
              <a:buNone/>
            </a:pPr>
            <a:r>
              <a:rPr lang="nl-NL" sz="2400" b="1" dirty="0" err="1">
                <a:latin typeface="Courier New" pitchFamily="49" charset="0"/>
                <a:cs typeface="Courier New" pitchFamily="49" charset="0"/>
              </a:rPr>
              <a:t>  </a:t>
            </a:r>
            <a:r>
              <a:rPr lang="nl-NL" sz="2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nl-NL" sz="2400" b="1" dirty="0" err="1">
                <a:latin typeface="Courier New" pitchFamily="49" charset="0"/>
                <a:cs typeface="Courier New" pitchFamily="49" charset="0"/>
              </a:rPr>
              <a:t> j </a:t>
            </a:r>
            <a:r>
              <a:rPr lang="nl-NL" sz="2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nl-NL" sz="2400" b="1" dirty="0" err="1">
                <a:latin typeface="Courier New" pitchFamily="49" charset="0"/>
                <a:cs typeface="Courier New" pitchFamily="49" charset="0"/>
              </a:rPr>
              <a:t> range(1,i+1):</a:t>
            </a:r>
          </a:p>
          <a:p>
            <a:pPr marL="0" indent="0">
              <a:buNone/>
            </a:pPr>
            <a:r>
              <a:rPr lang="nl-NL" sz="2400" b="1" dirty="0" err="1">
                <a:latin typeface="Courier New" pitchFamily="49" charset="0"/>
                <a:cs typeface="Courier New" pitchFamily="49" charset="0"/>
              </a:rPr>
              <a:t>    fac = fac * j</a:t>
            </a:r>
          </a:p>
          <a:p>
            <a:pPr marL="0" indent="0">
              <a:buNone/>
            </a:pPr>
            <a:r>
              <a:rPr lang="nl-NL" sz="2400" b="1" dirty="0" err="1">
                <a:latin typeface="Courier New" pitchFamily="49" charset="0"/>
                <a:cs typeface="Courier New" pitchFamily="49" charset="0"/>
              </a:rPr>
              <a:t>  </a:t>
            </a:r>
            <a:r>
              <a:rPr lang="nl-NL" sz="2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nl-NL" sz="2400" b="1" dirty="0" err="1">
                <a:latin typeface="Courier New" pitchFamily="49" charset="0"/>
                <a:cs typeface="Courier New" pitchFamily="49" charset="0"/>
              </a:rPr>
              <a:t> fac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24000" y="1295400"/>
            <a:ext cx="762000" cy="4724400"/>
            <a:chOff x="1524000" y="1295400"/>
            <a:chExt cx="762000" cy="47244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524000" y="1295400"/>
              <a:ext cx="0" cy="472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905000" y="1295400"/>
              <a:ext cx="0" cy="472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286000" y="1295400"/>
              <a:ext cx="0" cy="472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6781800" y="1752600"/>
            <a:ext cx="1828800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1</a:t>
            </a:r>
          </a:p>
          <a:p>
            <a:r>
              <a:rPr lang="en-US"/>
              <a:t>2</a:t>
            </a:r>
          </a:p>
          <a:p>
            <a:r>
              <a:rPr lang="en-US"/>
              <a:t>6</a:t>
            </a:r>
          </a:p>
          <a:p>
            <a:r>
              <a:rPr lang="en-US"/>
              <a:t>24</a:t>
            </a:r>
          </a:p>
          <a:p>
            <a:r>
              <a:rPr lang="en-US"/>
              <a:t>120</a:t>
            </a:r>
          </a:p>
          <a:p>
            <a:r>
              <a:rPr lang="en-US"/>
              <a:t>720</a:t>
            </a:r>
          </a:p>
          <a:p>
            <a:r>
              <a:rPr lang="en-US"/>
              <a:t>5040</a:t>
            </a:r>
          </a:p>
          <a:p>
            <a:r>
              <a:rPr lang="en-US"/>
              <a:t>40320</a:t>
            </a:r>
          </a:p>
          <a:p>
            <a:r>
              <a:rPr lang="en-US"/>
              <a:t>362880</a:t>
            </a:r>
          </a:p>
          <a:p>
            <a:r>
              <a:rPr lang="en-US"/>
              <a:t>3628800</a:t>
            </a:r>
          </a:p>
        </p:txBody>
      </p:sp>
    </p:spTree>
    <p:extLst>
      <p:ext uri="{BB962C8B-B14F-4D97-AF65-F5344CB8AC3E}">
        <p14:creationId xmlns:p14="http://schemas.microsoft.com/office/powerpoint/2010/main" val="870133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5: Indentation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057400"/>
            <a:ext cx="72390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nl-NL" sz="2400" b="1" dirty="0" err="1">
                <a:latin typeface="Courier New" pitchFamily="49" charset="0"/>
                <a:cs typeface="Courier New" pitchFamily="49" charset="0"/>
              </a:rPr>
              <a:t> i </a:t>
            </a:r>
            <a:r>
              <a:rPr lang="nl-NL" sz="2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nl-NL" sz="2400" b="1" dirty="0" err="1">
                <a:latin typeface="Courier New" pitchFamily="49" charset="0"/>
                <a:cs typeface="Courier New" pitchFamily="49" charset="0"/>
              </a:rPr>
              <a:t> range(1, 10+1):</a:t>
            </a:r>
          </a:p>
          <a:p>
            <a:pPr marL="0" indent="0">
              <a:buNone/>
            </a:pPr>
            <a:r>
              <a:rPr lang="nl-NL" sz="2400" b="1" dirty="0" err="1">
                <a:latin typeface="Courier New" pitchFamily="49" charset="0"/>
                <a:cs typeface="Courier New" pitchFamily="49" charset="0"/>
              </a:rPr>
              <a:t>  fac = 1</a:t>
            </a:r>
          </a:p>
          <a:p>
            <a:pPr marL="0" indent="0">
              <a:buNone/>
            </a:pPr>
            <a:r>
              <a:rPr lang="nl-NL" sz="2400" b="1" dirty="0" err="1">
                <a:latin typeface="Courier New" pitchFamily="49" charset="0"/>
                <a:cs typeface="Courier New" pitchFamily="49" charset="0"/>
              </a:rPr>
              <a:t>  </a:t>
            </a:r>
            <a:r>
              <a:rPr lang="nl-NL" sz="2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nl-NL" sz="2400" b="1" dirty="0" err="1">
                <a:latin typeface="Courier New" pitchFamily="49" charset="0"/>
                <a:cs typeface="Courier New" pitchFamily="49" charset="0"/>
              </a:rPr>
              <a:t> j </a:t>
            </a:r>
            <a:r>
              <a:rPr lang="nl-NL" sz="2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nl-NL" sz="2400" b="1" dirty="0" err="1">
                <a:latin typeface="Courier New" pitchFamily="49" charset="0"/>
                <a:cs typeface="Courier New" pitchFamily="49" charset="0"/>
              </a:rPr>
              <a:t> range(1,i+1):</a:t>
            </a:r>
          </a:p>
          <a:p>
            <a:pPr marL="0" indent="0">
              <a:buNone/>
            </a:pPr>
            <a:r>
              <a:rPr lang="nl-NL" sz="2400" b="1" dirty="0" err="1">
                <a:latin typeface="Courier New" pitchFamily="49" charset="0"/>
                <a:cs typeface="Courier New" pitchFamily="49" charset="0"/>
              </a:rPr>
              <a:t>    fac = fac * j</a:t>
            </a:r>
          </a:p>
          <a:p>
            <a:pPr marL="0" indent="0">
              <a:buNone/>
            </a:pPr>
            <a:r>
              <a:rPr lang="nl-NL" sz="2400" b="1" dirty="0" err="1">
                <a:latin typeface="Courier New" pitchFamily="49" charset="0"/>
                <a:cs typeface="Courier New" pitchFamily="49" charset="0"/>
              </a:rPr>
              <a:t>    </a:t>
            </a:r>
            <a:r>
              <a:rPr lang="nl-NL" sz="2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nl-NL" sz="2400" b="1" dirty="0" err="1">
                <a:latin typeface="Courier New" pitchFamily="49" charset="0"/>
                <a:cs typeface="Courier New" pitchFamily="49" charset="0"/>
              </a:rPr>
              <a:t> fac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24000" y="1295400"/>
            <a:ext cx="762000" cy="4724400"/>
            <a:chOff x="1524000" y="1295400"/>
            <a:chExt cx="762000" cy="47244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524000" y="1295400"/>
              <a:ext cx="0" cy="472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905000" y="1295400"/>
              <a:ext cx="0" cy="472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286000" y="1295400"/>
              <a:ext cx="0" cy="472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/>
          <p:cNvSpPr/>
          <p:nvPr/>
        </p:nvSpPr>
        <p:spPr>
          <a:xfrm>
            <a:off x="7848600" y="609600"/>
            <a:ext cx="990600" cy="5909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1</a:t>
            </a:r>
          </a:p>
          <a:p>
            <a:r>
              <a:rPr lang="en-US"/>
              <a:t>1</a:t>
            </a:r>
          </a:p>
          <a:p>
            <a:r>
              <a:rPr lang="en-US"/>
              <a:t>2</a:t>
            </a:r>
          </a:p>
          <a:p>
            <a:r>
              <a:rPr lang="en-US"/>
              <a:t>1</a:t>
            </a:r>
          </a:p>
          <a:p>
            <a:r>
              <a:rPr lang="en-US"/>
              <a:t>2</a:t>
            </a:r>
          </a:p>
          <a:p>
            <a:r>
              <a:rPr lang="en-US"/>
              <a:t>6</a:t>
            </a:r>
          </a:p>
          <a:p>
            <a:r>
              <a:rPr lang="en-US"/>
              <a:t>1</a:t>
            </a:r>
          </a:p>
          <a:p>
            <a:r>
              <a:rPr lang="en-US"/>
              <a:t>2</a:t>
            </a:r>
          </a:p>
          <a:p>
            <a:r>
              <a:rPr lang="en-US"/>
              <a:t>6</a:t>
            </a:r>
          </a:p>
          <a:p>
            <a:r>
              <a:rPr lang="en-US"/>
              <a:t>24</a:t>
            </a:r>
          </a:p>
          <a:p>
            <a:r>
              <a:rPr lang="en-US"/>
              <a:t>1</a:t>
            </a:r>
          </a:p>
          <a:p>
            <a:r>
              <a:rPr lang="en-US"/>
              <a:t>2</a:t>
            </a:r>
          </a:p>
          <a:p>
            <a:r>
              <a:rPr lang="en-US"/>
              <a:t>6</a:t>
            </a:r>
          </a:p>
          <a:p>
            <a:r>
              <a:rPr lang="en-US"/>
              <a:t>24</a:t>
            </a:r>
          </a:p>
          <a:p>
            <a:r>
              <a:rPr lang="en-US"/>
              <a:t>120</a:t>
            </a:r>
          </a:p>
          <a:p>
            <a:r>
              <a:rPr lang="en-US"/>
              <a:t>1</a:t>
            </a:r>
          </a:p>
          <a:p>
            <a:r>
              <a:rPr lang="en-US"/>
              <a:t>2</a:t>
            </a:r>
          </a:p>
          <a:p>
            <a:r>
              <a:rPr lang="en-US"/>
              <a:t>6</a:t>
            </a:r>
          </a:p>
          <a:p>
            <a:r>
              <a:rPr lang="en-US"/>
              <a:t>24</a:t>
            </a:r>
          </a:p>
          <a:p>
            <a:r>
              <a:rPr lang="en-US"/>
              <a:t>120</a:t>
            </a:r>
          </a:p>
          <a:p>
            <a:r>
              <a:rPr lang="en-US"/>
              <a:t>720</a:t>
            </a:r>
          </a:p>
        </p:txBody>
      </p:sp>
    </p:spTree>
    <p:extLst>
      <p:ext uri="{BB962C8B-B14F-4D97-AF65-F5344CB8AC3E}">
        <p14:creationId xmlns:p14="http://schemas.microsoft.com/office/powerpoint/2010/main" val="4030903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Function Gotcha: Local Variables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447800" y="2209800"/>
            <a:ext cx="6477000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result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tempf = c_to_f(19)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result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5943600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See examples in the book:</a:t>
            </a:r>
          </a:p>
          <a:p>
            <a:r>
              <a:rPr lang="en-US"/>
              <a:t>http://thinkcspy.appspot.com/build/functions.html#variables-and-parameters-are-local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6477000" y="4876800"/>
            <a:ext cx="2133600" cy="762000"/>
          </a:xfrm>
          <a:prstGeom prst="wedgeRoundRectCallout">
            <a:avLst>
              <a:gd name="adj1" fmla="val -171667"/>
              <a:gd name="adj2" fmla="val -72430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 mistake!  What happens here?</a:t>
            </a:r>
          </a:p>
        </p:txBody>
      </p:sp>
    </p:spTree>
    <p:extLst>
      <p:ext uri="{BB962C8B-B14F-4D97-AF65-F5344CB8AC3E}">
        <p14:creationId xmlns:p14="http://schemas.microsoft.com/office/powerpoint/2010/main" val="222672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variables</a:t>
            </a:r>
          </a:p>
        </p:txBody>
      </p:sp>
      <p:sp>
        <p:nvSpPr>
          <p:cNvPr id="4" name="Right Brace 3"/>
          <p:cNvSpPr/>
          <p:nvPr/>
        </p:nvSpPr>
        <p:spPr>
          <a:xfrm>
            <a:off x="6324600" y="2300430"/>
            <a:ext cx="381000" cy="73314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22797" y="24384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</a:rPr>
              <a:t>Local </a:t>
            </a:r>
            <a:r>
              <a:rPr lang="en-US" sz="2000" b="1" i="1">
                <a:solidFill>
                  <a:schemeClr val="tx2"/>
                </a:solidFill>
              </a:rPr>
              <a:t>scope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60198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English definition:</a:t>
            </a:r>
          </a:p>
          <a:p>
            <a:r>
              <a:rPr lang="en-US" i="1"/>
              <a:t>  scope (n): extent or range of view, outlook, application, operation, effectiveness, etc.:</a:t>
            </a:r>
          </a:p>
        </p:txBody>
      </p:sp>
      <p:sp>
        <p:nvSpPr>
          <p:cNvPr id="9" name="Right Brace 8"/>
          <p:cNvSpPr/>
          <p:nvPr/>
        </p:nvSpPr>
        <p:spPr>
          <a:xfrm>
            <a:off x="6324600" y="3505200"/>
            <a:ext cx="381000" cy="9144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29138" y="37338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</a:rPr>
              <a:t>Global </a:t>
            </a:r>
            <a:r>
              <a:rPr lang="en-US" sz="2000" b="1" i="1">
                <a:solidFill>
                  <a:schemeClr val="tx2"/>
                </a:solidFill>
              </a:rPr>
              <a:t>scope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828800"/>
            <a:ext cx="75438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result</a:t>
            </a:r>
          </a:p>
          <a:p>
            <a:pPr marL="0" indent="0">
              <a:buFont typeface="Arial" pitchFamily="34" charset="0"/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tempf = c_to_f(19)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result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210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Scope and Global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normal_pressure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result = pressure – pressure_at_sea_level    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result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pressure_at_sea_level = 7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normal_pressure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(16)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7086600" y="3810000"/>
            <a:ext cx="1752600" cy="685800"/>
          </a:xfrm>
          <a:prstGeom prst="wedgeRoundRectCallout">
            <a:avLst>
              <a:gd name="adj1" fmla="val -55417"/>
              <a:gd name="adj2" fmla="val -22836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Does this work?  How?</a:t>
            </a:r>
          </a:p>
        </p:txBody>
      </p:sp>
    </p:spTree>
    <p:extLst>
      <p:ext uri="{BB962C8B-B14F-4D97-AF65-F5344CB8AC3E}">
        <p14:creationId xmlns:p14="http://schemas.microsoft.com/office/powerpoint/2010/main" val="1655330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</TotalTime>
  <Words>1420</Words>
  <Application>Microsoft Macintosh PowerPoint</Application>
  <PresentationFormat>On-screen Show (4:3)</PresentationFormat>
  <Paragraphs>300</Paragraphs>
  <Slides>30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More on Functions; Some File I/O</vt:lpstr>
      <vt:lpstr>Review</vt:lpstr>
      <vt:lpstr>Exercise: Control Flow</vt:lpstr>
      <vt:lpstr>Loop Gotcha: Indentation</vt:lpstr>
      <vt:lpstr>Problem 5: Indentation</vt:lpstr>
      <vt:lpstr>Problem 5: Indentation</vt:lpstr>
      <vt:lpstr>Function Gotcha: Local Variables</vt:lpstr>
      <vt:lpstr>Local variables</vt:lpstr>
      <vt:lpstr>Local Scope and Global Scope</vt:lpstr>
      <vt:lpstr>Local Scope and Global Scope</vt:lpstr>
      <vt:lpstr>Local Scope and Global Scope</vt:lpstr>
      <vt:lpstr>Confusing Variables</vt:lpstr>
      <vt:lpstr>A Better Way</vt:lpstr>
      <vt:lpstr>Function Gotcha: Return Value</vt:lpstr>
      <vt:lpstr>Review: functions calling functions</vt:lpstr>
      <vt:lpstr>Local Scope and Global Scope revisited</vt:lpstr>
      <vt:lpstr>Function Engineering</vt:lpstr>
      <vt:lpstr>Function Engineering</vt:lpstr>
      <vt:lpstr>Function Engineering</vt:lpstr>
      <vt:lpstr>Function Engineering</vt:lpstr>
      <vt:lpstr>File Input and Output</vt:lpstr>
      <vt:lpstr>Important operations</vt:lpstr>
      <vt:lpstr>Read a file in python</vt:lpstr>
      <vt:lpstr>“Current Working Directory”</vt:lpstr>
      <vt:lpstr>“Current Working Directory”</vt:lpstr>
      <vt:lpstr>“Current Working Directory” in Python</vt:lpstr>
      <vt:lpstr>Read a file in python</vt:lpstr>
      <vt:lpstr>Write to a file in python</vt:lpstr>
      <vt:lpstr>Write to a file in python</vt:lpstr>
      <vt:lpstr>Write to a file in python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Bill Howe</cp:lastModifiedBy>
  <cp:revision>134</cp:revision>
  <cp:lastPrinted>2012-06-25T04:21:18Z</cp:lastPrinted>
  <dcterms:created xsi:type="dcterms:W3CDTF">2012-06-20T04:14:54Z</dcterms:created>
  <dcterms:modified xsi:type="dcterms:W3CDTF">2012-06-25T18:28:55Z</dcterms:modified>
</cp:coreProperties>
</file>