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8" r:id="rId3"/>
    <p:sldId id="295" r:id="rId4"/>
    <p:sldId id="296" r:id="rId5"/>
    <p:sldId id="299" r:id="rId6"/>
    <p:sldId id="298" r:id="rId7"/>
    <p:sldId id="309" r:id="rId8"/>
    <p:sldId id="310" r:id="rId9"/>
    <p:sldId id="311" r:id="rId10"/>
    <p:sldId id="306" r:id="rId11"/>
    <p:sldId id="312" r:id="rId12"/>
    <p:sldId id="305" r:id="rId13"/>
    <p:sldId id="297" r:id="rId14"/>
    <p:sldId id="307" r:id="rId15"/>
    <p:sldId id="301" r:id="rId16"/>
    <p:sldId id="304" r:id="rId17"/>
    <p:sldId id="303" r:id="rId18"/>
    <p:sldId id="30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59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E28EE-BA29-4401-BD5A-7C6D018C3FE2}" type="datetimeFigureOut">
              <a:rPr lang="en-US" smtClean="0"/>
              <a:t>8/24/2012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5537-8977-4085-8470-8324F5D5ADD1}" type="slidenum">
              <a:rPr lang="en-US" smtClean="0"/>
              <a:t>‹#›</a:t>
            </a:fld>
            <a:endParaRPr lang="en-US"/>
          </a:p>
        </p:txBody>
      </p:sp>
    </p:spTree>
    <p:extLst>
      <p:ext uri="{BB962C8B-B14F-4D97-AF65-F5344CB8AC3E}">
        <p14:creationId xmlns:p14="http://schemas.microsoft.com/office/powerpoint/2010/main" val="364852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wishful thinking</a:t>
            </a:r>
          </a:p>
          <a:p>
            <a:r>
              <a:rPr lang="en-US"/>
              <a:t>“wishful thinking”</a:t>
            </a:r>
          </a:p>
        </p:txBody>
      </p:sp>
      <p:sp>
        <p:nvSpPr>
          <p:cNvPr id="4" name="Slide Number Placeholder 3"/>
          <p:cNvSpPr>
            <a:spLocks noGrp="1"/>
          </p:cNvSpPr>
          <p:nvPr>
            <p:ph type="sldNum" sz="quarter" idx="10"/>
          </p:nvPr>
        </p:nvSpPr>
        <p:spPr/>
        <p:txBody>
          <a:bodyPr/>
          <a:lstStyle/>
          <a:p>
            <a:fld id="{29265537-8977-4085-8470-8324F5D5ADD1}" type="slidenum">
              <a:rPr lang="en-US" smtClean="0"/>
              <a:t>3</a:t>
            </a:fld>
            <a:endParaRPr lang="en-US"/>
          </a:p>
        </p:txBody>
      </p:sp>
    </p:spTree>
    <p:extLst>
      <p:ext uri="{BB962C8B-B14F-4D97-AF65-F5344CB8AC3E}">
        <p14:creationId xmlns:p14="http://schemas.microsoft.com/office/powerpoint/2010/main" val="421537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326864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21042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82675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57305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427270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407881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108366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196833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399088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29205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79FE5D-4A83-4095-8235-CEA9DAF1EDC5}" type="datetimeFigureOut">
              <a:rPr lang="en-US" smtClean="0"/>
              <a:t>8/24/2012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8CE558-C476-4373-B415-9E6F3874DDF1}" type="slidenum">
              <a:rPr lang="en-US" smtClean="0"/>
              <a:t>‹#›</a:t>
            </a:fld>
            <a:endParaRPr lang="en-US"/>
          </a:p>
        </p:txBody>
      </p:sp>
    </p:spTree>
    <p:extLst>
      <p:ext uri="{BB962C8B-B14F-4D97-AF65-F5344CB8AC3E}">
        <p14:creationId xmlns:p14="http://schemas.microsoft.com/office/powerpoint/2010/main" val="367886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CE558-C476-4373-B415-9E6F3874DDF1}" type="slidenum">
              <a:rPr lang="en-US" smtClean="0"/>
              <a:t>‹#›</a:t>
            </a:fld>
            <a:endParaRPr lang="en-US"/>
          </a:p>
        </p:txBody>
      </p:sp>
    </p:spTree>
    <p:extLst>
      <p:ext uri="{BB962C8B-B14F-4D97-AF65-F5344CB8AC3E}">
        <p14:creationId xmlns:p14="http://schemas.microsoft.com/office/powerpoint/2010/main" val="56360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667000"/>
            <a:ext cx="5410200" cy="933451"/>
          </a:xfrm>
        </p:spPr>
        <p:txBody>
          <a:bodyPr>
            <a:normAutofit/>
          </a:bodyPr>
          <a:lstStyle/>
          <a:p>
            <a:r>
              <a:rPr lang="en-US" dirty="0" smtClean="0"/>
              <a:t>Data </a:t>
            </a:r>
            <a:r>
              <a:rPr lang="en-US" dirty="0" smtClean="0"/>
              <a:t>Structures:  Lists</a:t>
            </a:r>
            <a:endParaRPr lang="en-US" dirty="0"/>
          </a:p>
        </p:txBody>
      </p:sp>
      <p:sp>
        <p:nvSpPr>
          <p:cNvPr id="3" name="Subtitle 2"/>
          <p:cNvSpPr>
            <a:spLocks noGrp="1"/>
          </p:cNvSpPr>
          <p:nvPr>
            <p:ph type="subTitle" idx="1"/>
          </p:nvPr>
        </p:nvSpPr>
        <p:spPr>
          <a:xfrm>
            <a:off x="990600" y="3886200"/>
            <a:ext cx="6400800" cy="1752600"/>
          </a:xfrm>
        </p:spPr>
        <p:txBody>
          <a:bodyPr/>
          <a:lstStyle/>
          <a:p>
            <a:r>
              <a:rPr lang="en-US" dirty="0" smtClean="0">
                <a:solidFill>
                  <a:schemeClr val="tx1"/>
                </a:solidFill>
              </a:rPr>
              <a:t>UW CSE 190p</a:t>
            </a:r>
          </a:p>
          <a:p>
            <a:r>
              <a:rPr lang="en-US" dirty="0" smtClean="0">
                <a:solidFill>
                  <a:schemeClr val="tx1"/>
                </a:solidFill>
              </a:rPr>
              <a:t>Summer 2012</a:t>
            </a:r>
            <a:endParaRPr lang="en-US" dirty="0">
              <a:solidFill>
                <a:schemeClr val="tx1"/>
              </a:solidFill>
            </a:endParaRPr>
          </a:p>
        </p:txBody>
      </p:sp>
    </p:spTree>
    <p:extLst>
      <p:ext uri="{BB962C8B-B14F-4D97-AF65-F5344CB8AC3E}">
        <p14:creationId xmlns:p14="http://schemas.microsoft.com/office/powerpoint/2010/main" val="214641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a:t>
            </a:r>
          </a:p>
        </p:txBody>
      </p:sp>
      <p:sp>
        <p:nvSpPr>
          <p:cNvPr id="3" name="Content Placeholder 2"/>
          <p:cNvSpPr>
            <a:spLocks noGrp="1"/>
          </p:cNvSpPr>
          <p:nvPr>
            <p:ph idx="1"/>
          </p:nvPr>
        </p:nvSpPr>
        <p:spPr/>
        <p:txBody>
          <a:bodyPr>
            <a:normAutofit/>
          </a:bodyPr>
          <a:lstStyle/>
          <a:p>
            <a:pPr marL="0" indent="0">
              <a:buNone/>
            </a:pPr>
            <a:r>
              <a:rPr lang="en-US" sz="2800">
                <a:solidFill>
                  <a:srgbClr val="0000FF"/>
                </a:solidFill>
              </a:rPr>
              <a:t>Write a function to compute the position of the first occurrence of the element </a:t>
            </a:r>
            <a:r>
              <a:rPr lang="en-US" sz="2800">
                <a:solidFill>
                  <a:srgbClr val="0000FF"/>
                </a:solidFill>
                <a:latin typeface="Courier New"/>
                <a:cs typeface="Courier New"/>
              </a:rPr>
              <a:t>value</a:t>
            </a:r>
            <a:r>
              <a:rPr lang="en-US" sz="2800">
                <a:solidFill>
                  <a:srgbClr val="0000FF"/>
                </a:solidFill>
              </a:rPr>
              <a:t> in a list </a:t>
            </a:r>
            <a:r>
              <a:rPr lang="en-US" sz="2800">
                <a:solidFill>
                  <a:srgbClr val="0000FF"/>
                </a:solidFill>
                <a:latin typeface="Courier New"/>
                <a:cs typeface="Courier New"/>
              </a:rPr>
              <a:t>somelist</a:t>
            </a:r>
            <a:endParaRPr lang="en-US" sz="2800">
              <a:solidFill>
                <a:srgbClr val="0000FF"/>
              </a:solidFill>
            </a:endParaRPr>
          </a:p>
        </p:txBody>
      </p:sp>
      <p:sp>
        <p:nvSpPr>
          <p:cNvPr id="4" name="Content Placeholder 2"/>
          <p:cNvSpPr txBox="1">
            <a:spLocks/>
          </p:cNvSpPr>
          <p:nvPr/>
        </p:nvSpPr>
        <p:spPr>
          <a:xfrm>
            <a:off x="1447800" y="3352800"/>
            <a:ext cx="6477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i = 0</a:t>
            </a:r>
          </a:p>
          <a:p>
            <a:pPr marL="0" indent="0">
              <a:buNone/>
            </a:pPr>
            <a:r>
              <a:rPr lang="en-US" sz="1800" b="1" dirty="0">
                <a:solidFill>
                  <a:srgbClr val="859040"/>
                </a:solidFill>
                <a:latin typeface="Courier New" pitchFamily="49" charset="0"/>
                <a:cs typeface="Courier New" pitchFamily="49" charset="0"/>
              </a:rPr>
              <a:t>for</a:t>
            </a:r>
            <a:r>
              <a:rPr lang="en-US" sz="1800" b="1" dirty="0">
                <a:latin typeface="Courier New" pitchFamily="49" charset="0"/>
                <a:cs typeface="Courier New" pitchFamily="49" charset="0"/>
              </a:rPr>
              <a:t> c </a:t>
            </a:r>
            <a:r>
              <a:rPr lang="en-US" sz="1800" b="1" dirty="0">
                <a:solidFill>
                  <a:srgbClr val="859040"/>
                </a:solidFill>
                <a:latin typeface="Courier New" pitchFamily="49" charset="0"/>
                <a:cs typeface="Courier New" pitchFamily="49" charset="0"/>
              </a:rPr>
              <a:t>in</a:t>
            </a:r>
            <a:r>
              <a:rPr lang="en-US" sz="1800" b="1" dirty="0">
                <a:latin typeface="Courier New" pitchFamily="49" charset="0"/>
                <a:cs typeface="Courier New" pitchFamily="49" charset="0"/>
              </a:rPr>
              <a:t> somelist:</a:t>
            </a:r>
          </a:p>
          <a:p>
            <a:pPr marL="0" indent="0">
              <a:buNone/>
            </a:pPr>
            <a:r>
              <a:rPr lang="en-US" sz="1800" b="1" dirty="0">
                <a:latin typeface="Courier New" pitchFamily="49" charset="0"/>
                <a:cs typeface="Courier New" pitchFamily="49" charset="0"/>
              </a:rPr>
              <a:t>  </a:t>
            </a:r>
            <a:r>
              <a:rPr lang="en-US" sz="1800" b="1" dirty="0">
                <a:solidFill>
                  <a:srgbClr val="859040"/>
                </a:solidFill>
                <a:latin typeface="Courier New" pitchFamily="49" charset="0"/>
                <a:cs typeface="Courier New" pitchFamily="49" charset="0"/>
              </a:rPr>
              <a:t>if </a:t>
            </a:r>
            <a:r>
              <a:rPr lang="en-US" sz="1800" b="1" dirty="0">
                <a:solidFill>
                  <a:srgbClr val="000000"/>
                </a:solidFill>
                <a:latin typeface="Courier New" pitchFamily="49" charset="0"/>
                <a:cs typeface="Courier New" pitchFamily="49" charset="0"/>
              </a:rPr>
              <a:t>c == value:</a:t>
            </a:r>
          </a:p>
          <a:p>
            <a:pPr marL="0" indent="0">
              <a:buNone/>
            </a:pPr>
            <a:r>
              <a:rPr lang="en-US" sz="1800" b="1" dirty="0">
                <a:solidFill>
                  <a:srgbClr val="000000"/>
                </a:solidFill>
                <a:latin typeface="Courier New" pitchFamily="49" charset="0"/>
                <a:cs typeface="Courier New" pitchFamily="49" charset="0"/>
              </a:rPr>
              <a:t>    </a:t>
            </a:r>
            <a:r>
              <a:rPr lang="en-US" sz="1800" b="1" dirty="0">
                <a:solidFill>
                  <a:srgbClr val="859040"/>
                </a:solidFill>
                <a:latin typeface="Courier New" pitchFamily="49" charset="0"/>
                <a:cs typeface="Courier New" pitchFamily="49" charset="0"/>
              </a:rPr>
              <a:t>return</a:t>
            </a:r>
            <a:r>
              <a:rPr lang="en-US" sz="1800" b="1" dirty="0">
                <a:solidFill>
                  <a:srgbClr val="000000"/>
                </a:solidFill>
                <a:latin typeface="Courier New" pitchFamily="49" charset="0"/>
                <a:cs typeface="Courier New" pitchFamily="49" charset="0"/>
              </a:rPr>
              <a:t> i</a:t>
            </a:r>
          </a:p>
          <a:p>
            <a:pPr marL="0" indent="0">
              <a:buNone/>
            </a:pPr>
            <a:r>
              <a:rPr lang="en-US" sz="1800" b="1" dirty="0">
                <a:solidFill>
                  <a:srgbClr val="000000"/>
                </a:solidFill>
                <a:latin typeface="Courier New" pitchFamily="49" charset="0"/>
                <a:cs typeface="Courier New" pitchFamily="49" charset="0"/>
              </a:rPr>
              <a:t>  i = i + 1</a:t>
            </a:r>
          </a:p>
          <a:p>
            <a:pPr marL="0" indent="0">
              <a:buNone/>
            </a:pPr>
            <a:r>
              <a:rPr lang="en-US" sz="1800" b="1" dirty="0">
                <a:solidFill>
                  <a:srgbClr val="859040"/>
                </a:solidFill>
                <a:latin typeface="Courier New" pitchFamily="49" charset="0"/>
                <a:cs typeface="Courier New" pitchFamily="49" charset="0"/>
              </a:rPr>
              <a:t>return</a:t>
            </a:r>
            <a:r>
              <a:rPr lang="en-US" sz="1800" b="1" dirty="0">
                <a:solidFill>
                  <a:srgbClr val="000000"/>
                </a:solidFill>
                <a:latin typeface="Courier New" pitchFamily="49" charset="0"/>
                <a:cs typeface="Courier New" pitchFamily="49" charset="0"/>
              </a:rPr>
              <a:t> None</a:t>
            </a:r>
          </a:p>
        </p:txBody>
      </p:sp>
      <p:sp>
        <p:nvSpPr>
          <p:cNvPr id="5" name="Content Placeholder 2"/>
          <p:cNvSpPr txBox="1">
            <a:spLocks/>
          </p:cNvSpPr>
          <p:nvPr/>
        </p:nvSpPr>
        <p:spPr>
          <a:xfrm>
            <a:off x="914400" y="3048000"/>
            <a:ext cx="6477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859040"/>
                </a:solidFill>
                <a:latin typeface="Courier New" pitchFamily="49" charset="0"/>
                <a:cs typeface="Courier New" pitchFamily="49" charset="0"/>
              </a:rPr>
              <a:t>def</a:t>
            </a:r>
            <a:r>
              <a:rPr lang="en-US" sz="1800" b="1" dirty="0">
                <a:solidFill>
                  <a:srgbClr val="000000"/>
                </a:solidFill>
                <a:latin typeface="Courier New" pitchFamily="49" charset="0"/>
                <a:cs typeface="Courier New" pitchFamily="49" charset="0"/>
              </a:rPr>
              <a:t> index(value, somelist):</a:t>
            </a:r>
          </a:p>
          <a:p>
            <a:pPr marL="0" indent="0">
              <a:buNone/>
            </a:pPr>
            <a:r>
              <a:rPr lang="en-US" sz="1800" b="1" dirty="0">
                <a:solidFill>
                  <a:srgbClr val="000000"/>
                </a:solidFill>
                <a:latin typeface="Courier New" pitchFamily="49" charset="0"/>
                <a:cs typeface="Courier New" pitchFamily="49" charset="0"/>
              </a:rPr>
              <a:t>  </a:t>
            </a:r>
          </a:p>
        </p:txBody>
      </p:sp>
    </p:spTree>
    <p:extLst>
      <p:ext uri="{BB962C8B-B14F-4D97-AF65-F5344CB8AC3E}">
        <p14:creationId xmlns:p14="http://schemas.microsoft.com/office/powerpoint/2010/main" val="1102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Lists</a:t>
            </a:r>
          </a:p>
        </p:txBody>
      </p:sp>
      <p:sp>
        <p:nvSpPr>
          <p:cNvPr id="3" name="Content Placeholder 2"/>
          <p:cNvSpPr>
            <a:spLocks noGrp="1"/>
          </p:cNvSpPr>
          <p:nvPr>
            <p:ph idx="1"/>
          </p:nvPr>
        </p:nvSpPr>
        <p:spPr/>
        <p:txBody>
          <a:bodyPr/>
          <a:lstStyle/>
          <a:p>
            <a:r>
              <a:rPr lang="en-US"/>
              <a:t>A list is a sequence of elements</a:t>
            </a:r>
          </a:p>
          <a:p>
            <a:r>
              <a:rPr lang="en-US"/>
              <a:t>What operations should a list support efficiently and conveniently?</a:t>
            </a:r>
          </a:p>
          <a:p>
            <a:pPr lvl="1"/>
            <a:endParaRPr lang="en-US"/>
          </a:p>
        </p:txBody>
      </p:sp>
    </p:spTree>
    <p:extLst>
      <p:ext uri="{BB962C8B-B14F-4D97-AF65-F5344CB8AC3E}">
        <p14:creationId xmlns:p14="http://schemas.microsoft.com/office/powerpoint/2010/main" val="318494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 Basics (demo)</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90729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syntax”</a:t>
            </a:r>
          </a:p>
        </p:txBody>
      </p:sp>
      <p:sp>
        <p:nvSpPr>
          <p:cNvPr id="4" name="Content Placeholder 2"/>
          <p:cNvSpPr txBox="1">
            <a:spLocks/>
          </p:cNvSpPr>
          <p:nvPr/>
        </p:nvSpPr>
        <p:spPr>
          <a:xfrm>
            <a:off x="533400" y="1905000"/>
            <a:ext cx="75438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&gt;&gt;&gt; mylist = [10,20,30]</a:t>
            </a:r>
          </a:p>
          <a:p>
            <a:pPr marL="0" indent="0">
              <a:buNone/>
            </a:pPr>
            <a:r>
              <a:rPr lang="en-US" sz="1800" b="1" dirty="0">
                <a:latin typeface="Courier New" pitchFamily="49" charset="0"/>
                <a:cs typeface="Courier New" pitchFamily="49" charset="0"/>
              </a:rPr>
              <a:t>&gt;&gt;&gt; mylist.append(4) </a:t>
            </a:r>
            <a:r>
              <a:rPr lang="en-US" sz="1800" b="1" dirty="0">
                <a:solidFill>
                  <a:srgbClr val="0000FF"/>
                </a:solidFill>
                <a:latin typeface="Courier New" pitchFamily="49" charset="0"/>
                <a:cs typeface="Courier New" pitchFamily="49" charset="0"/>
              </a:rPr>
              <a:t># think “</a:t>
            </a:r>
            <a:r>
              <a:rPr lang="en-US" sz="1800" b="1" dirty="0" smtClean="0">
                <a:solidFill>
                  <a:srgbClr val="0000FF"/>
                </a:solidFill>
                <a:latin typeface="Courier New" pitchFamily="49" charset="0"/>
                <a:cs typeface="Courier New" pitchFamily="49" charset="0"/>
              </a:rPr>
              <a:t>append(</a:t>
            </a:r>
            <a:r>
              <a:rPr lang="en-US" sz="1800" b="1" dirty="0" err="1" smtClean="0">
                <a:solidFill>
                  <a:srgbClr val="0000FF"/>
                </a:solidFill>
                <a:latin typeface="Courier New" pitchFamily="49" charset="0"/>
                <a:cs typeface="Courier New" pitchFamily="49" charset="0"/>
              </a:rPr>
              <a:t>mylist</a:t>
            </a:r>
            <a:r>
              <a:rPr lang="en-US" sz="1800" b="1" dirty="0" smtClean="0">
                <a:solidFill>
                  <a:srgbClr val="0000FF"/>
                </a:solidFill>
                <a:latin typeface="Courier New" pitchFamily="49" charset="0"/>
                <a:cs typeface="Courier New" pitchFamily="49" charset="0"/>
              </a:rPr>
              <a:t>, 4)”</a:t>
            </a:r>
            <a:endParaRPr lang="en-US" sz="1800" b="1" dirty="0">
              <a:solidFill>
                <a:srgbClr val="0000FF"/>
              </a:solidFill>
              <a:latin typeface="Courier New" pitchFamily="49" charset="0"/>
              <a:cs typeface="Courier New" pitchFamily="49" charset="0"/>
            </a:endParaRPr>
          </a:p>
          <a:p>
            <a:pPr marL="0" indent="0">
              <a:buNone/>
            </a:pPr>
            <a:endParaRPr lang="en-US" sz="1800" b="1" dirty="0">
              <a:solidFill>
                <a:srgbClr val="0000FF"/>
              </a:solidFill>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&gt;&gt;&gt; mylist.index(10)</a:t>
            </a:r>
          </a:p>
          <a:p>
            <a:pPr marL="0" indent="0">
              <a:buNone/>
            </a:pPr>
            <a:r>
              <a:rPr lang="en-US" sz="1800" b="1" dirty="0">
                <a:latin typeface="Courier New" pitchFamily="49" charset="0"/>
                <a:cs typeface="Courier New" pitchFamily="49" charset="0"/>
              </a:rPr>
              <a:t>0</a:t>
            </a:r>
          </a:p>
          <a:p>
            <a:pPr marL="0" indent="0">
              <a:buNone/>
            </a:pPr>
            <a:r>
              <a:rPr lang="en-US" sz="1800" b="1" dirty="0">
                <a:latin typeface="Courier New" pitchFamily="49" charset="0"/>
                <a:cs typeface="Courier New" pitchFamily="49" charset="0"/>
              </a:rPr>
              <a:t>&gt;&gt;&gt; mylist.sort()</a:t>
            </a:r>
          </a:p>
          <a:p>
            <a:pPr marL="0" indent="0">
              <a:buNone/>
            </a:pPr>
            <a:r>
              <a:rPr lang="en-US" sz="1800" b="1" dirty="0">
                <a:latin typeface="Courier New" pitchFamily="49" charset="0"/>
                <a:cs typeface="Courier New" pitchFamily="49" charset="0"/>
              </a:rPr>
              <a:t>&gt;&gt;&gt; </a:t>
            </a:r>
          </a:p>
          <a:p>
            <a:pPr marL="0" indent="0">
              <a:buNone/>
            </a:pPr>
            <a:endParaRPr lang="en-US" sz="1800" b="1" dirty="0">
              <a:solidFill>
                <a:srgbClr val="0000FF"/>
              </a:solidFill>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277275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 methods (demo)</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867542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list methods</a:t>
            </a:r>
          </a:p>
        </p:txBody>
      </p:sp>
      <p:sp>
        <p:nvSpPr>
          <p:cNvPr id="4" name="Content Placeholder 3"/>
          <p:cNvSpPr>
            <a:spLocks noGrp="1"/>
          </p:cNvSpPr>
          <p:nvPr>
            <p:ph idx="1"/>
          </p:nvPr>
        </p:nvSpPr>
        <p:spPr/>
        <p:txBody>
          <a:bodyPr>
            <a:noAutofit/>
          </a:bodyPr>
          <a:lstStyle/>
          <a:p>
            <a:r>
              <a:rPr lang="en-US" sz="2000"/>
              <a:t>list.index(x)</a:t>
            </a:r>
          </a:p>
          <a:p>
            <a:pPr lvl="1"/>
            <a:r>
              <a:rPr lang="en-US" sz="1600"/>
              <a:t>Return the index in the list of the first item whose value is x. It is an error if there is no such item.</a:t>
            </a:r>
          </a:p>
          <a:p>
            <a:endParaRPr lang="en-US" sz="2000"/>
          </a:p>
          <a:p>
            <a:r>
              <a:rPr lang="en-US" sz="2000"/>
              <a:t>list.sort()</a:t>
            </a:r>
          </a:p>
          <a:p>
            <a:pPr lvl="1"/>
            <a:r>
              <a:rPr lang="en-US" sz="1600"/>
              <a:t>Sort the items of the list, in place.</a:t>
            </a:r>
          </a:p>
          <a:p>
            <a:endParaRPr lang="en-US" sz="2000"/>
          </a:p>
          <a:p>
            <a:r>
              <a:rPr lang="en-US" sz="2000"/>
              <a:t>list.reverse()</a:t>
            </a:r>
          </a:p>
          <a:p>
            <a:pPr lvl="1"/>
            <a:r>
              <a:rPr lang="en-US" sz="1600"/>
              <a:t>Reverse the elements of the list, in place.</a:t>
            </a:r>
          </a:p>
          <a:p>
            <a:endParaRPr lang="en-US" sz="2000"/>
          </a:p>
          <a:p>
            <a:r>
              <a:rPr lang="en-US" sz="2000"/>
              <a:t>list.insert(i, x)</a:t>
            </a:r>
          </a:p>
          <a:p>
            <a:pPr lvl="1"/>
            <a:r>
              <a:rPr lang="en-US" sz="1600"/>
              <a:t>Insert an item at a given position. The first argument is the index of the element before which to insert, so a.insert(0, x) inserts at the front of the list, and a.insert(len(a), x) is equivalent to a.append(x).</a:t>
            </a:r>
          </a:p>
        </p:txBody>
      </p:sp>
    </p:spTree>
    <p:extLst>
      <p:ext uri="{BB962C8B-B14F-4D97-AF65-F5344CB8AC3E}">
        <p14:creationId xmlns:p14="http://schemas.microsoft.com/office/powerpoint/2010/main" val="1267372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list methods</a:t>
            </a:r>
          </a:p>
        </p:txBody>
      </p:sp>
      <p:sp>
        <p:nvSpPr>
          <p:cNvPr id="3" name="Content Placeholder 2"/>
          <p:cNvSpPr>
            <a:spLocks noGrp="1"/>
          </p:cNvSpPr>
          <p:nvPr>
            <p:ph idx="1"/>
          </p:nvPr>
        </p:nvSpPr>
        <p:spPr>
          <a:xfrm>
            <a:off x="457200" y="1371600"/>
            <a:ext cx="8229600" cy="4525963"/>
          </a:xfrm>
        </p:spPr>
        <p:txBody>
          <a:bodyPr>
            <a:noAutofit/>
          </a:bodyPr>
          <a:lstStyle/>
          <a:p>
            <a:r>
              <a:rPr lang="en-US" sz="2000"/>
              <a:t>list.extend(L)</a:t>
            </a:r>
          </a:p>
          <a:p>
            <a:pPr lvl="1"/>
            <a:r>
              <a:rPr lang="en-US" sz="1600"/>
              <a:t>Extend the list by appending all the items in the given list; equivalent to a[len(a):] = L.</a:t>
            </a:r>
          </a:p>
          <a:p>
            <a:endParaRPr lang="en-US" sz="2000"/>
          </a:p>
          <a:p>
            <a:r>
              <a:rPr lang="en-US" sz="2000"/>
              <a:t>list.count(x)</a:t>
            </a:r>
          </a:p>
          <a:p>
            <a:pPr lvl="1"/>
            <a:r>
              <a:rPr lang="en-US" sz="1600"/>
              <a:t>Return the number of times x appears in the list.</a:t>
            </a:r>
          </a:p>
          <a:p>
            <a:pPr marL="0" indent="0">
              <a:buNone/>
            </a:pPr>
            <a:endParaRPr lang="en-US" sz="2000"/>
          </a:p>
          <a:p>
            <a:r>
              <a:rPr lang="en-US" sz="2000"/>
              <a:t>list.remove(x)</a:t>
            </a:r>
          </a:p>
          <a:p>
            <a:pPr lvl="1"/>
            <a:r>
              <a:rPr lang="en-US" sz="1600"/>
              <a:t>Remove the first item from the list whose value is x. It is an error if there is no such item.</a:t>
            </a:r>
          </a:p>
          <a:p>
            <a:endParaRPr lang="en-US" sz="2000"/>
          </a:p>
          <a:p>
            <a:r>
              <a:rPr lang="en-US" sz="2000"/>
              <a:t>list.pop([i])</a:t>
            </a:r>
          </a:p>
          <a:p>
            <a:pPr lvl="1"/>
            <a:r>
              <a:rPr lang="en-US" sz="1600"/>
              <a:t>Remove the item at the given position in the list, and return it. If no index is specified, a.pop() removes and returns the last item in the list. (The square brackets around the i in the method signature denote that the parameter is optional, not that you should type square brackets at that position. You will see this notation frequently in the Python Library Reference.)</a:t>
            </a:r>
          </a:p>
          <a:p>
            <a:endParaRPr lang="en-US" sz="2000"/>
          </a:p>
        </p:txBody>
      </p:sp>
    </p:spTree>
    <p:extLst>
      <p:ext uri="{BB962C8B-B14F-4D97-AF65-F5344CB8AC3E}">
        <p14:creationId xmlns:p14="http://schemas.microsoft.com/office/powerpoint/2010/main" val="1157393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 Convert Units</a:t>
            </a:r>
          </a:p>
        </p:txBody>
      </p:sp>
      <p:sp>
        <p:nvSpPr>
          <p:cNvPr id="4" name="Content Placeholder 2"/>
          <p:cNvSpPr>
            <a:spLocks noGrp="1"/>
          </p:cNvSpPr>
          <p:nvPr>
            <p:ph sz="half" idx="1"/>
          </p:nvPr>
        </p:nvSpPr>
        <p:spPr>
          <a:xfrm>
            <a:off x="533400" y="2133600"/>
            <a:ext cx="6477000" cy="1828800"/>
          </a:xfrm>
        </p:spPr>
        <p:txBody>
          <a:bodyPr>
            <a:normAutofit/>
          </a:bodyPr>
          <a:lstStyle/>
          <a:p>
            <a:pPr marL="0" indent="0">
              <a:buNone/>
            </a:pPr>
            <a:r>
              <a:rPr lang="en-US" sz="1800" b="1" dirty="0">
                <a:latin typeface="Courier New" pitchFamily="49" charset="0"/>
                <a:cs typeface="Courier New" pitchFamily="49" charset="0"/>
              </a:rPr>
              <a:t>ctemps = [17.1, 22.3, 18.4, 19.1]</a:t>
            </a:r>
          </a:p>
          <a:p>
            <a:pPr marL="0" indent="0">
              <a:buNone/>
            </a:pPr>
            <a:endParaRPr lang="en-US" sz="1800" b="1" dirty="0">
              <a:latin typeface="Courier New" pitchFamily="49" charset="0"/>
              <a:cs typeface="Courier New" pitchFamily="49" charset="0"/>
            </a:endParaRPr>
          </a:p>
        </p:txBody>
      </p:sp>
      <p:sp>
        <p:nvSpPr>
          <p:cNvPr id="6" name="Content Placeholder 2"/>
          <p:cNvSpPr txBox="1">
            <a:spLocks/>
          </p:cNvSpPr>
          <p:nvPr/>
        </p:nvSpPr>
        <p:spPr>
          <a:xfrm>
            <a:off x="533400" y="1447800"/>
            <a:ext cx="64770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smtClean="0">
              <a:latin typeface="Courier New" pitchFamily="49" charset="0"/>
              <a:cs typeface="Courier New" pitchFamily="49" charset="0"/>
            </a:endParaRPr>
          </a:p>
        </p:txBody>
      </p:sp>
      <p:sp>
        <p:nvSpPr>
          <p:cNvPr id="7" name="Rectangle 6"/>
          <p:cNvSpPr/>
          <p:nvPr/>
        </p:nvSpPr>
        <p:spPr>
          <a:xfrm>
            <a:off x="609600" y="3048000"/>
            <a:ext cx="4572000" cy="1200329"/>
          </a:xfrm>
          <a:prstGeom prst="rect">
            <a:avLst/>
          </a:prstGeom>
        </p:spPr>
        <p:txBody>
          <a:bodyPr>
            <a:spAutoFit/>
          </a:bodyPr>
          <a:lstStyle/>
          <a:p>
            <a:r>
              <a:rPr lang="en-US" b="1" dirty="0">
                <a:latin typeface="Courier New" pitchFamily="49" charset="0"/>
                <a:cs typeface="Courier New" pitchFamily="49" charset="0"/>
              </a:rPr>
              <a:t>ftemps = []</a:t>
            </a:r>
          </a:p>
          <a:p>
            <a:r>
              <a:rPr lang="en-US" b="1" dirty="0">
                <a:solidFill>
                  <a:srgbClr val="859040"/>
                </a:solidFill>
                <a:latin typeface="Courier New" pitchFamily="49" charset="0"/>
                <a:cs typeface="Courier New" pitchFamily="49" charset="0"/>
              </a:rPr>
              <a:t>for</a:t>
            </a:r>
            <a:r>
              <a:rPr lang="en-US" b="1" dirty="0">
                <a:latin typeface="Courier New" pitchFamily="49" charset="0"/>
                <a:cs typeface="Courier New" pitchFamily="49" charset="0"/>
              </a:rPr>
              <a:t> c </a:t>
            </a:r>
            <a:r>
              <a:rPr lang="en-US" b="1" dirty="0">
                <a:solidFill>
                  <a:srgbClr val="859040"/>
                </a:solidFill>
                <a:latin typeface="Courier New" pitchFamily="49" charset="0"/>
                <a:cs typeface="Courier New" pitchFamily="49" charset="0"/>
              </a:rPr>
              <a:t>in</a:t>
            </a:r>
            <a:r>
              <a:rPr lang="en-US" b="1" dirty="0">
                <a:latin typeface="Courier New" pitchFamily="49" charset="0"/>
                <a:cs typeface="Courier New" pitchFamily="49" charset="0"/>
              </a:rPr>
              <a:t> ctemps:</a:t>
            </a:r>
          </a:p>
          <a:p>
            <a:r>
              <a:rPr lang="en-US" b="1" dirty="0">
                <a:latin typeface="Courier New" pitchFamily="49" charset="0"/>
                <a:cs typeface="Courier New" pitchFamily="49" charset="0"/>
              </a:rPr>
              <a:t>  f = celsius_to_farenheit(c)</a:t>
            </a:r>
          </a:p>
          <a:p>
            <a:r>
              <a:rPr lang="en-US" b="1" dirty="0">
                <a:latin typeface="Courier New" pitchFamily="49" charset="0"/>
                <a:cs typeface="Courier New" pitchFamily="49" charset="0"/>
              </a:rPr>
              <a:t>  ftemps.append(f)</a:t>
            </a:r>
          </a:p>
        </p:txBody>
      </p:sp>
      <p:sp>
        <p:nvSpPr>
          <p:cNvPr id="8" name="Rectangle 7"/>
          <p:cNvSpPr/>
          <p:nvPr/>
        </p:nvSpPr>
        <p:spPr>
          <a:xfrm>
            <a:off x="609600" y="4495800"/>
            <a:ext cx="8229600" cy="369332"/>
          </a:xfrm>
          <a:prstGeom prst="rect">
            <a:avLst/>
          </a:prstGeom>
        </p:spPr>
        <p:txBody>
          <a:bodyPr wrap="square">
            <a:spAutoFit/>
          </a:bodyPr>
          <a:lstStyle/>
          <a:p>
            <a:r>
              <a:rPr lang="en-US" b="1" dirty="0">
                <a:latin typeface="Courier New" pitchFamily="49" charset="0"/>
                <a:cs typeface="Courier New" pitchFamily="49" charset="0"/>
              </a:rPr>
              <a:t>ftemps = [celsius_to_farenehit(c) </a:t>
            </a:r>
            <a:r>
              <a:rPr lang="en-US" b="1" dirty="0">
                <a:solidFill>
                  <a:srgbClr val="859040"/>
                </a:solidFill>
                <a:latin typeface="Courier New" pitchFamily="49" charset="0"/>
                <a:cs typeface="Courier New" pitchFamily="49" charset="0"/>
              </a:rPr>
              <a:t>for</a:t>
            </a:r>
            <a:r>
              <a:rPr lang="en-US" b="1" dirty="0">
                <a:latin typeface="Courier New" pitchFamily="49" charset="0"/>
                <a:cs typeface="Courier New" pitchFamily="49" charset="0"/>
              </a:rPr>
              <a:t> c </a:t>
            </a:r>
            <a:r>
              <a:rPr lang="en-US" b="1" dirty="0">
                <a:solidFill>
                  <a:srgbClr val="859040"/>
                </a:solidFill>
                <a:latin typeface="Courier New" pitchFamily="49" charset="0"/>
                <a:cs typeface="Courier New" pitchFamily="49" charset="0"/>
              </a:rPr>
              <a:t>in</a:t>
            </a:r>
            <a:r>
              <a:rPr lang="en-US" b="1" dirty="0">
                <a:latin typeface="Courier New" pitchFamily="49" charset="0"/>
                <a:cs typeface="Courier New" pitchFamily="49" charset="0"/>
              </a:rPr>
              <a:t> ctemps]</a:t>
            </a:r>
          </a:p>
        </p:txBody>
      </p:sp>
      <p:sp>
        <p:nvSpPr>
          <p:cNvPr id="9" name="Rectangle 8"/>
          <p:cNvSpPr/>
          <p:nvPr/>
        </p:nvSpPr>
        <p:spPr>
          <a:xfrm>
            <a:off x="609600" y="5334000"/>
            <a:ext cx="8229600" cy="369332"/>
          </a:xfrm>
          <a:prstGeom prst="rect">
            <a:avLst/>
          </a:prstGeom>
        </p:spPr>
        <p:txBody>
          <a:bodyPr wrap="square">
            <a:spAutoFit/>
          </a:bodyPr>
          <a:lstStyle/>
          <a:p>
            <a:r>
              <a:rPr lang="en-US" b="1" dirty="0">
                <a:latin typeface="Courier New" pitchFamily="49" charset="0"/>
                <a:cs typeface="Courier New" pitchFamily="49" charset="0"/>
              </a:rPr>
              <a:t>doubles = [i*2 </a:t>
            </a:r>
            <a:r>
              <a:rPr lang="en-US" b="1" dirty="0">
                <a:solidFill>
                  <a:srgbClr val="859040"/>
                </a:solidFill>
                <a:latin typeface="Courier New" pitchFamily="49" charset="0"/>
                <a:cs typeface="Courier New" pitchFamily="49" charset="0"/>
              </a:rPr>
              <a:t>for</a:t>
            </a:r>
            <a:r>
              <a:rPr lang="en-US" b="1" dirty="0">
                <a:latin typeface="Courier New" pitchFamily="49" charset="0"/>
                <a:cs typeface="Courier New" pitchFamily="49" charset="0"/>
              </a:rPr>
              <a:t> i </a:t>
            </a:r>
            <a:r>
              <a:rPr lang="en-US" b="1" dirty="0">
                <a:solidFill>
                  <a:srgbClr val="859040"/>
                </a:solidFill>
                <a:latin typeface="Courier New" pitchFamily="49" charset="0"/>
                <a:cs typeface="Courier New" pitchFamily="49" charset="0"/>
              </a:rPr>
              <a:t>in</a:t>
            </a:r>
            <a:r>
              <a:rPr lang="en-US" b="1" dirty="0">
                <a:latin typeface="Courier New" pitchFamily="49" charset="0"/>
                <a:cs typeface="Courier New" pitchFamily="49" charset="0"/>
              </a:rPr>
              <a:t> range(5)]</a:t>
            </a:r>
          </a:p>
        </p:txBody>
      </p:sp>
    </p:spTree>
    <p:extLst>
      <p:ext uri="{BB962C8B-B14F-4D97-AF65-F5344CB8AC3E}">
        <p14:creationId xmlns:p14="http://schemas.microsoft.com/office/powerpoint/2010/main" val="54794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Sets</a:t>
            </a:r>
          </a:p>
        </p:txBody>
      </p:sp>
      <p:sp>
        <p:nvSpPr>
          <p:cNvPr id="3" name="Content Placeholder 2"/>
          <p:cNvSpPr>
            <a:spLocks noGrp="1"/>
          </p:cNvSpPr>
          <p:nvPr>
            <p:ph idx="1"/>
          </p:nvPr>
        </p:nvSpPr>
        <p:spPr/>
        <p:txBody>
          <a:bodyPr/>
          <a:lstStyle/>
          <a:p>
            <a:r>
              <a:rPr lang="en-US"/>
              <a:t>What’s a set?</a:t>
            </a:r>
          </a:p>
          <a:p>
            <a:r>
              <a:rPr lang="en-US"/>
              <a:t>What’s the difference between a set and a list?</a:t>
            </a:r>
          </a:p>
          <a:p>
            <a:r>
              <a:rPr lang="en-US"/>
              <a:t>What operations should a set support efficiently and conveniently?</a:t>
            </a:r>
          </a:p>
        </p:txBody>
      </p:sp>
    </p:spTree>
    <p:extLst>
      <p:ext uri="{BB962C8B-B14F-4D97-AF65-F5344CB8AC3E}">
        <p14:creationId xmlns:p14="http://schemas.microsoft.com/office/powerpoint/2010/main" val="158177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1600200"/>
            <a:ext cx="6477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a:solidFill>
                <a:srgbClr val="000000"/>
              </a:solidFill>
              <a:latin typeface="Courier New" pitchFamily="49" charset="0"/>
              <a:cs typeface="Courier New" pitchFamily="49" charset="0"/>
            </a:endParaRPr>
          </a:p>
        </p:txBody>
      </p:sp>
      <p:sp>
        <p:nvSpPr>
          <p:cNvPr id="6" name="Content Placeholder 2"/>
          <p:cNvSpPr>
            <a:spLocks noGrp="1"/>
          </p:cNvSpPr>
          <p:nvPr>
            <p:ph sz="half" idx="1"/>
          </p:nvPr>
        </p:nvSpPr>
        <p:spPr>
          <a:xfrm>
            <a:off x="533400" y="2590800"/>
            <a:ext cx="6477000" cy="914400"/>
          </a:xfrm>
        </p:spPr>
        <p:txBody>
          <a:bodyPr>
            <a:normAutofit fontScale="92500" lnSpcReduction="10000"/>
          </a:bodyPr>
          <a:lstStyle/>
          <a:p>
            <a:pPr marL="0" indent="0">
              <a:buNone/>
            </a:pPr>
            <a:r>
              <a:rPr lang="en-US" sz="1800" b="1" dirty="0">
                <a:latin typeface="Courier New" pitchFamily="49" charset="0"/>
                <a:cs typeface="Courier New" pitchFamily="49" charset="0"/>
              </a:rPr>
              <a:t>doc = list_of_words</a:t>
            </a:r>
          </a:p>
          <a:p>
            <a:pPr marL="0" indent="0">
              <a:buNone/>
            </a:pPr>
            <a:r>
              <a:rPr lang="en-US" sz="1800" b="1" dirty="0" smtClean="0">
                <a:latin typeface="Courier New" pitchFamily="49" charset="0"/>
                <a:cs typeface="Courier New" pitchFamily="49" charset="0"/>
              </a:rPr>
              <a:t>number_of_words = len(list_of_words)</a:t>
            </a:r>
          </a:p>
          <a:p>
            <a:pPr marL="0" indent="0">
              <a:buNone/>
            </a:pPr>
            <a:r>
              <a:rPr lang="en-US" sz="1800" b="1" dirty="0">
                <a:solidFill>
                  <a:srgbClr val="859040"/>
                </a:solidFill>
                <a:latin typeface="Courier New" pitchFamily="49" charset="0"/>
                <a:cs typeface="Courier New" pitchFamily="49" charset="0"/>
              </a:rPr>
              <a:t>print</a:t>
            </a:r>
            <a:r>
              <a:rPr lang="en-US" sz="1800" b="1" dirty="0">
                <a:latin typeface="Courier New" pitchFamily="49" charset="0"/>
                <a:cs typeface="Courier New" pitchFamily="49" charset="0"/>
              </a:rPr>
              <a:t> number_of_words</a:t>
            </a:r>
            <a:endParaRPr lang="en-US" sz="1800" b="1" dirty="0" smtClean="0">
              <a:latin typeface="Courier New" pitchFamily="49" charset="0"/>
              <a:cs typeface="Courier New" pitchFamily="49" charset="0"/>
            </a:endParaRPr>
          </a:p>
        </p:txBody>
      </p:sp>
      <p:sp>
        <p:nvSpPr>
          <p:cNvPr id="3" name="Title 2"/>
          <p:cNvSpPr>
            <a:spLocks noGrp="1"/>
          </p:cNvSpPr>
          <p:nvPr>
            <p:ph type="title"/>
          </p:nvPr>
        </p:nvSpPr>
        <p:spPr/>
        <p:txBody>
          <a:bodyPr/>
          <a:lstStyle/>
          <a:p>
            <a:r>
              <a:rPr lang="en-US"/>
              <a:t>Motivating data structures</a:t>
            </a:r>
          </a:p>
        </p:txBody>
      </p:sp>
      <p:sp>
        <p:nvSpPr>
          <p:cNvPr id="7" name="TextBox 6"/>
          <p:cNvSpPr txBox="1"/>
          <p:nvPr/>
        </p:nvSpPr>
        <p:spPr>
          <a:xfrm>
            <a:off x="381000" y="1447800"/>
            <a:ext cx="8610600" cy="461665"/>
          </a:xfrm>
          <a:prstGeom prst="rect">
            <a:avLst/>
          </a:prstGeom>
          <a:noFill/>
        </p:spPr>
        <p:txBody>
          <a:bodyPr wrap="square" rtlCol="0">
            <a:spAutoFit/>
          </a:bodyPr>
          <a:lstStyle/>
          <a:p>
            <a:r>
              <a:rPr lang="en-US" sz="2400">
                <a:solidFill>
                  <a:srgbClr val="0000FF"/>
                </a:solidFill>
              </a:rPr>
              <a:t>Problem: Compute the number of unique words in a document</a:t>
            </a:r>
          </a:p>
        </p:txBody>
      </p:sp>
      <p:sp>
        <p:nvSpPr>
          <p:cNvPr id="9" name="TextBox 8"/>
          <p:cNvSpPr txBox="1"/>
          <p:nvPr/>
        </p:nvSpPr>
        <p:spPr>
          <a:xfrm>
            <a:off x="533400" y="2133600"/>
            <a:ext cx="2590800" cy="461665"/>
          </a:xfrm>
          <a:prstGeom prst="rect">
            <a:avLst/>
          </a:prstGeom>
          <a:noFill/>
        </p:spPr>
        <p:txBody>
          <a:bodyPr wrap="square" rtlCol="0">
            <a:spAutoFit/>
          </a:bodyPr>
          <a:lstStyle/>
          <a:p>
            <a:r>
              <a:rPr lang="en-US" sz="2400" i="1">
                <a:solidFill>
                  <a:srgbClr val="0000FF"/>
                </a:solidFill>
              </a:rPr>
              <a:t>first attempt:</a:t>
            </a:r>
          </a:p>
        </p:txBody>
      </p:sp>
    </p:spTree>
    <p:extLst>
      <p:ext uri="{BB962C8B-B14F-4D97-AF65-F5344CB8AC3E}">
        <p14:creationId xmlns:p14="http://schemas.microsoft.com/office/powerpoint/2010/main" val="375265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Motivating data structures</a:t>
            </a:r>
          </a:p>
        </p:txBody>
      </p:sp>
      <p:sp>
        <p:nvSpPr>
          <p:cNvPr id="7" name="TextBox 6"/>
          <p:cNvSpPr txBox="1"/>
          <p:nvPr/>
        </p:nvSpPr>
        <p:spPr>
          <a:xfrm>
            <a:off x="381000" y="1447800"/>
            <a:ext cx="8610600" cy="461665"/>
          </a:xfrm>
          <a:prstGeom prst="rect">
            <a:avLst/>
          </a:prstGeom>
          <a:noFill/>
        </p:spPr>
        <p:txBody>
          <a:bodyPr wrap="square" rtlCol="0">
            <a:spAutoFit/>
          </a:bodyPr>
          <a:lstStyle/>
          <a:p>
            <a:r>
              <a:rPr lang="en-US" sz="2400">
                <a:solidFill>
                  <a:srgbClr val="0000FF"/>
                </a:solidFill>
              </a:rPr>
              <a:t>Problem: Compute the number of unique words in a document</a:t>
            </a:r>
          </a:p>
        </p:txBody>
      </p:sp>
      <p:sp>
        <p:nvSpPr>
          <p:cNvPr id="8" name="Content Placeholder 2"/>
          <p:cNvSpPr txBox="1">
            <a:spLocks/>
          </p:cNvSpPr>
          <p:nvPr/>
        </p:nvSpPr>
        <p:spPr>
          <a:xfrm>
            <a:off x="381000" y="2743200"/>
            <a:ext cx="6477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latin typeface="Courier New" pitchFamily="49" charset="0"/>
                <a:cs typeface="Courier New" pitchFamily="49" charset="0"/>
              </a:rPr>
              <a:t>doc = list_of_words</a:t>
            </a:r>
          </a:p>
          <a:p>
            <a:pPr marL="0" indent="0">
              <a:buFont typeface="Arial" pitchFamily="34" charset="0"/>
              <a:buNone/>
            </a:pPr>
            <a:r>
              <a:rPr lang="en-US" sz="1800" b="1" dirty="0">
                <a:latin typeface="Courier New" pitchFamily="49" charset="0"/>
                <a:cs typeface="Courier New" pitchFamily="49" charset="0"/>
              </a:rPr>
              <a:t>number_of_words = 0</a:t>
            </a:r>
          </a:p>
          <a:p>
            <a:pPr marL="0" indent="0">
              <a:buFont typeface="Arial" pitchFamily="34" charset="0"/>
              <a:buNone/>
            </a:pPr>
            <a:r>
              <a:rPr lang="en-US" sz="1800" b="1" dirty="0">
                <a:solidFill>
                  <a:srgbClr val="859040"/>
                </a:solidFill>
                <a:latin typeface="Courier New" pitchFamily="49" charset="0"/>
                <a:cs typeface="Courier New" pitchFamily="49" charset="0"/>
              </a:rPr>
              <a:t>for</a:t>
            </a:r>
            <a:r>
              <a:rPr lang="en-US" sz="1800" b="1" dirty="0">
                <a:latin typeface="Courier New" pitchFamily="49" charset="0"/>
                <a:cs typeface="Courier New" pitchFamily="49" charset="0"/>
              </a:rPr>
              <a:t> word </a:t>
            </a:r>
            <a:r>
              <a:rPr lang="en-US" sz="1800" b="1" dirty="0">
                <a:solidFill>
                  <a:srgbClr val="859040"/>
                </a:solidFill>
                <a:latin typeface="Courier New" pitchFamily="49" charset="0"/>
                <a:cs typeface="Courier New" pitchFamily="49" charset="0"/>
              </a:rPr>
              <a:t>in</a:t>
            </a:r>
            <a:r>
              <a:rPr lang="en-US" sz="1800" b="1" dirty="0">
                <a:latin typeface="Courier New" pitchFamily="49" charset="0"/>
                <a:cs typeface="Courier New" pitchFamily="49" charset="0"/>
              </a:rPr>
              <a:t> doc:</a:t>
            </a:r>
          </a:p>
          <a:p>
            <a:pPr marL="0" indent="0">
              <a:buFont typeface="Arial" pitchFamily="34" charset="0"/>
              <a:buNone/>
            </a:pPr>
            <a:r>
              <a:rPr lang="en-US" sz="1800" b="1" dirty="0">
                <a:latin typeface="Courier New" pitchFamily="49" charset="0"/>
                <a:cs typeface="Courier New" pitchFamily="49" charset="0"/>
              </a:rPr>
              <a:t>  </a:t>
            </a:r>
            <a:r>
              <a:rPr lang="en-US" sz="1800" b="1" dirty="0">
                <a:solidFill>
                  <a:srgbClr val="859040"/>
                </a:solidFill>
                <a:latin typeface="Courier New" pitchFamily="49" charset="0"/>
                <a:cs typeface="Courier New" pitchFamily="49" charset="0"/>
              </a:rPr>
              <a:t>if</a:t>
            </a:r>
            <a:r>
              <a:rPr lang="en-US" sz="1800" b="1" dirty="0">
                <a:latin typeface="Courier New" pitchFamily="49" charset="0"/>
                <a:cs typeface="Courier New" pitchFamily="49" charset="0"/>
              </a:rPr>
              <a:t> </a:t>
            </a:r>
            <a:r>
              <a:rPr lang="en-US" sz="1800" b="1" dirty="0">
                <a:solidFill>
                  <a:srgbClr val="000090"/>
                </a:solidFill>
                <a:latin typeface="Courier New" pitchFamily="49" charset="0"/>
                <a:cs typeface="Courier New" pitchFamily="49" charset="0"/>
              </a:rPr>
              <a:t>not</a:t>
            </a:r>
            <a:r>
              <a:rPr lang="en-US" sz="1800" b="1" dirty="0">
                <a:latin typeface="Courier New" pitchFamily="49" charset="0"/>
                <a:cs typeface="Courier New" pitchFamily="49" charset="0"/>
              </a:rPr>
              <a:t> already_seen_it(word):</a:t>
            </a:r>
          </a:p>
          <a:p>
            <a:pPr marL="0" indent="0">
              <a:buFont typeface="Arial" pitchFamily="34" charset="0"/>
              <a:buNone/>
            </a:pPr>
            <a:r>
              <a:rPr lang="en-US" sz="1800" b="1" dirty="0">
                <a:latin typeface="Courier New" pitchFamily="49" charset="0"/>
                <a:cs typeface="Courier New" pitchFamily="49" charset="0"/>
              </a:rPr>
              <a:t>    number_of_words = number_of_words + 1</a:t>
            </a:r>
          </a:p>
        </p:txBody>
      </p:sp>
      <p:sp>
        <p:nvSpPr>
          <p:cNvPr id="5" name="TextBox 4"/>
          <p:cNvSpPr txBox="1"/>
          <p:nvPr/>
        </p:nvSpPr>
        <p:spPr>
          <a:xfrm>
            <a:off x="2743200" y="5181600"/>
            <a:ext cx="5486400" cy="830997"/>
          </a:xfrm>
          <a:prstGeom prst="rect">
            <a:avLst/>
          </a:prstGeom>
          <a:noFill/>
        </p:spPr>
        <p:txBody>
          <a:bodyPr wrap="square" rtlCol="0">
            <a:spAutoFit/>
          </a:bodyPr>
          <a:lstStyle/>
          <a:p>
            <a:pPr marL="1481138" indent="-1481138"/>
            <a:r>
              <a:rPr lang="en-US" sz="2400" i="1">
                <a:solidFill>
                  <a:srgbClr val="FF0000"/>
                </a:solidFill>
              </a:rPr>
              <a:t>remember: first write the program you wish you had!</a:t>
            </a:r>
          </a:p>
        </p:txBody>
      </p:sp>
    </p:spTree>
    <p:extLst>
      <p:ext uri="{BB962C8B-B14F-4D97-AF65-F5344CB8AC3E}">
        <p14:creationId xmlns:p14="http://schemas.microsoft.com/office/powerpoint/2010/main" val="30342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Motivating data structures</a:t>
            </a:r>
          </a:p>
        </p:txBody>
      </p:sp>
      <p:sp>
        <p:nvSpPr>
          <p:cNvPr id="7" name="TextBox 6"/>
          <p:cNvSpPr txBox="1"/>
          <p:nvPr/>
        </p:nvSpPr>
        <p:spPr>
          <a:xfrm>
            <a:off x="381000" y="1447800"/>
            <a:ext cx="8610600" cy="461665"/>
          </a:xfrm>
          <a:prstGeom prst="rect">
            <a:avLst/>
          </a:prstGeom>
          <a:noFill/>
        </p:spPr>
        <p:txBody>
          <a:bodyPr wrap="square" rtlCol="0">
            <a:spAutoFit/>
          </a:bodyPr>
          <a:lstStyle/>
          <a:p>
            <a:r>
              <a:rPr lang="en-US" sz="2400">
                <a:solidFill>
                  <a:srgbClr val="0000FF"/>
                </a:solidFill>
              </a:rPr>
              <a:t>Problem: Compute the number of unique words in a document</a:t>
            </a:r>
          </a:p>
        </p:txBody>
      </p:sp>
      <p:sp>
        <p:nvSpPr>
          <p:cNvPr id="8" name="Content Placeholder 2"/>
          <p:cNvSpPr txBox="1">
            <a:spLocks/>
          </p:cNvSpPr>
          <p:nvPr/>
        </p:nvSpPr>
        <p:spPr>
          <a:xfrm>
            <a:off x="457200" y="2590800"/>
            <a:ext cx="64770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doc = list_of_words</a:t>
            </a:r>
          </a:p>
          <a:p>
            <a:pPr marL="0" indent="0">
              <a:buNone/>
            </a:pPr>
            <a:r>
              <a:rPr lang="en-US" sz="1800" b="1" dirty="0">
                <a:latin typeface="Courier New" pitchFamily="49" charset="0"/>
                <a:cs typeface="Courier New" pitchFamily="49" charset="0"/>
              </a:rPr>
              <a:t>number_of_words = 0</a:t>
            </a:r>
          </a:p>
          <a:p>
            <a:pPr marL="0" indent="0">
              <a:buNone/>
            </a:pPr>
            <a:r>
              <a:rPr lang="en-US" sz="1800" b="1" dirty="0">
                <a:latin typeface="Courier New" pitchFamily="49" charset="0"/>
                <a:cs typeface="Courier New" pitchFamily="49" charset="0"/>
              </a:rPr>
              <a:t>scratchpad = []</a:t>
            </a:r>
          </a:p>
          <a:p>
            <a:pPr marL="0" indent="0">
              <a:buNone/>
            </a:pPr>
            <a:r>
              <a:rPr lang="en-US" sz="1800" b="1" dirty="0">
                <a:solidFill>
                  <a:srgbClr val="859040"/>
                </a:solidFill>
                <a:latin typeface="Courier New" pitchFamily="49" charset="0"/>
                <a:cs typeface="Courier New" pitchFamily="49" charset="0"/>
              </a:rPr>
              <a:t>for</a:t>
            </a:r>
            <a:r>
              <a:rPr lang="en-US" sz="1800" b="1" dirty="0">
                <a:latin typeface="Courier New" pitchFamily="49" charset="0"/>
                <a:cs typeface="Courier New" pitchFamily="49" charset="0"/>
              </a:rPr>
              <a:t> word </a:t>
            </a:r>
            <a:r>
              <a:rPr lang="en-US" sz="1800" b="1" dirty="0">
                <a:solidFill>
                  <a:srgbClr val="859040"/>
                </a:solidFill>
                <a:latin typeface="Courier New" pitchFamily="49" charset="0"/>
                <a:cs typeface="Courier New" pitchFamily="49" charset="0"/>
              </a:rPr>
              <a:t>in</a:t>
            </a:r>
            <a:r>
              <a:rPr lang="en-US" sz="1800" b="1" dirty="0">
                <a:latin typeface="Courier New" pitchFamily="49" charset="0"/>
                <a:cs typeface="Courier New" pitchFamily="49" charset="0"/>
              </a:rPr>
              <a:t> doc:</a:t>
            </a:r>
          </a:p>
          <a:p>
            <a:pPr marL="0" indent="0">
              <a:buNone/>
            </a:pPr>
            <a:r>
              <a:rPr lang="en-US" sz="1800" b="1" dirty="0">
                <a:latin typeface="Courier New" pitchFamily="49" charset="0"/>
                <a:cs typeface="Courier New" pitchFamily="49" charset="0"/>
              </a:rPr>
              <a:t>  </a:t>
            </a:r>
            <a:r>
              <a:rPr lang="en-US" sz="1800" b="1" dirty="0">
                <a:solidFill>
                  <a:srgbClr val="859040"/>
                </a:solidFill>
                <a:latin typeface="Courier New" pitchFamily="49" charset="0"/>
                <a:cs typeface="Courier New" pitchFamily="49" charset="0"/>
              </a:rPr>
              <a:t>if</a:t>
            </a:r>
            <a:r>
              <a:rPr lang="en-US" sz="1800" b="1" dirty="0">
                <a:latin typeface="Courier New" pitchFamily="49" charset="0"/>
                <a:cs typeface="Courier New" pitchFamily="49" charset="0"/>
              </a:rPr>
              <a:t> </a:t>
            </a:r>
            <a:r>
              <a:rPr lang="en-US" sz="1800" b="1" dirty="0">
                <a:solidFill>
                  <a:srgbClr val="000090"/>
                </a:solidFill>
                <a:latin typeface="Courier New" pitchFamily="49" charset="0"/>
                <a:cs typeface="Courier New" pitchFamily="49" charset="0"/>
              </a:rPr>
              <a:t>not</a:t>
            </a:r>
            <a:r>
              <a:rPr lang="en-US" sz="1800" b="1" dirty="0">
                <a:latin typeface="Courier New" pitchFamily="49" charset="0"/>
                <a:cs typeface="Courier New" pitchFamily="49" charset="0"/>
              </a:rPr>
              <a:t> already_seen_it(word, scratchpad):</a:t>
            </a:r>
          </a:p>
          <a:p>
            <a:pPr marL="0" indent="0">
              <a:buNone/>
            </a:pPr>
            <a:r>
              <a:rPr lang="en-US" sz="1800" b="1" dirty="0">
                <a:latin typeface="Courier New" pitchFamily="49" charset="0"/>
                <a:cs typeface="Courier New" pitchFamily="49" charset="0"/>
              </a:rPr>
              <a:t>    save(word, scratchpad)</a:t>
            </a:r>
          </a:p>
          <a:p>
            <a:pPr marL="0" indent="0">
              <a:buNone/>
            </a:pPr>
            <a:r>
              <a:rPr lang="en-US" sz="1800" b="1" dirty="0">
                <a:latin typeface="Courier New" pitchFamily="49" charset="0"/>
                <a:cs typeface="Courier New" pitchFamily="49" charset="0"/>
              </a:rPr>
              <a:t>    number_of_words = number_of_words + 1</a:t>
            </a:r>
          </a:p>
        </p:txBody>
      </p:sp>
    </p:spTree>
    <p:extLst>
      <p:ext uri="{BB962C8B-B14F-4D97-AF65-F5344CB8AC3E}">
        <p14:creationId xmlns:p14="http://schemas.microsoft.com/office/powerpoint/2010/main" val="3034225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Motivating data structures</a:t>
            </a:r>
          </a:p>
        </p:txBody>
      </p:sp>
      <p:sp>
        <p:nvSpPr>
          <p:cNvPr id="7" name="TextBox 6"/>
          <p:cNvSpPr txBox="1"/>
          <p:nvPr/>
        </p:nvSpPr>
        <p:spPr>
          <a:xfrm>
            <a:off x="381000" y="1447800"/>
            <a:ext cx="8610600" cy="461665"/>
          </a:xfrm>
          <a:prstGeom prst="rect">
            <a:avLst/>
          </a:prstGeom>
          <a:noFill/>
        </p:spPr>
        <p:txBody>
          <a:bodyPr wrap="square" rtlCol="0">
            <a:spAutoFit/>
          </a:bodyPr>
          <a:lstStyle/>
          <a:p>
            <a:r>
              <a:rPr lang="en-US" sz="2400">
                <a:solidFill>
                  <a:srgbClr val="0000FF"/>
                </a:solidFill>
              </a:rPr>
              <a:t>Problem: Compute the number of unique words in a document</a:t>
            </a:r>
          </a:p>
        </p:txBody>
      </p:sp>
      <p:sp>
        <p:nvSpPr>
          <p:cNvPr id="8" name="Content Placeholder 2"/>
          <p:cNvSpPr txBox="1">
            <a:spLocks/>
          </p:cNvSpPr>
          <p:nvPr/>
        </p:nvSpPr>
        <p:spPr>
          <a:xfrm>
            <a:off x="457200" y="2590800"/>
            <a:ext cx="64770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doc = list_of_words</a:t>
            </a:r>
          </a:p>
          <a:p>
            <a:pPr marL="0" indent="0">
              <a:buNone/>
            </a:pPr>
            <a:r>
              <a:rPr lang="en-US" sz="1800" b="1" dirty="0">
                <a:latin typeface="Courier New" pitchFamily="49" charset="0"/>
                <a:cs typeface="Courier New" pitchFamily="49" charset="0"/>
              </a:rPr>
              <a:t>number_of_words = 0</a:t>
            </a:r>
          </a:p>
          <a:p>
            <a:pPr marL="0" indent="0">
              <a:buNone/>
            </a:pPr>
            <a:r>
              <a:rPr lang="en-US" sz="1800" b="1" dirty="0">
                <a:latin typeface="Courier New" pitchFamily="49" charset="0"/>
                <a:cs typeface="Courier New" pitchFamily="49" charset="0"/>
              </a:rPr>
              <a:t>scratchpad = []</a:t>
            </a:r>
          </a:p>
          <a:p>
            <a:pPr marL="0" indent="0">
              <a:buNone/>
            </a:pPr>
            <a:r>
              <a:rPr lang="en-US" sz="1800" b="1" dirty="0">
                <a:solidFill>
                  <a:srgbClr val="859040"/>
                </a:solidFill>
                <a:latin typeface="Courier New" pitchFamily="49" charset="0"/>
                <a:cs typeface="Courier New" pitchFamily="49" charset="0"/>
              </a:rPr>
              <a:t>for</a:t>
            </a:r>
            <a:r>
              <a:rPr lang="en-US" sz="1800" b="1" dirty="0">
                <a:latin typeface="Courier New" pitchFamily="49" charset="0"/>
                <a:cs typeface="Courier New" pitchFamily="49" charset="0"/>
              </a:rPr>
              <a:t> word </a:t>
            </a:r>
            <a:r>
              <a:rPr lang="en-US" sz="1800" b="1" dirty="0">
                <a:solidFill>
                  <a:srgbClr val="859040"/>
                </a:solidFill>
                <a:latin typeface="Courier New" pitchFamily="49" charset="0"/>
                <a:cs typeface="Courier New" pitchFamily="49" charset="0"/>
              </a:rPr>
              <a:t>in</a:t>
            </a:r>
            <a:r>
              <a:rPr lang="en-US" sz="1800" b="1" dirty="0">
                <a:latin typeface="Courier New" pitchFamily="49" charset="0"/>
                <a:cs typeface="Courier New" pitchFamily="49" charset="0"/>
              </a:rPr>
              <a:t> doc:</a:t>
            </a:r>
          </a:p>
          <a:p>
            <a:pPr marL="0" indent="0">
              <a:buNone/>
            </a:pPr>
            <a:r>
              <a:rPr lang="en-US" sz="1800" b="1" dirty="0">
                <a:latin typeface="Courier New" pitchFamily="49" charset="0"/>
                <a:cs typeface="Courier New" pitchFamily="49" charset="0"/>
              </a:rPr>
              <a:t>  </a:t>
            </a:r>
            <a:r>
              <a:rPr lang="en-US" sz="1800" b="1" dirty="0">
                <a:solidFill>
                  <a:srgbClr val="859040"/>
                </a:solidFill>
                <a:latin typeface="Courier New" pitchFamily="49" charset="0"/>
                <a:cs typeface="Courier New" pitchFamily="49" charset="0"/>
              </a:rPr>
              <a:t>if</a:t>
            </a:r>
            <a:r>
              <a:rPr lang="en-US" sz="1800" b="1" dirty="0">
                <a:latin typeface="Courier New" pitchFamily="49" charset="0"/>
                <a:cs typeface="Courier New" pitchFamily="49" charset="0"/>
              </a:rPr>
              <a:t> </a:t>
            </a:r>
            <a:r>
              <a:rPr lang="en-US" sz="1800" b="1" dirty="0">
                <a:solidFill>
                  <a:srgbClr val="000090"/>
                </a:solidFill>
                <a:latin typeface="Courier New" pitchFamily="49" charset="0"/>
                <a:cs typeface="Courier New" pitchFamily="49" charset="0"/>
              </a:rPr>
              <a:t>not</a:t>
            </a:r>
            <a:r>
              <a:rPr lang="en-US" sz="1800" b="1" dirty="0">
                <a:latin typeface="Courier New" pitchFamily="49" charset="0"/>
                <a:cs typeface="Courier New" pitchFamily="49" charset="0"/>
              </a:rPr>
              <a:t> (word </a:t>
            </a:r>
            <a:r>
              <a:rPr lang="en-US" sz="1800" b="1" dirty="0">
                <a:solidFill>
                  <a:srgbClr val="859040"/>
                </a:solidFill>
                <a:latin typeface="Courier New" pitchFamily="49" charset="0"/>
                <a:cs typeface="Courier New" pitchFamily="49" charset="0"/>
              </a:rPr>
              <a:t>in</a:t>
            </a:r>
            <a:r>
              <a:rPr lang="en-US" sz="1800" b="1" dirty="0">
                <a:latin typeface="Courier New" pitchFamily="49" charset="0"/>
                <a:cs typeface="Courier New" pitchFamily="49" charset="0"/>
              </a:rPr>
              <a:t> scratchpad):</a:t>
            </a:r>
          </a:p>
          <a:p>
            <a:pPr marL="0" indent="0">
              <a:buNone/>
            </a:pPr>
            <a:r>
              <a:rPr lang="en-US" sz="1800" b="1" dirty="0">
                <a:latin typeface="Courier New" pitchFamily="49" charset="0"/>
                <a:cs typeface="Courier New" pitchFamily="49" charset="0"/>
              </a:rPr>
              <a:t>    number_of_words = number_of_words + 1</a:t>
            </a:r>
          </a:p>
          <a:p>
            <a:pPr marL="0" indent="0">
              <a:buNone/>
            </a:pPr>
            <a:r>
              <a:rPr lang="en-US" sz="1800" b="1" dirty="0">
                <a:latin typeface="Courier New" pitchFamily="49" charset="0"/>
                <a:cs typeface="Courier New" pitchFamily="49" charset="0"/>
              </a:rPr>
              <a:t>    scratchpad.append(word)</a:t>
            </a:r>
          </a:p>
        </p:txBody>
      </p:sp>
    </p:spTree>
    <p:extLst>
      <p:ext uri="{BB962C8B-B14F-4D97-AF65-F5344CB8AC3E}">
        <p14:creationId xmlns:p14="http://schemas.microsoft.com/office/powerpoint/2010/main" val="2071590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Motivating data structures</a:t>
            </a:r>
          </a:p>
        </p:txBody>
      </p:sp>
      <p:sp>
        <p:nvSpPr>
          <p:cNvPr id="7" name="TextBox 6"/>
          <p:cNvSpPr txBox="1"/>
          <p:nvPr/>
        </p:nvSpPr>
        <p:spPr>
          <a:xfrm>
            <a:off x="381000" y="1447800"/>
            <a:ext cx="8610600" cy="461665"/>
          </a:xfrm>
          <a:prstGeom prst="rect">
            <a:avLst/>
          </a:prstGeom>
          <a:noFill/>
        </p:spPr>
        <p:txBody>
          <a:bodyPr wrap="square" rtlCol="0">
            <a:spAutoFit/>
          </a:bodyPr>
          <a:lstStyle/>
          <a:p>
            <a:r>
              <a:rPr lang="en-US" sz="2400">
                <a:solidFill>
                  <a:srgbClr val="0000FF"/>
                </a:solidFill>
              </a:rPr>
              <a:t>Problem: Compute the number of unique words in a document</a:t>
            </a:r>
          </a:p>
        </p:txBody>
      </p:sp>
      <p:sp>
        <p:nvSpPr>
          <p:cNvPr id="8" name="Content Placeholder 2"/>
          <p:cNvSpPr txBox="1">
            <a:spLocks/>
          </p:cNvSpPr>
          <p:nvPr/>
        </p:nvSpPr>
        <p:spPr>
          <a:xfrm>
            <a:off x="457200" y="2590800"/>
            <a:ext cx="64770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doc = list_of_words</a:t>
            </a:r>
          </a:p>
          <a:p>
            <a:pPr marL="0" indent="0">
              <a:buNone/>
            </a:pPr>
            <a:r>
              <a:rPr lang="en-US" sz="1800" b="1" dirty="0">
                <a:latin typeface="Courier New" pitchFamily="49" charset="0"/>
                <a:cs typeface="Courier New" pitchFamily="49" charset="0"/>
              </a:rPr>
              <a:t>number_of_words = 0</a:t>
            </a:r>
          </a:p>
          <a:p>
            <a:pPr marL="0" indent="0">
              <a:buNone/>
            </a:pPr>
            <a:r>
              <a:rPr lang="en-US" sz="1800" b="1" dirty="0">
                <a:latin typeface="Courier New" pitchFamily="49" charset="0"/>
                <a:cs typeface="Courier New" pitchFamily="49" charset="0"/>
              </a:rPr>
              <a:t>scratchpad = set() </a:t>
            </a:r>
            <a:r>
              <a:rPr lang="en-US" sz="1800" b="1" dirty="0">
                <a:solidFill>
                  <a:srgbClr val="0000FF"/>
                </a:solidFill>
                <a:latin typeface="Courier New" pitchFamily="49" charset="0"/>
                <a:cs typeface="Courier New" pitchFamily="49" charset="0"/>
              </a:rPr>
              <a:t># a set!</a:t>
            </a:r>
          </a:p>
          <a:p>
            <a:pPr marL="0" indent="0">
              <a:buNone/>
            </a:pPr>
            <a:r>
              <a:rPr lang="en-US" sz="1800" b="1" dirty="0">
                <a:solidFill>
                  <a:srgbClr val="859040"/>
                </a:solidFill>
                <a:latin typeface="Courier New" pitchFamily="49" charset="0"/>
                <a:cs typeface="Courier New" pitchFamily="49" charset="0"/>
              </a:rPr>
              <a:t>for</a:t>
            </a:r>
            <a:r>
              <a:rPr lang="en-US" sz="1800" b="1" dirty="0">
                <a:latin typeface="Courier New" pitchFamily="49" charset="0"/>
                <a:cs typeface="Courier New" pitchFamily="49" charset="0"/>
              </a:rPr>
              <a:t> word </a:t>
            </a:r>
            <a:r>
              <a:rPr lang="en-US" sz="1800" b="1" dirty="0">
                <a:solidFill>
                  <a:srgbClr val="859040"/>
                </a:solidFill>
                <a:latin typeface="Courier New" pitchFamily="49" charset="0"/>
                <a:cs typeface="Courier New" pitchFamily="49" charset="0"/>
              </a:rPr>
              <a:t>in</a:t>
            </a:r>
            <a:r>
              <a:rPr lang="en-US" sz="1800" b="1" dirty="0">
                <a:latin typeface="Courier New" pitchFamily="49" charset="0"/>
                <a:cs typeface="Courier New" pitchFamily="49" charset="0"/>
              </a:rPr>
              <a:t> doc:</a:t>
            </a:r>
          </a:p>
          <a:p>
            <a:pPr marL="0" indent="0">
              <a:buNone/>
            </a:pPr>
            <a:r>
              <a:rPr lang="en-US" sz="1800" b="1" dirty="0">
                <a:latin typeface="Courier New" pitchFamily="49" charset="0"/>
                <a:cs typeface="Courier New" pitchFamily="49" charset="0"/>
              </a:rPr>
              <a:t>  scratchpad.add(word)</a:t>
            </a:r>
          </a:p>
          <a:p>
            <a:pPr marL="0" indent="0">
              <a:buNone/>
            </a:pPr>
            <a:r>
              <a:rPr lang="en-US" sz="1800" b="1" dirty="0">
                <a:solidFill>
                  <a:srgbClr val="859040"/>
                </a:solidFill>
                <a:latin typeface="Courier New" pitchFamily="49" charset="0"/>
                <a:cs typeface="Courier New" pitchFamily="49" charset="0"/>
              </a:rPr>
              <a:t>print</a:t>
            </a:r>
            <a:r>
              <a:rPr lang="en-US" sz="1800" b="1" dirty="0">
                <a:latin typeface="Courier New" pitchFamily="49" charset="0"/>
                <a:cs typeface="Courier New" pitchFamily="49" charset="0"/>
              </a:rPr>
              <a:t> len(scratchpad)</a:t>
            </a:r>
          </a:p>
        </p:txBody>
      </p:sp>
    </p:spTree>
    <p:extLst>
      <p:ext uri="{BB962C8B-B14F-4D97-AF65-F5344CB8AC3E}">
        <p14:creationId xmlns:p14="http://schemas.microsoft.com/office/powerpoint/2010/main" val="366236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Structures</a:t>
            </a:r>
          </a:p>
        </p:txBody>
      </p:sp>
      <p:sp>
        <p:nvSpPr>
          <p:cNvPr id="3" name="Content Placeholder 2"/>
          <p:cNvSpPr>
            <a:spLocks noGrp="1"/>
          </p:cNvSpPr>
          <p:nvPr>
            <p:ph idx="1"/>
          </p:nvPr>
        </p:nvSpPr>
        <p:spPr/>
        <p:txBody>
          <a:bodyPr/>
          <a:lstStyle/>
          <a:p>
            <a:r>
              <a:rPr lang="en-US"/>
              <a:t>A </a:t>
            </a:r>
            <a:r>
              <a:rPr lang="en-US" i="1"/>
              <a:t>data structure</a:t>
            </a:r>
            <a:r>
              <a:rPr lang="en-US"/>
              <a:t> is way of organizing data such that certain operations are convenient or efficient</a:t>
            </a:r>
          </a:p>
          <a:p>
            <a:r>
              <a:rPr lang="en-US"/>
              <a:t>Example: What operations are efficient with</a:t>
            </a:r>
          </a:p>
          <a:p>
            <a:pPr lvl="1"/>
            <a:r>
              <a:rPr lang="en-US"/>
              <a:t>a file cabinet sorted by date?</a:t>
            </a:r>
          </a:p>
          <a:p>
            <a:pPr lvl="1"/>
            <a:r>
              <a:rPr lang="en-US"/>
              <a:t>a shoe box?</a:t>
            </a:r>
          </a:p>
          <a:p>
            <a:pPr lvl="1"/>
            <a:endParaRPr lang="en-US"/>
          </a:p>
          <a:p>
            <a:endParaRPr lang="en-US"/>
          </a:p>
        </p:txBody>
      </p:sp>
      <p:pic>
        <p:nvPicPr>
          <p:cNvPr id="4" name="Picture 3"/>
          <p:cNvPicPr>
            <a:picLocks noChangeAspect="1"/>
          </p:cNvPicPr>
          <p:nvPr/>
        </p:nvPicPr>
        <p:blipFill>
          <a:blip r:embed="rId2"/>
          <a:stretch>
            <a:fillRect/>
          </a:stretch>
        </p:blipFill>
        <p:spPr>
          <a:xfrm>
            <a:off x="5638800" y="4114800"/>
            <a:ext cx="2570941" cy="2286000"/>
          </a:xfrm>
          <a:prstGeom prst="rect">
            <a:avLst/>
          </a:prstGeom>
        </p:spPr>
      </p:pic>
    </p:spTree>
    <p:extLst>
      <p:ext uri="{BB962C8B-B14F-4D97-AF65-F5344CB8AC3E}">
        <p14:creationId xmlns:p14="http://schemas.microsoft.com/office/powerpoint/2010/main" val="211630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76600" y="2743200"/>
            <a:ext cx="5486400" cy="41148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381000" y="457200"/>
            <a:ext cx="5867400" cy="3911600"/>
          </a:xfrm>
          <a:prstGeom prst="rect">
            <a:avLst/>
          </a:prstGeom>
        </p:spPr>
      </p:pic>
    </p:spTree>
    <p:extLst>
      <p:ext uri="{BB962C8B-B14F-4D97-AF65-F5344CB8AC3E}">
        <p14:creationId xmlns:p14="http://schemas.microsoft.com/office/powerpoint/2010/main" val="217989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2400" y="304800"/>
            <a:ext cx="5245100" cy="3937000"/>
          </a:xfrm>
          <a:prstGeom prst="rect">
            <a:avLst/>
          </a:prstGeom>
        </p:spPr>
      </p:pic>
      <p:pic>
        <p:nvPicPr>
          <p:cNvPr id="5" name="Picture 4"/>
          <p:cNvPicPr>
            <a:picLocks noChangeAspect="1"/>
          </p:cNvPicPr>
          <p:nvPr/>
        </p:nvPicPr>
        <p:blipFill>
          <a:blip r:embed="rId3"/>
          <a:stretch>
            <a:fillRect/>
          </a:stretch>
        </p:blipFill>
        <p:spPr>
          <a:xfrm>
            <a:off x="2971800" y="3124200"/>
            <a:ext cx="5842000" cy="3505200"/>
          </a:xfrm>
          <a:prstGeom prst="rect">
            <a:avLst/>
          </a:prstGeom>
        </p:spPr>
      </p:pic>
    </p:spTree>
    <p:extLst>
      <p:ext uri="{BB962C8B-B14F-4D97-AF65-F5344CB8AC3E}">
        <p14:creationId xmlns:p14="http://schemas.microsoft.com/office/powerpoint/2010/main" val="3309741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682</Words>
  <Application>Microsoft Office PowerPoint</Application>
  <PresentationFormat>On-screen Show (4:3)</PresentationFormat>
  <Paragraphs>112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Data Structures:  Lists</vt:lpstr>
      <vt:lpstr>Motivating data structures</vt:lpstr>
      <vt:lpstr>Motivating data structures</vt:lpstr>
      <vt:lpstr>Motivating data structures</vt:lpstr>
      <vt:lpstr>Motivating data structures</vt:lpstr>
      <vt:lpstr>Motivating data structures</vt:lpstr>
      <vt:lpstr>Data Structures</vt:lpstr>
      <vt:lpstr>PowerPoint Presentation</vt:lpstr>
      <vt:lpstr>PowerPoint Presentation</vt:lpstr>
      <vt:lpstr>Exercise</vt:lpstr>
      <vt:lpstr>Lists</vt:lpstr>
      <vt:lpstr>List Basics (demo)</vt:lpstr>
      <vt:lpstr>“method syntax”</vt:lpstr>
      <vt:lpstr>List methods (demo)</vt:lpstr>
      <vt:lpstr>Other list methods</vt:lpstr>
      <vt:lpstr>More list methods</vt:lpstr>
      <vt:lpstr>Exercise: Convert Units</vt:lpstr>
      <vt:lpstr>Sets</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 Ernst</dc:creator>
  <cp:lastModifiedBy>cse</cp:lastModifiedBy>
  <cp:revision>190</cp:revision>
  <cp:lastPrinted>2012-06-29T06:16:33Z</cp:lastPrinted>
  <dcterms:created xsi:type="dcterms:W3CDTF">2012-06-20T04:14:54Z</dcterms:created>
  <dcterms:modified xsi:type="dcterms:W3CDTF">2012-08-25T00:44:27Z</dcterms:modified>
</cp:coreProperties>
</file>