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06" r:id="rId3"/>
    <p:sldId id="307" r:id="rId4"/>
    <p:sldId id="298" r:id="rId5"/>
    <p:sldId id="299" r:id="rId6"/>
    <p:sldId id="301" r:id="rId7"/>
    <p:sldId id="303" r:id="rId8"/>
    <p:sldId id="304" r:id="rId9"/>
    <p:sldId id="308" r:id="rId10"/>
    <p:sldId id="310" r:id="rId11"/>
    <p:sldId id="311" r:id="rId12"/>
    <p:sldId id="312" r:id="rId13"/>
    <p:sldId id="309" r:id="rId14"/>
    <p:sldId id="313" r:id="rId15"/>
    <p:sldId id="293" r:id="rId16"/>
    <p:sldId id="297" r:id="rId17"/>
    <p:sldId id="295" r:id="rId18"/>
    <p:sldId id="314" r:id="rId19"/>
    <p:sldId id="296" r:id="rId20"/>
    <p:sldId id="294" r:id="rId21"/>
    <p:sldId id="320" r:id="rId22"/>
    <p:sldId id="315" r:id="rId23"/>
    <p:sldId id="316" r:id="rId24"/>
    <p:sldId id="318" r:id="rId25"/>
    <p:sldId id="319" r:id="rId26"/>
    <p:sldId id="31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072" y="-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viewProps" Target="viewProp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notesMaster" Target="notesMasters/notesMaster1.xml"/><Relationship Id="rId26" Type="http://schemas.openxmlformats.org/officeDocument/2006/relationships/slide" Target="slides/slide25.xml"/><Relationship Id="rId30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printerSettings" Target="printerSettings/printerSettings1.bin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6/28/12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6/28/12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667000"/>
            <a:ext cx="54102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190p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Summer 2012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Mapping Values to Values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0480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somelist = [‘a’,’b’,’c’]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somelist[1]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‘b’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8288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A list can be thought of as a (partial) function from integers to list elements.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9530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What if we want to map strings to integers?  Or strings to strings?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4267200"/>
            <a:ext cx="5876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/>
              <a:t>We can say this list “maps integers to strings” </a:t>
            </a:r>
          </a:p>
        </p:txBody>
      </p:sp>
    </p:spTree>
    <p:extLst>
      <p:ext uri="{BB962C8B-B14F-4D97-AF65-F5344CB8AC3E}">
        <p14:creationId xmlns:p14="http://schemas.microsoft.com/office/powerpoint/2010/main" val="3484684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Dictionaries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981200"/>
            <a:ext cx="8001000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 = dict()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phonebook[“Alice”] = “212-555-4455”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phonebook[“Bob”] = “212-555-2211”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 = {}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atomicnumber[“H”] =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atomicnumber[“Fe”] = 26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atomicnumber[“Au”] = 79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state = {“Atlanta” : “GA”, “Seattle” : “WA”}</a:t>
            </a:r>
          </a:p>
        </p:txBody>
      </p:sp>
    </p:spTree>
    <p:extLst>
      <p:ext uri="{BB962C8B-B14F-4D97-AF65-F5344CB8AC3E}">
        <p14:creationId xmlns:p14="http://schemas.microsoft.com/office/powerpoint/2010/main" val="132605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Python Dictionaries (2)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295400"/>
            <a:ext cx="8001000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 = {}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atomicnumber[“H”] =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atomicnumber[“Fe”] = 26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atomicnumber[“Au”] = 79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atomicnumber.keys()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['H', 'Au', 'Fe']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atomicnumber.values()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[1, 79, 26]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atomicnumber.items()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[('H', 1), ('Au', 79), ('Fe', 26)]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atomicnumber["Au"]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79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atomicnumber["B”]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Traceback (most recent call last):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File "&lt;pyshell#102&gt;", line 1, in &lt;module&gt;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atomicnumber["B"]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KeyError: 'B'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atomicnumber.has_key("B")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536505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 k with a dictionary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2590800"/>
            <a:ext cx="8991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(doc):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“““return a list of the top 10 most frequent words”””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word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doc: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uniquewords.has_key(‘omg’):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uniquewords[‘omg’] = uniquewords[‘omg’] + 1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uniquewords[‘omg’] = 1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# now search for top 10 most frequent words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bycount = [(pair[1], pair[0])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pair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uniquewords.items()]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bycount.sort()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bycount[0:10]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Courier New"/>
                <a:cs typeface="Courier New"/>
              </a:rPr>
              <a:t>&gt;&gt;&gt; uniquewords = { ‘lol’:45, ‘omg’:23, ‘know’:12 }</a:t>
            </a:r>
          </a:p>
          <a:p>
            <a:r>
              <a:rPr lang="en-US" b="1">
                <a:latin typeface="Courier New"/>
                <a:cs typeface="Courier New"/>
              </a:rPr>
              <a:t>&gt;&gt;&gt; uniquewords[‘omg’]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3657600"/>
            <a:ext cx="6705600" cy="12192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6705600" y="3276600"/>
            <a:ext cx="2362200" cy="914400"/>
          </a:xfrm>
          <a:prstGeom prst="wedgeRoundRectCallout">
            <a:avLst>
              <a:gd name="adj1" fmla="val -92494"/>
              <a:gd name="adj2" fmla="val -1251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4003250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 k with a dictionary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2590800"/>
            <a:ext cx="8991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(doc):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“““return a list of the top 10 most frequent words”””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word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doc: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uniquewords[‘omg’] = uniquewords.set_default(‘omg’, 0) + 1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# now search for top 10 most frequent words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bycount = [(pair[1], pair[0])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pair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uniquewords.items()]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bycount.sort()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bycount[0:10]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Courier New"/>
                <a:cs typeface="Courier New"/>
              </a:rPr>
              <a:t>&gt;&gt;&gt; uniquewords = { ‘lol’:45, ‘omg’:23, ‘know’:12 }</a:t>
            </a:r>
          </a:p>
          <a:p>
            <a:r>
              <a:rPr lang="en-US" b="1">
                <a:latin typeface="Courier New"/>
                <a:cs typeface="Courier New"/>
              </a:rPr>
              <a:t>&gt;&gt;&gt; uniquewords[‘omg’]</a:t>
            </a:r>
          </a:p>
        </p:txBody>
      </p:sp>
    </p:spTree>
    <p:extLst>
      <p:ext uri="{BB962C8B-B14F-4D97-AF65-F5344CB8AC3E}">
        <p14:creationId xmlns:p14="http://schemas.microsoft.com/office/powerpoint/2010/main" val="3285727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Types: some definitions and context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525963"/>
          </a:xfrm>
        </p:spPr>
        <p:txBody>
          <a:bodyPr>
            <a:noAutofit/>
          </a:bodyPr>
          <a:lstStyle/>
          <a:p>
            <a:r>
              <a:rPr lang="en-US" sz="2000"/>
              <a:t>Some historical languages were </a:t>
            </a:r>
            <a:r>
              <a:rPr lang="en-US" sz="2000" i="1">
                <a:solidFill>
                  <a:srgbClr val="000090"/>
                </a:solidFill>
              </a:rPr>
              <a:t>untyped</a:t>
            </a:r>
          </a:p>
          <a:p>
            <a:pPr lvl="1"/>
            <a:r>
              <a:rPr lang="en-US" sz="1800"/>
              <a:t>You could, say, divide a string by a number, and the program would continue.</a:t>
            </a:r>
          </a:p>
          <a:p>
            <a:pPr lvl="1"/>
            <a:r>
              <a:rPr lang="en-US" sz="1800"/>
              <a:t>The result was still nonsense, of course, and program behavior was completely undefined.</a:t>
            </a:r>
          </a:p>
          <a:p>
            <a:pPr lvl="1"/>
            <a:r>
              <a:rPr lang="en-US" sz="1800"/>
              <a:t>This was considered unacceptable</a:t>
            </a:r>
          </a:p>
          <a:p>
            <a:r>
              <a:rPr lang="en-US" sz="2000"/>
              <a:t>Modern languages may be </a:t>
            </a:r>
            <a:r>
              <a:rPr lang="en-US" sz="2000" i="1">
                <a:solidFill>
                  <a:srgbClr val="000090"/>
                </a:solidFill>
              </a:rPr>
              <a:t>staticly typed </a:t>
            </a:r>
            <a:r>
              <a:rPr lang="en-US" sz="2000"/>
              <a:t>or </a:t>
            </a:r>
            <a:r>
              <a:rPr lang="en-US" sz="2000" i="1">
                <a:solidFill>
                  <a:srgbClr val="000090"/>
                </a:solidFill>
              </a:rPr>
              <a:t>dynamically typed</a:t>
            </a:r>
          </a:p>
          <a:p>
            <a:pPr lvl="1"/>
            <a:r>
              <a:rPr lang="en-US" sz="1800"/>
              <a:t>“staticly typed” means that types are assigned before the program is executed</a:t>
            </a:r>
          </a:p>
          <a:p>
            <a:pPr lvl="1"/>
            <a:r>
              <a:rPr lang="en-US" sz="1800"/>
              <a:t>“dynamically typed” means that types are assigned (and type errors caught) at runtime</a:t>
            </a:r>
          </a:p>
          <a:p>
            <a:r>
              <a:rPr lang="en-US" sz="2000"/>
              <a:t>Modern languages may be </a:t>
            </a:r>
            <a:r>
              <a:rPr lang="en-US" sz="2000" i="1">
                <a:solidFill>
                  <a:srgbClr val="000090"/>
                </a:solidFill>
              </a:rPr>
              <a:t>strongly typed </a:t>
            </a:r>
            <a:r>
              <a:rPr lang="en-US" sz="2000"/>
              <a:t>or </a:t>
            </a:r>
            <a:r>
              <a:rPr lang="en-US" sz="2000" i="1">
                <a:solidFill>
                  <a:srgbClr val="000090"/>
                </a:solidFill>
              </a:rPr>
              <a:t>weakly typed</a:t>
            </a:r>
          </a:p>
          <a:p>
            <a:pPr lvl="1"/>
            <a:r>
              <a:rPr lang="en-US" sz="1800">
                <a:solidFill>
                  <a:srgbClr val="000000"/>
                </a:solidFill>
              </a:rPr>
              <a:t>For our purposes, “weakly typed” means the language supports a significant number of implicit type conversions.</a:t>
            </a:r>
          </a:p>
          <a:p>
            <a:pPr lvl="2"/>
            <a:r>
              <a:rPr lang="en-US" sz="1600">
                <a:solidFill>
                  <a:srgbClr val="000000"/>
                </a:solidFill>
              </a:rPr>
              <a:t>For example, (5 + “3”) could trigger a conversion from “3” to 3</a:t>
            </a:r>
          </a:p>
          <a:p>
            <a:r>
              <a:rPr lang="en-US" sz="2000">
                <a:solidFill>
                  <a:srgbClr val="000000"/>
                </a:solidFill>
              </a:rPr>
              <a:t>For our purposes, Python can be considered </a:t>
            </a:r>
          </a:p>
          <a:p>
            <a:pPr lvl="1"/>
            <a:r>
              <a:rPr lang="en-US" sz="1800">
                <a:solidFill>
                  <a:srgbClr val="000000"/>
                </a:solidFill>
              </a:rPr>
              <a:t>strongly typed </a:t>
            </a:r>
          </a:p>
          <a:p>
            <a:pPr lvl="1"/>
            <a:r>
              <a:rPr lang="en-US" sz="1800">
                <a:solidFill>
                  <a:srgbClr val="000000"/>
                </a:solidFill>
              </a:rPr>
              <a:t>dynamically typed</a:t>
            </a:r>
          </a:p>
          <a:p>
            <a:pPr lvl="2"/>
            <a:endParaRPr lang="en-US" sz="1400">
              <a:solidFill>
                <a:srgbClr val="000090"/>
              </a:solidFill>
            </a:endParaRPr>
          </a:p>
          <a:p>
            <a:pPr lvl="2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71912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Guess the Types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2514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_mmHg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pressure * 0.75006</a:t>
            </a:r>
          </a:p>
        </p:txBody>
      </p:sp>
    </p:spTree>
    <p:extLst>
      <p:ext uri="{BB962C8B-B14F-4D97-AF65-F5344CB8AC3E}">
        <p14:creationId xmlns:p14="http://schemas.microsoft.com/office/powerpoint/2010/main" val="264594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Guess the Types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09800" y="2362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-1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1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705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Guess the Types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09800" y="2362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debug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945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Guess the Type</a:t>
            </a:r>
          </a:p>
        </p:txBody>
      </p:sp>
      <p:sp>
        <p:nvSpPr>
          <p:cNvPr id="7" name="Rectangle 6"/>
          <p:cNvSpPr/>
          <p:nvPr/>
        </p:nvSpPr>
        <p:spPr>
          <a:xfrm>
            <a:off x="2362200" y="2438400"/>
            <a:ext cx="4419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(value, some_list):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i = 0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somelist: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 == value: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i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i = i + 1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05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43000"/>
            <a:ext cx="8458200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xs = range(3)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xs = [1,2,3]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xs = [‘a’,’b’,’c’]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xs = [1, ‘a’, 3]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xs = [[1,2,3], [‘a’,’b’,’c’]] 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 list of lists?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xs = [x * 2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range(3)]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xs = [cels_to_faren(temp)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temp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measurements]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warmdays = [temp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temp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msrmts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temp &gt; 20]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530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Duck 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“If it walks like a duck and it talks like a duck, then it must be a duck.”</a:t>
            </a: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	</a:t>
            </a:r>
            <a:r>
              <a:rPr lang="en-US" sz="2800" i="1">
                <a:solidFill>
                  <a:srgbClr val="FF0000"/>
                </a:solidFill>
              </a:rPr>
              <a:t>(Note: this analogy can be misleading!)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At runtime, the operands are checked to make sure they support the requested operation. </a:t>
            </a:r>
            <a:endParaRPr lang="en-US" sz="220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20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&gt;&gt;&gt; 3 + “3”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 </a:t>
            </a: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5: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...   </a:t>
            </a:r>
            <a:r>
              <a:rPr lang="en-US" sz="2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  </a:t>
            </a:r>
          </a:p>
        </p:txBody>
      </p:sp>
    </p:spTree>
    <p:extLst>
      <p:ext uri="{BB962C8B-B14F-4D97-AF65-F5344CB8AC3E}">
        <p14:creationId xmlns:p14="http://schemas.microsoft.com/office/powerpoint/2010/main" val="2719056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Takeaway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Think about types when designing functions, when debugging, when reading code, when writing code….all the time.</a:t>
            </a:r>
          </a:p>
          <a:p>
            <a:r>
              <a:rPr lang="en-US"/>
              <a:t>Ask yourself “What is this variable allowed to be?”</a:t>
            </a:r>
          </a:p>
          <a:p>
            <a:pPr lvl="1"/>
            <a:r>
              <a:rPr lang="en-US"/>
              <a:t>A list, or anything compatible with a for loop?</a:t>
            </a:r>
          </a:p>
          <a:p>
            <a:pPr lvl="1"/>
            <a:r>
              <a:rPr lang="en-US"/>
              <a:t>An integer, or anything that can be multiplied by an integer?</a:t>
            </a:r>
          </a:p>
        </p:txBody>
      </p:sp>
    </p:spTree>
    <p:extLst>
      <p:ext uri="{BB962C8B-B14F-4D97-AF65-F5344CB8AC3E}">
        <p14:creationId xmlns:p14="http://schemas.microsoft.com/office/powerpoint/2010/main" val="1590851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Mutable and Immutable Types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6764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(uniquewords, word):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“““increment the count for word”””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uniquewords[word] = uniquewords.setdefault(word, 1) + 1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mywords = dict()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31859C"/>
                </a:solidFill>
                <a:latin typeface="Courier New" pitchFamily="49" charset="0"/>
                <a:cs typeface="Courier New" pitchFamily="49" charset="0"/>
              </a:rPr>
              <a:t> 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(mywords, “school”)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mywords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{'school': 2}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(value):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“““increment the value???”””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value = value + 1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myval = 5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increment(myval)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myval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52996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Tuples and Lists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76400"/>
            <a:ext cx="86868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(record, position, value):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“““change the value at the given position”””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record[position] = value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mylist = [1,2,3]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mytuple = (1,2,3)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(mylist, 1, 10)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(mytuple, 1, 10)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mylist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mytuple</a:t>
            </a:r>
          </a:p>
        </p:txBody>
      </p:sp>
    </p:spTree>
    <p:extLst>
      <p:ext uri="{BB962C8B-B14F-4D97-AF65-F5344CB8AC3E}">
        <p14:creationId xmlns:p14="http://schemas.microsoft.com/office/powerpoint/2010/main" val="582629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did they do this?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76400"/>
            <a:ext cx="86868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&gt;&gt;&gt; citytuple = (“Atlanta”, “GA”)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&gt;&gt;&gt; type(citytuple)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&lt;type 'tuple’&gt;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&gt;&gt;&gt; citylist = [“Atlanta”, “GA”]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&lt;type ’list'&gt;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&gt;&gt;&gt; weather[citytuple] = “super hot”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&gt;&gt;&gt; weather[citylist] = “super hot”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Traceback (most recent call last):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File "&lt;stdin&gt;", line 1, in &lt;module&gt;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TypeError: unhashable type: 'list'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54864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Answer: Performance.  If the system knows for sure that a value can never be changed, it can cheat.</a:t>
            </a:r>
          </a:p>
        </p:txBody>
      </p:sp>
    </p:spTree>
    <p:extLst>
      <p:ext uri="{BB962C8B-B14F-4D97-AF65-F5344CB8AC3E}">
        <p14:creationId xmlns:p14="http://schemas.microsoft.com/office/powerpoint/2010/main" val="2969595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 really, why?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1752600"/>
            <a:ext cx="7086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citylist = [“Atlanta”, “GA”]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weather[citylist] = “super hot”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citylist[1] = “Georgia”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weather[[“Atlanta”, “GA”]]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9153899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Mutable and Immutable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Immutable</a:t>
            </a:r>
          </a:p>
          <a:p>
            <a:pPr lvl="1"/>
            <a:r>
              <a:rPr lang="en-US"/>
              <a:t>numbers, strings, tuples</a:t>
            </a:r>
          </a:p>
          <a:p>
            <a:r>
              <a:rPr lang="en-US"/>
              <a:t>Mutable</a:t>
            </a:r>
          </a:p>
          <a:p>
            <a:pPr lvl="1"/>
            <a:r>
              <a:rPr lang="en-US"/>
              <a:t>lists and dictionaries</a:t>
            </a:r>
          </a:p>
        </p:txBody>
      </p:sp>
    </p:spTree>
    <p:extLst>
      <p:ext uri="{BB962C8B-B14F-4D97-AF65-F5344CB8AC3E}">
        <p14:creationId xmlns:p14="http://schemas.microsoft.com/office/powerpoint/2010/main" val="960786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 “Comprehensions”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64770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ctemps = [17.1, 22.3, 18.4, 19.1]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276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ftemps = []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ctemps: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f = celsius_to_farenheit(c)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ftemps.append(f)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48768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ftemps = [celsius_to_farenehit(c)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ctemps]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23622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0090"/>
                </a:solidFill>
              </a:rPr>
              <a:t>Compare these two snippets for converting a list of values from celsius to farenheit: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57200" y="4800600"/>
            <a:ext cx="8686800" cy="1636931"/>
            <a:chOff x="457200" y="4800600"/>
            <a:chExt cx="8686800" cy="1636931"/>
          </a:xfrm>
        </p:grpSpPr>
        <p:sp>
          <p:nvSpPr>
            <p:cNvPr id="8" name="TextBox 7"/>
            <p:cNvSpPr txBox="1"/>
            <p:nvPr/>
          </p:nvSpPr>
          <p:spPr>
            <a:xfrm>
              <a:off x="609600" y="5791200"/>
              <a:ext cx="853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n-US" b="1">
                  <a:solidFill>
                    <a:srgbClr val="0000FF"/>
                  </a:solidFill>
                </a:rPr>
                <a:t>This syntax is VERY useful: It is usually shorter, more readable, and more efficient.  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b="1">
                  <a:solidFill>
                    <a:srgbClr val="0000FF"/>
                  </a:solidFill>
                </a:rPr>
                <a:t>Let it become second nature!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57200" y="4800600"/>
              <a:ext cx="7239000" cy="533400"/>
            </a:xfrm>
            <a:prstGeom prst="roundRect">
              <a:avLst/>
            </a:prstGeom>
            <a:noFill/>
            <a:ln w="508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7576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Last Class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2590800"/>
            <a:ext cx="9448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count_unique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(doc):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“““return the number of unique words in  a list of strings”””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unique_count = 0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scratchpad = []</a:t>
            </a: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word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doc: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word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scratchpad: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unique_count = unique_count + 1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unique_count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447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We wrote this function:</a:t>
            </a:r>
          </a:p>
        </p:txBody>
      </p:sp>
    </p:spTree>
    <p:extLst>
      <p:ext uri="{BB962C8B-B14F-4D97-AF65-F5344CB8AC3E}">
        <p14:creationId xmlns:p14="http://schemas.microsoft.com/office/powerpoint/2010/main" val="3106213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New Problem: Top 10 Most Common Words</a:t>
            </a:r>
          </a:p>
        </p:txBody>
      </p:sp>
      <p:pic>
        <p:nvPicPr>
          <p:cNvPr id="5" name="Picture 4" descr="Picture 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81200"/>
            <a:ext cx="5029200" cy="397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14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(5 min)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3276600"/>
            <a:ext cx="8305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(doc):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“““return a list of the top 10 most frequent words”””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initialize a histogram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word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doc: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if word in histogram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#   increment its count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# else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#   add it to the histogram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# search histogram for top 10 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# most frequent words 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# return result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295400"/>
            <a:ext cx="662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Sketch a function to return the top 10 most common words in a document</a:t>
            </a:r>
          </a:p>
          <a:p>
            <a:endParaRPr lang="en-US" sz="2400">
              <a:solidFill>
                <a:srgbClr val="0000FF"/>
              </a:solidFill>
            </a:endParaRPr>
          </a:p>
          <a:p>
            <a:r>
              <a:rPr lang="en-US" sz="2400">
                <a:solidFill>
                  <a:srgbClr val="0000FF"/>
                </a:solidFill>
              </a:rPr>
              <a:t>What data structure(s) will you use?</a:t>
            </a:r>
            <a:endParaRPr lang="en-US" sz="24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071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Attempt: Two lists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2971800"/>
            <a:ext cx="8001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(doc):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“““return a list of the top 10 most frequent words”””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counts = []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word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doc: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word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uniquewords: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position = uniquewords.index(word)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counts[position] = counts[position] + 1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else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uniquewords.append(word)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# now search for top 10 most frequent words…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1600200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Courier New"/>
                <a:cs typeface="Courier New"/>
              </a:rPr>
              <a:t>uniquewords = [‘lol’</a:t>
            </a:r>
            <a:r>
              <a:rPr lang="en-US" b="1">
                <a:latin typeface="Courier New"/>
                <a:cs typeface="Courier New"/>
              </a:rPr>
              <a:t>, ‘omg’, ‘know’]</a:t>
            </a:r>
          </a:p>
          <a:p>
            <a:r>
              <a:rPr lang="en-US" b="1">
                <a:latin typeface="Courier New"/>
                <a:cs typeface="Courier New"/>
              </a:rPr>
              <a:t>counts = [45, 23, 12]</a:t>
            </a:r>
          </a:p>
          <a:p>
            <a:endParaRPr lang="en-US" b="1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55187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list of (count, word) pairs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2590800"/>
            <a:ext cx="8839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(doc):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“““return a list of the top 10 most frequent words”””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uniquewords_with_counts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word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doc: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match = [pair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pair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uniquewords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pair[1] == word]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match != []: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pair = match[0]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why is this line here?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pair[0] = pair[0] + 1</a:t>
            </a: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else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uniquewords.append([1, word])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# now search for top 10 most frequent words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uniquewords.sort()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uniquewords[0:10]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5240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Courier New"/>
                <a:cs typeface="Courier New"/>
              </a:rPr>
              <a:t>&gt;&gt;&gt; uniquewords = [ [45, ‘lol’], [23, ‘omg’], [12, ‘know’] ]</a:t>
            </a:r>
          </a:p>
          <a:p>
            <a:r>
              <a:rPr lang="en-US" b="1">
                <a:latin typeface="Courier New"/>
                <a:cs typeface="Courier New"/>
              </a:rPr>
              <a:t>&gt;&gt;&gt; uniquewords[1][0]</a:t>
            </a:r>
          </a:p>
        </p:txBody>
      </p:sp>
    </p:spTree>
    <p:extLst>
      <p:ext uri="{BB962C8B-B14F-4D97-AF65-F5344CB8AC3E}">
        <p14:creationId xmlns:p14="http://schemas.microsoft.com/office/powerpoint/2010/main" val="3075321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Digression: Lexicographic Order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676400"/>
            <a:ext cx="2438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Aaron</a:t>
            </a:r>
          </a:p>
          <a:p>
            <a:r>
              <a:rPr lang="en-US" sz="2400"/>
              <a:t>Andrew</a:t>
            </a:r>
          </a:p>
          <a:p>
            <a:r>
              <a:rPr lang="en-US" sz="2400"/>
              <a:t>Angie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8862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a</a:t>
            </a:r>
          </a:p>
          <a:p>
            <a:r>
              <a:rPr lang="en-US" sz="2800"/>
              <a:t>aaa</a:t>
            </a:r>
          </a:p>
          <a:p>
            <a:r>
              <a:rPr lang="en-US" sz="2800"/>
              <a:t>aaaaa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0200" y="1676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[1, 9, 9]</a:t>
            </a:r>
          </a:p>
          <a:p>
            <a:r>
              <a:rPr lang="en-US" sz="2800"/>
              <a:t>[2, 1]</a:t>
            </a:r>
          </a:p>
          <a:p>
            <a:r>
              <a:rPr lang="en-US" sz="2800"/>
              <a:t>[3]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3962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[1]</a:t>
            </a:r>
          </a:p>
          <a:p>
            <a:r>
              <a:rPr lang="en-US" sz="2800"/>
              <a:t>[1,1]</a:t>
            </a:r>
          </a:p>
          <a:p>
            <a:r>
              <a:rPr lang="en-US" sz="2800"/>
              <a:t>[1,1,1]</a:t>
            </a:r>
          </a:p>
        </p:txBody>
      </p:sp>
    </p:spTree>
    <p:extLst>
      <p:ext uri="{BB962C8B-B14F-4D97-AF65-F5344CB8AC3E}">
        <p14:creationId xmlns:p14="http://schemas.microsoft.com/office/powerpoint/2010/main" val="1359854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6979</TotalTime>
  <Words>2120</Words>
  <Application>Microsoft Macintosh PowerPoint</Application>
  <PresentationFormat>On-screen Show (4:3)</PresentationFormat>
  <Paragraphs>262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Data Structures</vt:lpstr>
      <vt:lpstr>PowerPoint Presentation</vt:lpstr>
      <vt:lpstr>List “Comprehensions”</vt:lpstr>
      <vt:lpstr>From Last Class</vt:lpstr>
      <vt:lpstr>New Problem: Top 10 Most Common Words</vt:lpstr>
      <vt:lpstr>Exercise (5 min)</vt:lpstr>
      <vt:lpstr>First Attempt: Two lists</vt:lpstr>
      <vt:lpstr>A list of (count, word) pairs</vt:lpstr>
      <vt:lpstr>Digression: Lexicographic Order</vt:lpstr>
      <vt:lpstr>Mapping Values to Values</vt:lpstr>
      <vt:lpstr>Python Dictionaries</vt:lpstr>
      <vt:lpstr>Python Dictionaries (2)</vt:lpstr>
      <vt:lpstr>Top k with a dictionary</vt:lpstr>
      <vt:lpstr>Top k with a dictionary</vt:lpstr>
      <vt:lpstr>Types: some definitions and context</vt:lpstr>
      <vt:lpstr>Guess the Types</vt:lpstr>
      <vt:lpstr>Guess the Types</vt:lpstr>
      <vt:lpstr>Guess the Types</vt:lpstr>
      <vt:lpstr>Guess the Type</vt:lpstr>
      <vt:lpstr>Duck Typing</vt:lpstr>
      <vt:lpstr>Takeaway</vt:lpstr>
      <vt:lpstr>Mutable and Immutable Types</vt:lpstr>
      <vt:lpstr>Tuples and Lists</vt:lpstr>
      <vt:lpstr>Why did they do this?</vt:lpstr>
      <vt:lpstr>No really, why?</vt:lpstr>
      <vt:lpstr>Mutable and Immutable Types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Bill Howe</cp:lastModifiedBy>
  <cp:revision>392</cp:revision>
  <cp:lastPrinted>2012-06-29T06:16:33Z</cp:lastPrinted>
  <dcterms:created xsi:type="dcterms:W3CDTF">2012-06-20T04:14:54Z</dcterms:created>
  <dcterms:modified xsi:type="dcterms:W3CDTF">2012-07-02T07:53:34Z</dcterms:modified>
</cp:coreProperties>
</file>