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4" r:id="rId2"/>
    <p:sldId id="265" r:id="rId3"/>
    <p:sldId id="266" r:id="rId4"/>
    <p:sldId id="257" r:id="rId5"/>
    <p:sldId id="267" r:id="rId6"/>
    <p:sldId id="258" r:id="rId7"/>
    <p:sldId id="259" r:id="rId8"/>
    <p:sldId id="274" r:id="rId9"/>
    <p:sldId id="260" r:id="rId10"/>
    <p:sldId id="271" r:id="rId11"/>
    <p:sldId id="272" r:id="rId12"/>
    <p:sldId id="275" r:id="rId13"/>
    <p:sldId id="261" r:id="rId14"/>
    <p:sldId id="262" r:id="rId15"/>
    <p:sldId id="269" r:id="rId16"/>
    <p:sldId id="263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9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2712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39C25B-AB6F-4A79-8E22-A4B7B152F7D7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B2C5E-D7E4-4CF1-94E0-7DD9FF5AE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491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Should ask how many people are already familiar with the notion</a:t>
            </a:r>
            <a:r>
              <a:rPr lang="en-US" baseline="0" dirty="0" smtClean="0"/>
              <a:t> of a set.  I suspect many students are not!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B2C5E-D7E4-4CF1-94E0-7DD9FF5AE6D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2793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will learn about tuples later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B2C5E-D7E4-4CF1-94E0-7DD9FF5AE6D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0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62DE2-0B7B-49C3-8EAD-FD13AFB01D41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50E8A-270B-4662-8BD1-382491C75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685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62DE2-0B7B-49C3-8EAD-FD13AFB01D41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50E8A-270B-4662-8BD1-382491C75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458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62DE2-0B7B-49C3-8EAD-FD13AFB01D41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50E8A-270B-4662-8BD1-382491C75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06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62DE2-0B7B-49C3-8EAD-FD13AFB01D41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50E8A-270B-4662-8BD1-382491C75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0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62DE2-0B7B-49C3-8EAD-FD13AFB01D41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50E8A-270B-4662-8BD1-382491C75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364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62DE2-0B7B-49C3-8EAD-FD13AFB01D41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50E8A-270B-4662-8BD1-382491C75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847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62DE2-0B7B-49C3-8EAD-FD13AFB01D41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50E8A-270B-4662-8BD1-382491C75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570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62DE2-0B7B-49C3-8EAD-FD13AFB01D41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50E8A-270B-4662-8BD1-382491C75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028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62DE2-0B7B-49C3-8EAD-FD13AFB01D41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50E8A-270B-4662-8BD1-382491C75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422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62DE2-0B7B-49C3-8EAD-FD13AFB01D41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50E8A-270B-4662-8BD1-382491C75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63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62DE2-0B7B-49C3-8EAD-FD13AFB01D41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50E8A-270B-4662-8BD1-382491C75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95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62DE2-0B7B-49C3-8EAD-FD13AFB01D41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50E8A-270B-4662-8BD1-382491C75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282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Collections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Michael Ernst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CSE 190p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University </a:t>
            </a:r>
            <a:r>
              <a:rPr lang="en-US" smtClean="0">
                <a:solidFill>
                  <a:schemeClr val="tx1"/>
                </a:solidFill>
              </a:rPr>
              <a:t>of Washington</a:t>
            </a:r>
            <a:endParaRPr lang="en-US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C:\cygwin\home\mernst\sync\butterfly-collec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2800" y="76200"/>
            <a:ext cx="3175000" cy="234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735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181600"/>
          </a:xfrm>
        </p:spPr>
        <p:txBody>
          <a:bodyPr>
            <a:normAutofit fontScale="62500" lnSpcReduction="20000"/>
          </a:bodyPr>
          <a:lstStyle/>
          <a:p>
            <a:pPr marL="5715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odd = { 1, 3, 5 }</a:t>
            </a:r>
          </a:p>
          <a:p>
            <a:pPr marL="5715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prime = { 2, 3, 5 }</a:t>
            </a:r>
          </a:p>
          <a:p>
            <a:endParaRPr lang="en-US" dirty="0" smtClean="0"/>
          </a:p>
          <a:p>
            <a:r>
              <a:rPr lang="en-US" dirty="0" smtClean="0"/>
              <a:t>union </a:t>
            </a:r>
            <a:r>
              <a:rPr lang="en-US" dirty="0">
                <a:sym typeface="Symbol"/>
              </a:rPr>
              <a:t>		</a:t>
            </a:r>
            <a:r>
              <a:rPr lang="en-US" dirty="0"/>
              <a:t>Python: |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odd | prime </a:t>
            </a:r>
            <a:r>
              <a:rPr lang="en-US" dirty="0">
                <a:sym typeface="Symbol"/>
              </a:rPr>
              <a:t></a:t>
            </a:r>
            <a:r>
              <a:rPr lang="en-US" dirty="0"/>
              <a:t> { 1, 2, 3, 5 }</a:t>
            </a:r>
          </a:p>
          <a:p>
            <a:r>
              <a:rPr lang="en-US" dirty="0"/>
              <a:t>intersection  </a:t>
            </a:r>
            <a:r>
              <a:rPr lang="en-US" dirty="0">
                <a:sym typeface="Symbol"/>
              </a:rPr>
              <a:t>	</a:t>
            </a:r>
            <a:r>
              <a:rPr lang="en-US" dirty="0"/>
              <a:t>Python: &amp;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odd &amp; prime </a:t>
            </a:r>
            <a:r>
              <a:rPr lang="en-US" dirty="0">
                <a:sym typeface="Symbol"/>
              </a:rPr>
              <a:t></a:t>
            </a:r>
            <a:r>
              <a:rPr lang="en-US" dirty="0"/>
              <a:t> { 3, 5 }</a:t>
            </a:r>
          </a:p>
          <a:p>
            <a:r>
              <a:rPr lang="en-US" dirty="0"/>
              <a:t>difference \ or -	Python: -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odd – prime </a:t>
            </a:r>
            <a:r>
              <a:rPr lang="en-US" dirty="0">
                <a:sym typeface="Symbol"/>
              </a:rPr>
              <a:t></a:t>
            </a:r>
            <a:r>
              <a:rPr lang="en-US" dirty="0"/>
              <a:t> { 1 }</a:t>
            </a:r>
          </a:p>
          <a:p>
            <a:r>
              <a:rPr lang="en-US" dirty="0"/>
              <a:t>membership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	Python: in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4 in prime </a:t>
            </a:r>
            <a:r>
              <a:rPr lang="en-US" dirty="0">
                <a:sym typeface="Symbol"/>
              </a:rPr>
              <a:t></a:t>
            </a:r>
            <a:r>
              <a:rPr lang="en-US" dirty="0"/>
              <a:t> False</a:t>
            </a:r>
          </a:p>
          <a:p>
            <a:r>
              <a:rPr lang="en-US" dirty="0"/>
              <a:t>Iteration over sets: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# iterates over items in arbitrary order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item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r>
              <a:rPr lang="en-US" dirty="0" smtClean="0"/>
              <a:t>Add one element to a set: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myset.add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newelt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| 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newelt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/>
              <a:t>Think in terms of set operations,</a:t>
            </a:r>
            <a:br>
              <a:rPr lang="en-US" dirty="0" smtClean="0"/>
            </a:br>
            <a:r>
              <a:rPr lang="en-US" dirty="0" smtClean="0"/>
              <a:t>not in terms of iteration and element operations</a:t>
            </a:r>
          </a:p>
          <a:p>
            <a:pPr lvl="1"/>
            <a:r>
              <a:rPr lang="en-US" dirty="0" smtClean="0"/>
              <a:t>Shorter, clearer, less error-prone, faster</a:t>
            </a:r>
          </a:p>
        </p:txBody>
      </p:sp>
    </p:spTree>
    <p:extLst>
      <p:ext uri="{BB962C8B-B14F-4D97-AF65-F5344CB8AC3E}">
        <p14:creationId xmlns:p14="http://schemas.microsoft.com/office/powerpoint/2010/main" val="46537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with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28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Not every value may be placed in a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Set elements must </a:t>
            </a:r>
            <a:r>
              <a:rPr lang="en-US" dirty="0"/>
              <a:t>be immutable values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, float, </a:t>
            </a:r>
            <a:r>
              <a:rPr lang="en-US" dirty="0" err="1"/>
              <a:t>bool</a:t>
            </a:r>
            <a:r>
              <a:rPr lang="en-US" dirty="0"/>
              <a:t>, string, </a:t>
            </a:r>
            <a:r>
              <a:rPr lang="en-US" i="1" dirty="0"/>
              <a:t>tuple</a:t>
            </a:r>
            <a:endParaRPr lang="en-US" dirty="0"/>
          </a:p>
          <a:p>
            <a:pPr lvl="1"/>
            <a:r>
              <a:rPr lang="en-US" i="1" dirty="0"/>
              <a:t>not</a:t>
            </a:r>
            <a:r>
              <a:rPr lang="en-US" dirty="0"/>
              <a:t>:  list, set, dictionary</a:t>
            </a:r>
          </a:p>
          <a:p>
            <a:r>
              <a:rPr lang="en-US" dirty="0" smtClean="0"/>
              <a:t>Goals</a:t>
            </a:r>
          </a:p>
          <a:p>
            <a:pPr lvl="1"/>
            <a:r>
              <a:rPr lang="en-US" dirty="0" smtClean="0"/>
              <a:t>after “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myset.add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(x)</a:t>
            </a:r>
            <a:r>
              <a:rPr lang="en-US" dirty="0" smtClean="0">
                <a:cs typeface="Courier New" pitchFamily="49" charset="0"/>
              </a:rPr>
              <a:t>”,  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x in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1700" dirty="0" smtClean="0"/>
              <a:t> </a:t>
            </a:r>
            <a:r>
              <a:rPr lang="en-US" dirty="0">
                <a:sym typeface="Symbol"/>
              </a:rPr>
              <a:t> </a:t>
            </a:r>
            <a:r>
              <a:rPr lang="en-US" dirty="0" smtClean="0">
                <a:solidFill>
                  <a:prstClr val="black"/>
                </a:solidFill>
                <a:sym typeface="Symbol"/>
              </a:rPr>
              <a:t>True</a:t>
            </a:r>
            <a:endParaRPr lang="en-US" sz="2500" b="1" dirty="0" smtClean="0">
              <a:latin typeface="Courier New" pitchFamily="49" charset="0"/>
              <a:cs typeface="Courier New" pitchFamily="49" charset="0"/>
              <a:sym typeface="Symbol"/>
            </a:endParaRP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dirty="0" smtClean="0">
                <a:sym typeface="Symbol"/>
              </a:rPr>
              <a:t>  always evaluates to the same value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prstClr val="black"/>
                </a:solidFill>
                <a:sym typeface="Symbol"/>
              </a:rPr>
              <a:t>Both conditions should hold until </a:t>
            </a:r>
            <a:r>
              <a:rPr lang="en-US" sz="25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  <a:sym typeface="Symbol"/>
              </a:rPr>
              <a:t>myset</a:t>
            </a:r>
            <a:r>
              <a:rPr lang="en-US" sz="2500" dirty="0">
                <a:solidFill>
                  <a:prstClr val="black"/>
                </a:solidFill>
                <a:sym typeface="Symbol"/>
              </a:rPr>
              <a:t> </a:t>
            </a:r>
            <a:r>
              <a:rPr lang="en-US" dirty="0">
                <a:solidFill>
                  <a:prstClr val="black"/>
                </a:solidFill>
                <a:sym typeface="Symbol"/>
              </a:rPr>
              <a:t>is </a:t>
            </a:r>
            <a:r>
              <a:rPr lang="en-US" dirty="0" smtClean="0">
                <a:solidFill>
                  <a:prstClr val="black"/>
                </a:solidFill>
                <a:sym typeface="Symbol"/>
              </a:rPr>
              <a:t>changed</a:t>
            </a:r>
            <a:endParaRPr lang="en-US" b="1" dirty="0">
              <a:latin typeface="Courier New" pitchFamily="49" charset="0"/>
              <a:cs typeface="Courier New" pitchFamily="49" charset="0"/>
              <a:sym typeface="Symbol"/>
            </a:endParaRPr>
          </a:p>
          <a:p>
            <a:r>
              <a:rPr lang="en-US" dirty="0" smtClean="0"/>
              <a:t>Mutable elements </a:t>
            </a:r>
            <a:r>
              <a:rPr lang="en-US" dirty="0"/>
              <a:t>can violate these goals</a:t>
            </a: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list1 =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["a", "b"]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list2 = list1</a:t>
            </a: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list3 =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["a", "b"]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{list1}</a:t>
            </a:r>
            <a:r>
              <a:rPr lang="en-US" sz="2600" dirty="0" smtClean="0">
                <a:sym typeface="Symbol"/>
              </a:rPr>
              <a:t> 		 Hypothetical; actually illegal in Python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list1 in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>
                <a:sym typeface="Symbol"/>
              </a:rPr>
              <a:t> True </a:t>
            </a:r>
            <a:endParaRPr lang="en-US" sz="2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list3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>
                <a:sym typeface="Symbol"/>
              </a:rPr>
              <a:t> True 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list2.append("c")</a:t>
            </a: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list1 in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>
                <a:sym typeface="Symbol"/>
              </a:rPr>
              <a:t> ???</a:t>
            </a:r>
            <a:endParaRPr lang="en-US" sz="2600" dirty="0"/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list3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>
                <a:sym typeface="Symbol"/>
              </a:rPr>
              <a:t> ???</a:t>
            </a:r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5351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a histogram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Recall exercise from previous lecture:</a:t>
            </a:r>
          </a:p>
          <a:p>
            <a:pPr marL="400050" lvl="1" indent="0">
              <a:buNone/>
            </a:pPr>
            <a:r>
              <a:rPr lang="en-US" dirty="0" smtClean="0"/>
              <a:t>For each word in a text, record the number of times that word appears</a:t>
            </a:r>
          </a:p>
          <a:p>
            <a:r>
              <a:rPr lang="en-US" i="1" dirty="0" smtClean="0"/>
              <a:t>Without</a:t>
            </a:r>
            <a:r>
              <a:rPr lang="en-US" dirty="0" smtClean="0"/>
              <a:t> thinking about any Python data structures, how would you solve this?</a:t>
            </a:r>
          </a:p>
          <a:p>
            <a:pPr lvl="1"/>
            <a:r>
              <a:rPr lang="en-US" dirty="0" smtClean="0"/>
              <a:t>Always start by thinking about the data,</a:t>
            </a:r>
            <a:br>
              <a:rPr lang="en-US" dirty="0" smtClean="0"/>
            </a:br>
            <a:r>
              <a:rPr lang="en-US" i="1" dirty="0" smtClean="0"/>
              <a:t>not</a:t>
            </a:r>
            <a:r>
              <a:rPr lang="en-US" dirty="0" smtClean="0"/>
              <a:t> by thinking about how you would implement it</a:t>
            </a:r>
          </a:p>
          <a:p>
            <a:pPr marL="457200" lvl="1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hamlet = "to be or not to be that is the question whether tis nobler in the mind to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suffer".split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71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Dictionaries or mappings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A dictionary maps each </a:t>
            </a:r>
            <a:r>
              <a:rPr lang="en-US" i="1" dirty="0" smtClean="0"/>
              <a:t>key</a:t>
            </a:r>
            <a:r>
              <a:rPr lang="en-US" dirty="0" smtClean="0"/>
              <a:t> to a </a:t>
            </a:r>
            <a:r>
              <a:rPr lang="en-US" i="1" dirty="0" smtClean="0"/>
              <a:t>value</a:t>
            </a:r>
            <a:endParaRPr lang="en-US" dirty="0"/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 = {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us_wars1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"Revolutionary" : [1775, 1783],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"Mexican" : [1846, 1848],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"Civil" : [1861, 1865] 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us_wars2 =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1783: "Revolutionary",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1848: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"Mexican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",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1865: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"Civil"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/>
              <a:t>Syntax just like arrays, for accessing and setting: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us_wars2[1783][1:10]   </a:t>
            </a:r>
            <a:r>
              <a:rPr lang="en-US" dirty="0">
                <a:sym typeface="Symbol"/>
              </a:rPr>
              <a:t> “evolution”</a:t>
            </a:r>
            <a:endParaRPr lang="en-US" dirty="0"/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us_wars1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["WWI"] = [1917, 1918]</a:t>
            </a:r>
          </a:p>
          <a:p>
            <a:r>
              <a:rPr lang="en-US" dirty="0"/>
              <a:t>Order does not matter</a:t>
            </a:r>
          </a:p>
          <a:p>
            <a:pPr marL="457200" lvl="1" indent="0">
              <a:buNone/>
            </a:pPr>
            <a:r>
              <a:rPr lang="en-US" dirty="0"/>
              <a:t>{ </a:t>
            </a:r>
            <a:r>
              <a:rPr lang="en-US" dirty="0" smtClean="0"/>
              <a:t>5 : 25, 6 : 36, 7 : 49 </a:t>
            </a:r>
            <a:r>
              <a:rPr lang="en-US" dirty="0"/>
              <a:t>} == { </a:t>
            </a:r>
            <a:r>
              <a:rPr lang="en-US" dirty="0" smtClean="0"/>
              <a:t>7 : 49, 5: 25, 6 : 36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43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 every value is allowed to be a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Keys must be immutable values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, float, </a:t>
            </a:r>
            <a:r>
              <a:rPr lang="en-US" dirty="0" err="1"/>
              <a:t>bool</a:t>
            </a:r>
            <a:r>
              <a:rPr lang="en-US" dirty="0"/>
              <a:t>, string, </a:t>
            </a:r>
            <a:r>
              <a:rPr lang="en-US" i="1" dirty="0"/>
              <a:t>tuple</a:t>
            </a:r>
            <a:endParaRPr lang="en-US" dirty="0"/>
          </a:p>
          <a:p>
            <a:pPr lvl="1"/>
            <a:r>
              <a:rPr lang="en-US" i="1" dirty="0"/>
              <a:t>not</a:t>
            </a:r>
            <a:r>
              <a:rPr lang="en-US" dirty="0"/>
              <a:t>:  list, set, dictionary</a:t>
            </a:r>
          </a:p>
          <a:p>
            <a:r>
              <a:rPr lang="en-US" dirty="0"/>
              <a:t>Goals</a:t>
            </a:r>
          </a:p>
          <a:p>
            <a:pPr lvl="1"/>
            <a:r>
              <a:rPr lang="en-US" dirty="0"/>
              <a:t>after “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[x] = y</a:t>
            </a:r>
            <a:r>
              <a:rPr lang="en-US" dirty="0">
                <a:cs typeface="Courier New" pitchFamily="49" charset="0"/>
              </a:rPr>
              <a:t>”,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[x]</a:t>
            </a:r>
            <a:r>
              <a:rPr lang="en-US" sz="2000" dirty="0"/>
              <a:t> </a:t>
            </a:r>
            <a:r>
              <a:rPr lang="en-US" dirty="0">
                <a:sym typeface="Symbol"/>
              </a:rPr>
              <a:t> y</a:t>
            </a:r>
          </a:p>
          <a:p>
            <a:pPr lvl="1"/>
            <a:r>
              <a:rPr lang="en-US" dirty="0">
                <a:sym typeface="Symbol"/>
              </a:rPr>
              <a:t>if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a == b</a:t>
            </a:r>
            <a:r>
              <a:rPr lang="en-US" dirty="0">
                <a:sym typeface="Symbol"/>
              </a:rPr>
              <a:t>, then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Symbol"/>
              </a:rPr>
              <a:t>mydict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[a] ==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Symbol"/>
              </a:rPr>
              <a:t>mydict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[b]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prstClr val="black"/>
                </a:solidFill>
                <a:sym typeface="Symbol"/>
              </a:rPr>
              <a:t>These conditions </a:t>
            </a:r>
            <a:r>
              <a:rPr lang="en-US" dirty="0">
                <a:solidFill>
                  <a:prstClr val="black"/>
                </a:solidFill>
                <a:sym typeface="Symbol"/>
              </a:rPr>
              <a:t>should hold until </a:t>
            </a:r>
            <a:r>
              <a:rPr lang="en-US" sz="25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  <a:sym typeface="Symbol"/>
              </a:rPr>
              <a:t>mydict</a:t>
            </a:r>
            <a:r>
              <a:rPr lang="en-US" sz="25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en-US" dirty="0">
                <a:solidFill>
                  <a:prstClr val="black"/>
                </a:solidFill>
                <a:sym typeface="Symbol"/>
              </a:rPr>
              <a:t>is changed</a:t>
            </a:r>
            <a:endParaRPr lang="en-US" b="1" dirty="0">
              <a:latin typeface="Courier New" pitchFamily="49" charset="0"/>
              <a:cs typeface="Courier New" pitchFamily="49" charset="0"/>
              <a:sym typeface="Symbol"/>
            </a:endParaRPr>
          </a:p>
          <a:p>
            <a:r>
              <a:rPr lang="en-US" dirty="0" smtClean="0"/>
              <a:t>Mutable keys can violate these goals</a:t>
            </a: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list1 = ["a", "b"]</a:t>
            </a: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list2 = list1</a:t>
            </a: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list3 = ["a", "b"]</a:t>
            </a:r>
          </a:p>
          <a:p>
            <a:pPr marL="0" indent="0">
              <a:buNone/>
            </a:pP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= {}</a:t>
            </a:r>
          </a:p>
          <a:p>
            <a:pPr marL="0" indent="0">
              <a:buNone/>
            </a:pP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[list1] = "z"</a:t>
            </a:r>
            <a:r>
              <a:rPr lang="en-US" sz="2600" dirty="0">
                <a:sym typeface="Symbol"/>
              </a:rPr>
              <a:t>		 Hypothetical; actually illegal in Python</a:t>
            </a:r>
            <a:endParaRPr lang="en-US" sz="2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[list3] </a:t>
            </a:r>
            <a:r>
              <a:rPr lang="en-US" sz="2600" dirty="0">
                <a:sym typeface="Symbol"/>
              </a:rPr>
              <a:t> 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  <a:sym typeface="Symbol"/>
              </a:rPr>
              <a:t>"z"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list2.append("c")</a:t>
            </a:r>
          </a:p>
          <a:p>
            <a:pPr marL="0" indent="0">
              <a:buNone/>
            </a:pP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[list1] </a:t>
            </a:r>
            <a:r>
              <a:rPr lang="en-US" sz="2600" dirty="0">
                <a:sym typeface="Symbol"/>
              </a:rPr>
              <a:t> ???</a:t>
            </a:r>
            <a:endParaRPr lang="en-US" sz="2600" dirty="0"/>
          </a:p>
          <a:p>
            <a:pPr marL="0" indent="0">
              <a:buNone/>
            </a:pP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[list3] </a:t>
            </a:r>
            <a:r>
              <a:rPr lang="en-US" sz="2600" dirty="0" smtClean="0">
                <a:sym typeface="Symbol"/>
              </a:rPr>
              <a:t> ???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81622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graph can be thought of as: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collection of edges</a:t>
            </a:r>
          </a:p>
          <a:p>
            <a:pPr lvl="1"/>
            <a:r>
              <a:rPr lang="en-US" dirty="0" smtClean="0"/>
              <a:t>for </a:t>
            </a:r>
            <a:r>
              <a:rPr lang="en-US" dirty="0"/>
              <a:t>each </a:t>
            </a:r>
            <a:r>
              <a:rPr lang="en-US" dirty="0" smtClean="0"/>
              <a:t>node</a:t>
            </a:r>
            <a:r>
              <a:rPr lang="en-US" dirty="0"/>
              <a:t>, a collection of neighbors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76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31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Needed for Homework 4</a:t>
            </a:r>
            <a:br>
              <a:rPr lang="en-US" dirty="0" smtClean="0"/>
            </a:br>
            <a:r>
              <a:rPr lang="en-US" dirty="0" smtClean="0"/>
              <a:t>(social networking assignment)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Collections:  lists, sets, dictionaries</a:t>
            </a:r>
          </a:p>
          <a:p>
            <a:r>
              <a:rPr lang="en-US" dirty="0" smtClean="0"/>
              <a:t>Sorting</a:t>
            </a:r>
          </a:p>
          <a:p>
            <a:r>
              <a:rPr lang="en-US" dirty="0" smtClean="0"/>
              <a:t>Graphs</a:t>
            </a:r>
          </a:p>
        </p:txBody>
      </p:sp>
    </p:spTree>
    <p:extLst>
      <p:ext uri="{BB962C8B-B14F-4D97-AF65-F5344CB8AC3E}">
        <p14:creationId xmlns:p14="http://schemas.microsoft.com/office/powerpoint/2010/main" val="79402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Collections (built-in data structures)</a:t>
            </a:r>
          </a:p>
          <a:p>
            <a:pPr lvl="1"/>
            <a:r>
              <a:rPr lang="en-US" dirty="0" smtClean="0"/>
              <a:t>Lists</a:t>
            </a:r>
          </a:p>
          <a:p>
            <a:pPr lvl="2"/>
            <a:r>
              <a:rPr lang="en-US" dirty="0" smtClean="0"/>
              <a:t>Sorting</a:t>
            </a:r>
          </a:p>
          <a:p>
            <a:pPr lvl="1"/>
            <a:r>
              <a:rPr lang="en-US" dirty="0" smtClean="0"/>
              <a:t>Sets</a:t>
            </a:r>
          </a:p>
          <a:p>
            <a:pPr lvl="2"/>
            <a:r>
              <a:rPr lang="en-US" dirty="0" smtClean="0"/>
              <a:t>Order independence</a:t>
            </a:r>
          </a:p>
          <a:p>
            <a:pPr lvl="1"/>
            <a:r>
              <a:rPr lang="en-US" dirty="0" smtClean="0"/>
              <a:t>Dictionaries (mappings)</a:t>
            </a:r>
          </a:p>
          <a:p>
            <a:r>
              <a:rPr lang="en-US" dirty="0" smtClean="0"/>
              <a:t>Graphs</a:t>
            </a:r>
          </a:p>
        </p:txBody>
      </p:sp>
    </p:spTree>
    <p:extLst>
      <p:ext uri="{BB962C8B-B14F-4D97-AF65-F5344CB8AC3E}">
        <p14:creationId xmlns:p14="http://schemas.microsoft.com/office/powerpoint/2010/main" val="209973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evaluate list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There are two new forms of expression:</a:t>
            </a:r>
          </a:p>
          <a:p>
            <a:r>
              <a:rPr lang="en-US" dirty="0" smtClean="0"/>
              <a:t>[a, b, c, d]		list </a:t>
            </a:r>
            <a:r>
              <a:rPr lang="en-US" dirty="0" smtClean="0">
                <a:solidFill>
                  <a:srgbClr val="FF0000"/>
                </a:solidFill>
              </a:rPr>
              <a:t>creation</a:t>
            </a:r>
          </a:p>
          <a:p>
            <a:pPr lvl="1"/>
            <a:r>
              <a:rPr lang="en-US" dirty="0" smtClean="0"/>
              <a:t>To evaluate:</a:t>
            </a:r>
          </a:p>
          <a:p>
            <a:pPr lvl="2"/>
            <a:r>
              <a:rPr lang="en-US" dirty="0" smtClean="0"/>
              <a:t>evaluate each element to a value, from left to right</a:t>
            </a:r>
          </a:p>
          <a:p>
            <a:pPr lvl="2"/>
            <a:r>
              <a:rPr lang="en-US" dirty="0" smtClean="0"/>
              <a:t>make a list of the values</a:t>
            </a:r>
          </a:p>
          <a:p>
            <a:pPr lvl="1"/>
            <a:r>
              <a:rPr lang="en-US" dirty="0" smtClean="0"/>
              <a:t>The elements can be arbitrary values, including lists</a:t>
            </a:r>
          </a:p>
          <a:p>
            <a:pPr lvl="2"/>
            <a:r>
              <a:rPr lang="en-US" dirty="0" smtClean="0"/>
              <a:t>["a", 3, 3.14*r*r, </a:t>
            </a:r>
            <a:r>
              <a:rPr lang="en-US" dirty="0" err="1" smtClean="0"/>
              <a:t>fahr_to_cent</a:t>
            </a:r>
            <a:r>
              <a:rPr lang="en-US" dirty="0" smtClean="0"/>
              <a:t>(-40), [3+4, 5*6]]</a:t>
            </a:r>
          </a:p>
          <a:p>
            <a:endParaRPr lang="en-US" dirty="0" smtClean="0"/>
          </a:p>
          <a:p>
            <a:r>
              <a:rPr lang="en-US" dirty="0" smtClean="0"/>
              <a:t>a[b</a:t>
            </a:r>
            <a:r>
              <a:rPr lang="en-US" dirty="0"/>
              <a:t>] 		list </a:t>
            </a:r>
            <a:r>
              <a:rPr lang="en-US" dirty="0" smtClean="0">
                <a:solidFill>
                  <a:srgbClr val="FF0000"/>
                </a:solidFill>
              </a:rPr>
              <a:t>indexing</a:t>
            </a:r>
            <a:r>
              <a:rPr lang="en-US" dirty="0" smtClean="0"/>
              <a:t> or dereferencing</a:t>
            </a:r>
          </a:p>
          <a:p>
            <a:pPr lvl="1"/>
            <a:r>
              <a:rPr lang="en-US" dirty="0" smtClean="0"/>
              <a:t>To evaluate:</a:t>
            </a:r>
          </a:p>
          <a:p>
            <a:pPr lvl="2"/>
            <a:r>
              <a:rPr lang="en-US" dirty="0" smtClean="0"/>
              <a:t>evaluate the list expression to a value</a:t>
            </a:r>
          </a:p>
          <a:p>
            <a:pPr lvl="2"/>
            <a:r>
              <a:rPr lang="en-US" dirty="0" smtClean="0"/>
              <a:t>evaluate the index part to a value</a:t>
            </a:r>
          </a:p>
          <a:p>
            <a:pPr lvl="2"/>
            <a:r>
              <a:rPr lang="en-US" dirty="0"/>
              <a:t>i</a:t>
            </a:r>
            <a:r>
              <a:rPr lang="en-US" dirty="0" smtClean="0"/>
              <a:t>f the list value is not a list, execution terminates with an error</a:t>
            </a:r>
          </a:p>
          <a:p>
            <a:pPr lvl="2"/>
            <a:r>
              <a:rPr lang="en-US" dirty="0" smtClean="0"/>
              <a:t>if the element is not in range (not a valid index), execution terminates with an error</a:t>
            </a:r>
          </a:p>
          <a:p>
            <a:pPr lvl="2"/>
            <a:r>
              <a:rPr lang="en-US" dirty="0" smtClean="0"/>
              <a:t>the value is the given element of the list value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51371" y="3578352"/>
            <a:ext cx="1066800" cy="612648"/>
          </a:xfrm>
          <a:prstGeom prst="wedgeRectCallout">
            <a:avLst>
              <a:gd name="adj1" fmla="val 37313"/>
              <a:gd name="adj2" fmla="val 8094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List expression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51371" y="4721352"/>
            <a:ext cx="1066800" cy="612648"/>
          </a:xfrm>
          <a:prstGeom prst="wedgeRectCallout">
            <a:avLst>
              <a:gd name="adj1" fmla="val 61671"/>
              <a:gd name="adj2" fmla="val -6998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Index expression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18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slicing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startindex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endindex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dirty="0" smtClean="0"/>
              <a:t> evaluates to a </a:t>
            </a:r>
            <a:r>
              <a:rPr lang="en-US" dirty="0" err="1" smtClean="0">
                <a:solidFill>
                  <a:srgbClr val="FF0000"/>
                </a:solidFill>
              </a:rPr>
              <a:t>sublist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of the original list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[index]</a:t>
            </a:r>
            <a:r>
              <a:rPr lang="en-US" dirty="0" smtClean="0"/>
              <a:t> evaluates to an </a:t>
            </a:r>
            <a:r>
              <a:rPr lang="en-US" dirty="0" smtClean="0">
                <a:solidFill>
                  <a:srgbClr val="FF0000"/>
                </a:solidFill>
              </a:rPr>
              <a:t>element</a:t>
            </a:r>
            <a:r>
              <a:rPr lang="en-US" dirty="0" smtClean="0"/>
              <a:t> of the original list</a:t>
            </a:r>
          </a:p>
          <a:p>
            <a:r>
              <a:rPr lang="en-US" dirty="0" smtClean="0"/>
              <a:t>Arguments are like those to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range</a:t>
            </a:r>
            <a:r>
              <a:rPr lang="en-US" dirty="0" smtClean="0"/>
              <a:t> function</a:t>
            </a:r>
          </a:p>
          <a:p>
            <a:pPr lvl="1"/>
            <a:r>
              <a:rPr lang="en-US" dirty="0" smtClean="0"/>
              <a:t>start index is inclusive</a:t>
            </a:r>
          </a:p>
          <a:p>
            <a:pPr lvl="1"/>
            <a:r>
              <a:rPr lang="en-US" dirty="0" smtClean="0"/>
              <a:t>end index is exclusive</a:t>
            </a:r>
          </a:p>
          <a:p>
            <a:pPr lvl="1"/>
            <a:r>
              <a:rPr lang="en-US" dirty="0" smtClean="0"/>
              <a:t>optional step argument: 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st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: end : step]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See handout for practice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48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hamlet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be or not to be that is the question whether tis nobler in the mind to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suffer".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split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"hamlet:",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hamlet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"sorted(hamlet):",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sorted(hamlet)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"hamlet:",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hamlet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hamlet.sort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():",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hamlet.sort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"hamlet:",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hamlet</a:t>
            </a:r>
          </a:p>
          <a:p>
            <a:endParaRPr lang="en-US" dirty="0"/>
          </a:p>
          <a:p>
            <a:r>
              <a:rPr lang="en-US" dirty="0" smtClean="0"/>
              <a:t>Lists are </a:t>
            </a:r>
            <a:r>
              <a:rPr lang="en-US" dirty="0" smtClean="0">
                <a:solidFill>
                  <a:srgbClr val="FF0000"/>
                </a:solidFill>
              </a:rPr>
              <a:t>mutable</a:t>
            </a:r>
            <a:r>
              <a:rPr lang="en-US" dirty="0" smtClean="0"/>
              <a:t> – they can be changed</a:t>
            </a:r>
          </a:p>
          <a:p>
            <a:pPr lvl="1"/>
            <a:r>
              <a:rPr lang="en-US" dirty="0" smtClean="0"/>
              <a:t>including by functions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00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Customizing the sort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1054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2600" dirty="0"/>
              <a:t>Goal:  sort </a:t>
            </a:r>
            <a:r>
              <a:rPr lang="en-US" sz="2600" dirty="0" smtClean="0"/>
              <a:t>a list </a:t>
            </a:r>
            <a:r>
              <a:rPr lang="en-US" sz="2600" dirty="0"/>
              <a:t>of names </a:t>
            </a:r>
            <a:r>
              <a:rPr lang="en-US" sz="2600" i="1" dirty="0"/>
              <a:t>by last name</a:t>
            </a: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names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["Isaac Newton",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"Albert Einstein",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Niels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Bohr", "Charles Darwin", "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Louis Pasteur",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"Sigmund Freud", "Galileo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Galilei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"]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print "names:", names</a:t>
            </a: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dirty="0" smtClean="0"/>
              <a:t>This does not work:</a:t>
            </a:r>
            <a:endParaRPr lang="en-US" sz="2600" dirty="0"/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"sorted(names):", sorted(names)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dirty="0" smtClean="0"/>
              <a:t>When sorting, how should we compare these names?</a:t>
            </a:r>
            <a:endParaRPr lang="en-US" sz="2600" dirty="0"/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Niels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Bohr"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Charles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Darwin"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600" dirty="0" smtClean="0"/>
              <a:t>A </a:t>
            </a:r>
            <a:r>
              <a:rPr lang="en-US" sz="2600" dirty="0">
                <a:solidFill>
                  <a:srgbClr val="FF0000"/>
                </a:solidFill>
              </a:rPr>
              <a:t>sort key </a:t>
            </a:r>
            <a:r>
              <a:rPr lang="en-US" sz="2600" dirty="0"/>
              <a:t>is a different value that you use to sort a list, instead of the actual values in the list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str.split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(" ")[1]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print '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("Isaac Newton"):',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("Isaac Newton")</a:t>
            </a: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043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ways to use a sort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105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/>
              <a:t>1. Create a different list that contains the sort key, sort it, then extract the part you care about</a:t>
            </a:r>
          </a:p>
          <a:p>
            <a:pPr marL="0" indent="0">
              <a:buNone/>
            </a:pPr>
            <a:endParaRPr lang="en-US" sz="1300" dirty="0" smtClean="0"/>
          </a:p>
          <a:p>
            <a:pPr marL="0" indent="0">
              <a:buNone/>
            </a:pP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= [[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(name), name] for name in names]</a:t>
            </a:r>
          </a:p>
          <a:p>
            <a:pPr marL="0" indent="0">
              <a:buNone/>
            </a:pP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print "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:", 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keyed_names</a:t>
            </a:r>
            <a:endParaRPr lang="en-US" sz="13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3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print "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sorted(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):", sorted(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1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print "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sorted(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, reverse = True):"</a:t>
            </a:r>
          </a:p>
          <a:p>
            <a:pPr marL="0" indent="0">
              <a:buNone/>
            </a:pP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print sorted(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, reverse = True)</a:t>
            </a:r>
            <a:endParaRPr lang="en-US" sz="1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 smtClean="0"/>
              <a:t>(This works because Python compares two elements that are lists </a:t>
            </a:r>
            <a:r>
              <a:rPr lang="en-US" sz="1400" i="1" dirty="0" err="1" smtClean="0"/>
              <a:t>elementwise</a:t>
            </a:r>
            <a:r>
              <a:rPr lang="en-US" sz="1400" dirty="0" smtClean="0"/>
              <a:t>.)</a:t>
            </a:r>
            <a:endParaRPr lang="en-US" sz="1400" dirty="0"/>
          </a:p>
          <a:p>
            <a:pPr marL="0" indent="0">
              <a:buNone/>
            </a:pPr>
            <a:endParaRPr lang="en-US" sz="1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sorted_names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= [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keyed_name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[1] for 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keyed_name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in sorted(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, reverse = True)]</a:t>
            </a: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print "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sorted_names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:", 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sorted_names</a:t>
            </a:r>
            <a:endParaRPr lang="en-US" sz="1300" b="1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1300" dirty="0" smtClean="0"/>
          </a:p>
          <a:p>
            <a:pPr marL="0" indent="0">
              <a:buNone/>
            </a:pPr>
            <a:r>
              <a:rPr lang="en-US" sz="1600" dirty="0" smtClean="0"/>
              <a:t>2. Supply the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key</a:t>
            </a:r>
            <a:r>
              <a:rPr lang="en-US" sz="1600" dirty="0" smtClean="0"/>
              <a:t> argument to the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sorted</a:t>
            </a:r>
            <a:r>
              <a:rPr lang="en-US" sz="1600" dirty="0" smtClean="0"/>
              <a:t> function or the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sort</a:t>
            </a:r>
            <a:r>
              <a:rPr lang="en-US" sz="1600" dirty="0" smtClean="0"/>
              <a:t> function</a:t>
            </a:r>
            <a:endParaRPr lang="en-US" sz="1600" dirty="0"/>
          </a:p>
          <a:p>
            <a:pPr marL="0" indent="0">
              <a:buNone/>
            </a:pPr>
            <a:endParaRPr lang="en-US" sz="13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"sorted(names, key = </a:t>
            </a:r>
            <a:r>
              <a:rPr lang="en-US" sz="1300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):"</a:t>
            </a: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print sorted(names, 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key = </a:t>
            </a:r>
            <a:r>
              <a:rPr lang="en-US" sz="1300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1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print "sorted(names, key = </a:t>
            </a:r>
            <a:r>
              <a:rPr lang="en-US" sz="1300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, reverse = True):"</a:t>
            </a: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print sorted(names, key = </a:t>
            </a:r>
            <a:r>
              <a:rPr lang="en-US" sz="1300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, reverse = True)</a:t>
            </a:r>
          </a:p>
          <a:p>
            <a:pPr marL="0" indent="0">
              <a:buNone/>
            </a:pPr>
            <a:endParaRPr lang="en-US" sz="13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72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Mathematical set:  a collection of values, without duplicates or order</a:t>
            </a:r>
          </a:p>
          <a:p>
            <a:r>
              <a:rPr lang="en-US" dirty="0" smtClean="0"/>
              <a:t>Two ways to create a set:</a:t>
            </a:r>
          </a:p>
          <a:p>
            <a:pPr lvl="1"/>
            <a:r>
              <a:rPr lang="en-US" dirty="0" smtClean="0"/>
              <a:t>Direct mathematical syntax</a:t>
            </a:r>
          </a:p>
          <a:p>
            <a:pPr marL="857250" lvl="2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odd = { 1, 3, 5 }</a:t>
            </a:r>
          </a:p>
          <a:p>
            <a:pPr marL="857250" lvl="2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prime = { 2, 3, 5 }</a:t>
            </a:r>
          </a:p>
          <a:p>
            <a:pPr marL="857250" lvl="2" indent="0">
              <a:buNone/>
            </a:pPr>
            <a:r>
              <a:rPr lang="en-US" dirty="0" smtClean="0">
                <a:cs typeface="Courier New" pitchFamily="49" charset="0"/>
              </a:rPr>
              <a:t>Cannot express empty set:  “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{}</a:t>
            </a:r>
            <a:r>
              <a:rPr lang="en-US" dirty="0" smtClean="0">
                <a:cs typeface="Courier New" pitchFamily="49" charset="0"/>
              </a:rPr>
              <a:t>” means something else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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Construct from a list</a:t>
            </a:r>
          </a:p>
          <a:p>
            <a:pPr marL="857250" lvl="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odd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set([1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3,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5])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857250" lvl="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prime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set([2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3,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5])</a:t>
            </a:r>
          </a:p>
          <a:p>
            <a:pPr marL="857250" lvl="2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empty = set([])</a:t>
            </a:r>
            <a:endParaRPr lang="en-US" dirty="0" smtClean="0"/>
          </a:p>
          <a:p>
            <a:pPr marL="514350" lvl="1" indent="0">
              <a:buNone/>
            </a:pPr>
            <a:r>
              <a:rPr lang="en-US" dirty="0" smtClean="0"/>
              <a:t>    Python always prints using this syntax</a:t>
            </a:r>
          </a:p>
          <a:p>
            <a:r>
              <a:rPr lang="en-US" dirty="0" smtClean="0"/>
              <a:t>Order </a:t>
            </a:r>
            <a:r>
              <a:rPr lang="en-US" dirty="0"/>
              <a:t>does not matter</a:t>
            </a:r>
          </a:p>
          <a:p>
            <a:pPr marL="457200" lvl="1" indent="0">
              <a:buNone/>
            </a:pPr>
            <a:r>
              <a:rPr lang="en-US" dirty="0"/>
              <a:t>{ 1, 2, 3 } == { 3, 2, 1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No duplicates</a:t>
            </a:r>
          </a:p>
          <a:p>
            <a:pPr marL="457200" lvl="1" indent="0">
              <a:buNone/>
            </a:pPr>
            <a:r>
              <a:rPr lang="da-DK" dirty="0" smtClean="0"/>
              <a:t>set</a:t>
            </a:r>
            <a:r>
              <a:rPr lang="da-DK" dirty="0"/>
              <a:t>([3,1,4,1,5]) == { </a:t>
            </a:r>
            <a:r>
              <a:rPr lang="da-DK" dirty="0" smtClean="0"/>
              <a:t>5, 4, 3, </a:t>
            </a:r>
            <a:r>
              <a:rPr lang="da-DK" dirty="0"/>
              <a:t>1 </a:t>
            </a:r>
            <a:r>
              <a:rPr lang="da-DK" dirty="0" smtClean="0"/>
              <a:t>}</a:t>
            </a:r>
            <a:endParaRPr lang="da-DK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25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1013</Words>
  <Application>Microsoft Office PowerPoint</Application>
  <PresentationFormat>On-screen Show (4:3)</PresentationFormat>
  <Paragraphs>201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Collections</vt:lpstr>
      <vt:lpstr>Needed for Homework 4 (social networking assignment)</vt:lpstr>
      <vt:lpstr>Outline for today</vt:lpstr>
      <vt:lpstr>How to evaluate list expressions</vt:lpstr>
      <vt:lpstr>List slicing</vt:lpstr>
      <vt:lpstr>Sorting</vt:lpstr>
      <vt:lpstr>Customizing the sort order</vt:lpstr>
      <vt:lpstr>Two ways to use a sort key</vt:lpstr>
      <vt:lpstr>Sets</vt:lpstr>
      <vt:lpstr>Set operations</vt:lpstr>
      <vt:lpstr>Practice with sets</vt:lpstr>
      <vt:lpstr>Not every value may be placed in a set</vt:lpstr>
      <vt:lpstr>Computing a histogram</vt:lpstr>
      <vt:lpstr>Dictionaries or mappings</vt:lpstr>
      <vt:lpstr>Not every value is allowed to be a key</vt:lpstr>
      <vt:lpstr>Graphs</vt:lpstr>
      <vt:lpstr>PowerPoint Presentation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Collections and testing</dc:title>
  <dc:creator>Michael D Ernst</dc:creator>
  <cp:lastModifiedBy>cse</cp:lastModifiedBy>
  <cp:revision>31</cp:revision>
  <dcterms:created xsi:type="dcterms:W3CDTF">2012-07-07T04:18:51Z</dcterms:created>
  <dcterms:modified xsi:type="dcterms:W3CDTF">2012-08-25T00:44:08Z</dcterms:modified>
</cp:coreProperties>
</file>