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30" r:id="rId3"/>
    <p:sldId id="332" r:id="rId4"/>
    <p:sldId id="331" r:id="rId5"/>
    <p:sldId id="297" r:id="rId6"/>
    <p:sldId id="295" r:id="rId7"/>
    <p:sldId id="314" r:id="rId8"/>
    <p:sldId id="296" r:id="rId9"/>
    <p:sldId id="294" r:id="rId10"/>
    <p:sldId id="320" r:id="rId11"/>
    <p:sldId id="315" r:id="rId12"/>
    <p:sldId id="321" r:id="rId13"/>
    <p:sldId id="322" r:id="rId14"/>
    <p:sldId id="323" r:id="rId15"/>
    <p:sldId id="326" r:id="rId16"/>
    <p:sldId id="327" r:id="rId17"/>
    <p:sldId id="316" r:id="rId18"/>
    <p:sldId id="318" r:id="rId19"/>
    <p:sldId id="319" r:id="rId20"/>
    <p:sldId id="317" r:id="rId21"/>
    <p:sldId id="333" r:id="rId22"/>
    <p:sldId id="328" r:id="rId23"/>
    <p:sldId id="32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96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esProps" Target="pres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viewProps" Target="viewProps.xml"/><Relationship Id="rId26" Type="http://schemas.openxmlformats.org/officeDocument/2006/relationships/printerSettings" Target="printerSettings/printerSettings1.bin"/><Relationship Id="rId30" Type="http://schemas.openxmlformats.org/officeDocument/2006/relationships/tableStyles" Target="tableStyles.xml"/><Relationship Id="rId11" Type="http://schemas.openxmlformats.org/officeDocument/2006/relationships/slide" Target="slides/slide10.xml"/><Relationship Id="rId29" Type="http://schemas.openxmlformats.org/officeDocument/2006/relationships/theme" Target="theme/theme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7/10/12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86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667000"/>
            <a:ext cx="54102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Python Data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190p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Summer 2012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Takeaway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sz="2800"/>
              <a:t>Think about types when designing functions, when debugging, when reading code, when writing code….all the time.</a:t>
            </a:r>
          </a:p>
          <a:p>
            <a:r>
              <a:rPr lang="en-US" sz="2800"/>
              <a:t>Ask yourself “What operations are being applied to this variable?” and “What values may this variable hold?”</a:t>
            </a:r>
          </a:p>
          <a:p>
            <a:pPr lvl="1"/>
            <a:r>
              <a:rPr lang="en-US" sz="2400"/>
              <a:t>A list, or just anything compatible with a for loop?</a:t>
            </a:r>
          </a:p>
          <a:p>
            <a:pPr lvl="1"/>
            <a:r>
              <a:rPr lang="en-US" sz="2400"/>
              <a:t>An integer, or anything that can be multiplied by an integer?</a:t>
            </a:r>
          </a:p>
        </p:txBody>
      </p:sp>
    </p:spTree>
    <p:extLst>
      <p:ext uri="{BB962C8B-B14F-4D97-AF65-F5344CB8AC3E}">
        <p14:creationId xmlns:p14="http://schemas.microsoft.com/office/powerpoint/2010/main" val="1590851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Mutable and Immutable Types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6764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(uniquewords, word):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“““increment the count for word”””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uniquewords[word] = uniquewords.setdefault(word, 1) + 1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mywords = dict()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31859C"/>
                </a:solidFill>
                <a:latin typeface="Courier New" pitchFamily="49" charset="0"/>
                <a:cs typeface="Courier New" pitchFamily="49" charset="0"/>
              </a:rPr>
              <a:t> 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(mywords, “school”)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mywords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{'school': 2}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(value):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“““increment the value???”””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value = value + 1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myval = 5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increment(myval)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myval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52996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What’s going on?</a:t>
            </a:r>
            <a:br>
              <a:rPr lang="en-US"/>
            </a:br>
            <a:r>
              <a:rPr lang="en-US"/>
              <a:t>Python’s </a:t>
            </a:r>
            <a:r>
              <a:rPr lang="en-US" i="1"/>
              <a:t>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Everything is an </a:t>
            </a:r>
            <a:r>
              <a:rPr lang="en-US" i="1"/>
              <a:t>object</a:t>
            </a:r>
          </a:p>
          <a:p>
            <a:r>
              <a:rPr lang="en-US"/>
              <a:t>Each object has an </a:t>
            </a:r>
            <a:r>
              <a:rPr lang="en-US" i="1"/>
              <a:t>identity</a:t>
            </a:r>
            <a:r>
              <a:rPr lang="en-US"/>
              <a:t>, a </a:t>
            </a:r>
            <a:r>
              <a:rPr lang="en-US" i="1"/>
              <a:t>type</a:t>
            </a:r>
            <a:r>
              <a:rPr lang="en-US"/>
              <a:t>, and a </a:t>
            </a:r>
            <a:r>
              <a:rPr lang="en-US" i="1"/>
              <a:t>value</a:t>
            </a:r>
          </a:p>
          <a:p>
            <a:pPr lvl="1"/>
            <a:r>
              <a:rPr lang="en-US"/>
              <a:t>id(obj) returns the object’s identity</a:t>
            </a:r>
          </a:p>
          <a:p>
            <a:pPr lvl="1"/>
            <a:r>
              <a:rPr lang="en-US"/>
              <a:t>type(obj) returns the object’s type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79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identity of an object can never change</a:t>
            </a:r>
          </a:p>
          <a:p>
            <a:pPr lvl="1"/>
            <a:r>
              <a:rPr lang="en-US"/>
              <a:t>(Currently) implemented as the object’s address in memory.</a:t>
            </a:r>
          </a:p>
          <a:p>
            <a:pPr lvl="1"/>
            <a:r>
              <a:rPr lang="en-US"/>
              <a:t>You can check to see if two objects are identical with the keyword </a:t>
            </a:r>
            <a:r>
              <a:rPr lang="en-US">
                <a:solidFill>
                  <a:srgbClr val="859040"/>
                </a:solidFill>
              </a:rPr>
              <a:t>is</a:t>
            </a:r>
          </a:p>
          <a:p>
            <a:pPr marL="0" indent="0">
              <a:buNone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112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19050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 = [1]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B = [1]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 == B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False 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C = A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A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????</a:t>
            </a:r>
          </a:p>
        </p:txBody>
      </p:sp>
      <p:sp>
        <p:nvSpPr>
          <p:cNvPr id="6" name="Rectangle 5"/>
          <p:cNvSpPr/>
          <p:nvPr/>
        </p:nvSpPr>
        <p:spPr>
          <a:xfrm>
            <a:off x="4267200" y="1905000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 = [1]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B = [1]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 == B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False 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274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type of an object cannot change</a:t>
            </a:r>
          </a:p>
          <a:p>
            <a:r>
              <a:rPr lang="en-US"/>
              <a:t>It specifies two things:</a:t>
            </a:r>
          </a:p>
          <a:p>
            <a:pPr lvl="1"/>
            <a:r>
              <a:rPr lang="en-US"/>
              <a:t>what operations are allowed</a:t>
            </a:r>
          </a:p>
          <a:p>
            <a:pPr lvl="1"/>
            <a:r>
              <a:rPr lang="en-US"/>
              <a:t>the set of values the object can hold</a:t>
            </a:r>
          </a:p>
        </p:txBody>
      </p:sp>
    </p:spTree>
    <p:extLst>
      <p:ext uri="{BB962C8B-B14F-4D97-AF65-F5344CB8AC3E}">
        <p14:creationId xmlns:p14="http://schemas.microsoft.com/office/powerpoint/2010/main" val="2283040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 to the 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Everything is an </a:t>
            </a:r>
            <a:r>
              <a:rPr lang="en-US" i="1">
                <a:solidFill>
                  <a:schemeClr val="tx1">
                    <a:lumMod val="50000"/>
                    <a:lumOff val="50000"/>
                  </a:schemeClr>
                </a:solidFill>
              </a:rPr>
              <a:t>object</a:t>
            </a:r>
          </a:p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Each object has an </a:t>
            </a:r>
            <a:r>
              <a:rPr lang="en-US" i="1">
                <a:solidFill>
                  <a:schemeClr val="tx1">
                    <a:lumMod val="50000"/>
                    <a:lumOff val="50000"/>
                  </a:schemeClr>
                </a:solidFill>
              </a:rPr>
              <a:t>identity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, a </a:t>
            </a:r>
            <a:r>
              <a:rPr lang="en-US" i="1">
                <a:solidFill>
                  <a:schemeClr val="tx1">
                    <a:lumMod val="50000"/>
                    <a:lumOff val="50000"/>
                  </a:schemeClr>
                </a:solidFill>
              </a:rPr>
              <a:t>type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, and a </a:t>
            </a:r>
            <a:r>
              <a:rPr lang="en-US" i="1">
                <a:solidFill>
                  <a:schemeClr val="tx1">
                    <a:lumMod val="50000"/>
                    <a:lumOff val="50000"/>
                  </a:schemeClr>
                </a:solidFill>
              </a:rPr>
              <a:t>value</a:t>
            </a:r>
          </a:p>
          <a:p>
            <a:pPr lvl="1"/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id(obj) returns the object’s identity</a:t>
            </a:r>
          </a:p>
          <a:p>
            <a:pPr lvl="1"/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type(obj) returns the object’s type</a:t>
            </a:r>
          </a:p>
          <a:p>
            <a:r>
              <a:rPr lang="en-US"/>
              <a:t>An object’s identity can never change</a:t>
            </a:r>
          </a:p>
          <a:p>
            <a:r>
              <a:rPr lang="en-US"/>
              <a:t>An object’s type can never change</a:t>
            </a:r>
          </a:p>
          <a:p>
            <a:r>
              <a:rPr lang="en-US"/>
              <a:t>An object’s value can never change, unless it has a </a:t>
            </a:r>
            <a:r>
              <a:rPr lang="en-US" i="1">
                <a:solidFill>
                  <a:srgbClr val="000090"/>
                </a:solidFill>
              </a:rPr>
              <a:t>mutable</a:t>
            </a:r>
            <a:r>
              <a:rPr lang="en-US"/>
              <a:t> type 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31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Tuples vs. Lists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76400"/>
            <a:ext cx="86868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(record, position, value):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“““change the value at the given position”””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record[position] = value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mylist = [1,2,3]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mytuple = (1,2,3)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(mylist, 1, 10)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mylist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(mytuple, 1, 10)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mytuple</a:t>
            </a:r>
          </a:p>
        </p:txBody>
      </p:sp>
    </p:spTree>
    <p:extLst>
      <p:ext uri="{BB962C8B-B14F-4D97-AF65-F5344CB8AC3E}">
        <p14:creationId xmlns:p14="http://schemas.microsoft.com/office/powerpoint/2010/main" val="582629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did they do this?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76400"/>
            <a:ext cx="86868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&gt;&gt;&gt; citytuple = (“Atlanta”, “GA”)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&gt;&gt;&gt; type(citytuple)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&lt;type 'tuple’&gt;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&gt;&gt;&gt; citylist = [“Atlanta”, “GA”]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&lt;type ’list'&gt;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&gt;&gt;&gt; weather[citytuple] = “super hot”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&gt;&gt;&gt; weather[citylist] = “super hot”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Traceback (most recent call last):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File "&lt;stdin&gt;", line 1, in &lt;module&gt;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TypeError: unhashable type: 'list'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595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would this mean?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1752600"/>
            <a:ext cx="7086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citylist = [“Atlanta”, “GA”]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weather[citylist] = “super hot”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citylist[1] = “Georgia”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weather[[“Atlanta”, “GA”]]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915389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948689"/>
            <a:ext cx="8763000" cy="5016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conjugations = 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“see”:[“saw”, “sees”],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“walk”:[”walked”, “walks”]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“do”:[”did”, “does”]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“be”:[“was”, “is”]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conjugations[“see”]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???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conjugations[“walk”][1]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???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conjugations[“walk”][1][0]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???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[word[0]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word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conjugations[“be”]]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???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[pair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pair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conjugations.items()][0]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???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[(pair[0][0], pair[1][0][0])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pair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conjugations.items()][1]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???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{pair[0]:pair[1]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pair 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conjugations.items()}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136808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Mutable and Immutable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Immutable</a:t>
            </a:r>
          </a:p>
          <a:p>
            <a:pPr lvl="1"/>
            <a:r>
              <a:rPr lang="en-US"/>
              <a:t>numbers, strings, tuples</a:t>
            </a:r>
          </a:p>
          <a:p>
            <a:r>
              <a:rPr lang="en-US"/>
              <a:t>Mutable</a:t>
            </a:r>
          </a:p>
          <a:p>
            <a:pPr lvl="1"/>
            <a:r>
              <a:rPr lang="en-US"/>
              <a:t>lists and dictionaries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4724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Note: a set is mutable, but a </a:t>
            </a:r>
            <a:r>
              <a:rPr lang="en-US" sz="2400" i="1">
                <a:solidFill>
                  <a:srgbClr val="FF0000"/>
                </a:solidFill>
              </a:rPr>
              <a:t>frozenset</a:t>
            </a:r>
            <a:r>
              <a:rPr lang="en-US" sz="2400">
                <a:solidFill>
                  <a:srgbClr val="FF0000"/>
                </a:solidFill>
              </a:rPr>
              <a:t> is immutable </a:t>
            </a:r>
          </a:p>
        </p:txBody>
      </p:sp>
    </p:spTree>
    <p:extLst>
      <p:ext uri="{BB962C8B-B14F-4D97-AF65-F5344CB8AC3E}">
        <p14:creationId xmlns:p14="http://schemas.microsoft.com/office/powerpoint/2010/main" val="960786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Comprehension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524000"/>
            <a:ext cx="8686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urier"/>
                <a:cs typeface="Courier"/>
              </a:rPr>
              <a:t>names = [“John von Neumann”, “Grace Hopper”,  </a:t>
            </a:r>
          </a:p>
          <a:p>
            <a:r>
              <a:rPr lang="en-US">
                <a:latin typeface="Courier"/>
                <a:cs typeface="Courier"/>
              </a:rPr>
              <a:t>         “Alan Turing”, “Charles Babbage”, “Ada Lovelace”]</a:t>
            </a:r>
          </a:p>
          <a:p>
            <a:endParaRPr lang="en-US">
              <a:latin typeface="Courier"/>
              <a:cs typeface="Courier"/>
            </a:endParaRPr>
          </a:p>
          <a:p>
            <a:r>
              <a:rPr lang="en-US">
                <a:latin typeface="Courier"/>
                <a:cs typeface="Courier"/>
              </a:rPr>
              <a:t>split_names = [name.split(“ “) </a:t>
            </a:r>
            <a:r>
              <a:rPr lang="en-US">
                <a:solidFill>
                  <a:srgbClr val="859040"/>
                </a:solidFill>
                <a:latin typeface="Courier"/>
                <a:cs typeface="Courier"/>
              </a:rPr>
              <a:t>for</a:t>
            </a:r>
            <a:r>
              <a:rPr lang="en-US">
                <a:latin typeface="Courier"/>
                <a:cs typeface="Courier"/>
              </a:rPr>
              <a:t> name </a:t>
            </a:r>
            <a:r>
              <a:rPr lang="en-US">
                <a:solidFill>
                  <a:srgbClr val="859040"/>
                </a:solidFill>
                <a:latin typeface="Courier"/>
                <a:cs typeface="Courier"/>
              </a:rPr>
              <a:t>in</a:t>
            </a:r>
            <a:r>
              <a:rPr lang="en-US">
                <a:latin typeface="Courier"/>
                <a:cs typeface="Courier"/>
              </a:rPr>
              <a:t> names]</a:t>
            </a:r>
          </a:p>
          <a:p>
            <a:endParaRPr lang="en-US">
              <a:latin typeface="Courier"/>
              <a:cs typeface="Courier"/>
            </a:endParaRPr>
          </a:p>
          <a:p>
            <a:r>
              <a:rPr lang="en-US">
                <a:latin typeface="Courier"/>
                <a:cs typeface="Courier"/>
              </a:rPr>
              <a:t>last_names = [split_name[1] </a:t>
            </a:r>
            <a:r>
              <a:rPr lang="en-US">
                <a:solidFill>
                  <a:srgbClr val="859040"/>
                </a:solidFill>
                <a:latin typeface="Courier"/>
                <a:cs typeface="Courier"/>
              </a:rPr>
              <a:t>for</a:t>
            </a:r>
            <a:r>
              <a:rPr lang="en-US">
                <a:latin typeface="Courier"/>
                <a:cs typeface="Courier"/>
              </a:rPr>
              <a:t> split_name </a:t>
            </a:r>
            <a:r>
              <a:rPr lang="en-US">
                <a:solidFill>
                  <a:srgbClr val="859040"/>
                </a:solidFill>
                <a:latin typeface="Courier"/>
                <a:cs typeface="Courier"/>
              </a:rPr>
              <a:t>in</a:t>
            </a:r>
            <a:r>
              <a:rPr lang="en-US">
                <a:latin typeface="Courier"/>
                <a:cs typeface="Courier"/>
              </a:rPr>
              <a:t> split_names]</a:t>
            </a:r>
          </a:p>
          <a:p>
            <a:endParaRPr lang="en-US">
              <a:latin typeface="Courier"/>
              <a:cs typeface="Courier"/>
            </a:endParaRPr>
          </a:p>
          <a:p>
            <a:r>
              <a:rPr lang="en-US">
                <a:latin typeface="Courier"/>
                <a:cs typeface="Courier"/>
              </a:rPr>
              <a:t>last_name_first = [sn[1] + “, “ + sn[0] </a:t>
            </a:r>
            <a:r>
              <a:rPr lang="en-US">
                <a:solidFill>
                  <a:srgbClr val="859040"/>
                </a:solidFill>
                <a:latin typeface="Courier"/>
                <a:cs typeface="Courier"/>
              </a:rPr>
              <a:t>for</a:t>
            </a:r>
            <a:r>
              <a:rPr lang="en-US">
                <a:latin typeface="Courier"/>
                <a:cs typeface="Courier"/>
              </a:rPr>
              <a:t> sn </a:t>
            </a:r>
            <a:r>
              <a:rPr lang="en-US">
                <a:solidFill>
                  <a:srgbClr val="859040"/>
                </a:solidFill>
                <a:latin typeface="Courier"/>
                <a:cs typeface="Courier"/>
              </a:rPr>
              <a:t>in</a:t>
            </a:r>
            <a:r>
              <a:rPr lang="en-US">
                <a:latin typeface="Courier"/>
                <a:cs typeface="Courier"/>
              </a:rPr>
              <a:t> split_names]</a:t>
            </a:r>
          </a:p>
          <a:p>
            <a:endParaRPr lang="en-US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724929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Digression: More with Comprehensions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55626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[(x,y)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org1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org2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sim(x,y) &gt; threshold]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6764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You are given a function </a:t>
            </a:r>
          </a:p>
          <a:p>
            <a:endParaRPr lang="en-US"/>
          </a:p>
          <a:p>
            <a:r>
              <a:rPr lang="en-US">
                <a:solidFill>
                  <a:srgbClr val="859040"/>
                </a:solidFill>
              </a:rPr>
              <a:t>def</a:t>
            </a:r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 sim</a:t>
            </a:r>
            <a:r>
              <a:rPr lang="en-US"/>
              <a:t>(sequence1, sequence2)</a:t>
            </a:r>
          </a:p>
          <a:p>
            <a:r>
              <a:rPr lang="en-US"/>
              <a:t>    </a:t>
            </a:r>
            <a:r>
              <a:rPr lang="en-US">
                <a:solidFill>
                  <a:srgbClr val="FF0000"/>
                </a:solidFill>
              </a:rPr>
              <a:t>“””Return a number representing the similarity score between the two arguments“””</a:t>
            </a:r>
          </a:p>
          <a:p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   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3276600"/>
            <a:ext cx="39437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/>
              <a:t>You are given two lists of sequences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3886200"/>
            <a:ext cx="61411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org1 = [“ACGTTTCA”, “AGGCCTTA”, “AAAACCTG”]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org2 = [“AGCTTTGA”, “GCCGGAAT”, “GCTACTGA”]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4800600"/>
            <a:ext cx="78685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/>
              <a:t>You want to find all pairs of similar sequences: similarity(A,B) &gt; threshold</a:t>
            </a:r>
          </a:p>
        </p:txBody>
      </p:sp>
    </p:spTree>
    <p:extLst>
      <p:ext uri="{BB962C8B-B14F-4D97-AF65-F5344CB8AC3E}">
        <p14:creationId xmlns:p14="http://schemas.microsoft.com/office/powerpoint/2010/main" val="4195927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Comprehensions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819400" y="2286000"/>
            <a:ext cx="1676400" cy="1151930"/>
            <a:chOff x="2819400" y="2286000"/>
            <a:chExt cx="1676400" cy="1151930"/>
          </a:xfrm>
        </p:grpSpPr>
        <p:sp>
          <p:nvSpPr>
            <p:cNvPr id="5" name="Right Brace 4"/>
            <p:cNvSpPr/>
            <p:nvPr/>
          </p:nvSpPr>
          <p:spPr>
            <a:xfrm rot="5400000">
              <a:off x="3009900" y="2095500"/>
              <a:ext cx="152400" cy="5334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48000" y="2514600"/>
              <a:ext cx="1447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something that can be iterated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62000" y="2286000"/>
            <a:ext cx="1600200" cy="597932"/>
            <a:chOff x="762000" y="2286000"/>
            <a:chExt cx="1600200" cy="597932"/>
          </a:xfrm>
        </p:grpSpPr>
        <p:sp>
          <p:nvSpPr>
            <p:cNvPr id="7" name="Right Brace 6"/>
            <p:cNvSpPr/>
            <p:nvPr/>
          </p:nvSpPr>
          <p:spPr>
            <a:xfrm rot="5400000">
              <a:off x="952500" y="2171700"/>
              <a:ext cx="228600" cy="4572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000" y="25146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an expression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486398" y="2286001"/>
            <a:ext cx="3429002" cy="951130"/>
            <a:chOff x="4190999" y="2286001"/>
            <a:chExt cx="1752601" cy="951130"/>
          </a:xfrm>
        </p:grpSpPr>
        <p:sp>
          <p:nvSpPr>
            <p:cNvPr id="9" name="Right Brace 8"/>
            <p:cNvSpPr/>
            <p:nvPr/>
          </p:nvSpPr>
          <p:spPr>
            <a:xfrm rot="5400000">
              <a:off x="4855633" y="1621367"/>
              <a:ext cx="228600" cy="1557867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95800" y="2590800"/>
              <a:ext cx="1447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zero or more if clauses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524000" y="3505200"/>
            <a:ext cx="2590800" cy="1228130"/>
            <a:chOff x="1524000" y="3505200"/>
            <a:chExt cx="2590800" cy="1228130"/>
          </a:xfrm>
        </p:grpSpPr>
        <p:sp>
          <p:nvSpPr>
            <p:cNvPr id="11" name="Right Brace 10"/>
            <p:cNvSpPr/>
            <p:nvPr/>
          </p:nvSpPr>
          <p:spPr>
            <a:xfrm rot="5400000">
              <a:off x="2324100" y="2705100"/>
              <a:ext cx="228600" cy="18288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28800" y="3810000"/>
              <a:ext cx="2286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for clause (required)</a:t>
              </a:r>
            </a:p>
            <a:p>
              <a:r>
                <a:rPr lang="en-US"/>
                <a:t>assigns value to the variable x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5422" y="17526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[(x,y)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org1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org2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sim(x,y) &gt; threshold]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581400" y="4800600"/>
            <a:ext cx="1676400" cy="1151930"/>
            <a:chOff x="2819400" y="2286000"/>
            <a:chExt cx="1676400" cy="1151930"/>
          </a:xfrm>
        </p:grpSpPr>
        <p:sp>
          <p:nvSpPr>
            <p:cNvPr id="19" name="Right Brace 18"/>
            <p:cNvSpPr/>
            <p:nvPr/>
          </p:nvSpPr>
          <p:spPr>
            <a:xfrm rot="5400000">
              <a:off x="3581400" y="1524000"/>
              <a:ext cx="152400" cy="16764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48000" y="2514600"/>
              <a:ext cx="1447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zero or more aditional for clauses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8183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948689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def double(x):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...   print “double:”, x + x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print double(2)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031411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Types: some definitions and context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525963"/>
          </a:xfrm>
        </p:spPr>
        <p:txBody>
          <a:bodyPr>
            <a:noAutofit/>
          </a:bodyPr>
          <a:lstStyle/>
          <a:p>
            <a:r>
              <a:rPr lang="en-US" sz="2000"/>
              <a:t>Some historical languages were </a:t>
            </a:r>
            <a:r>
              <a:rPr lang="en-US" sz="2000" i="1">
                <a:solidFill>
                  <a:srgbClr val="000090"/>
                </a:solidFill>
              </a:rPr>
              <a:t>untyped</a:t>
            </a:r>
          </a:p>
          <a:p>
            <a:pPr lvl="1"/>
            <a:r>
              <a:rPr lang="en-US" sz="1800"/>
              <a:t>You could, say, divide a string by a number, and the program would continue.</a:t>
            </a:r>
          </a:p>
          <a:p>
            <a:pPr lvl="1"/>
            <a:r>
              <a:rPr lang="en-US" sz="1800"/>
              <a:t>The result was still nonsense, of course, and program behavior was completely undefined.</a:t>
            </a:r>
          </a:p>
          <a:p>
            <a:pPr lvl="1"/>
            <a:r>
              <a:rPr lang="en-US" sz="1800"/>
              <a:t>This was considered unacceptable</a:t>
            </a:r>
          </a:p>
          <a:p>
            <a:r>
              <a:rPr lang="en-US" sz="2000"/>
              <a:t>Modern languages may be </a:t>
            </a:r>
            <a:r>
              <a:rPr lang="en-US" sz="2000" i="1">
                <a:solidFill>
                  <a:srgbClr val="000090"/>
                </a:solidFill>
              </a:rPr>
              <a:t>staticly typed </a:t>
            </a:r>
            <a:r>
              <a:rPr lang="en-US" sz="2000"/>
              <a:t>or </a:t>
            </a:r>
            <a:r>
              <a:rPr lang="en-US" sz="2000" i="1">
                <a:solidFill>
                  <a:srgbClr val="000090"/>
                </a:solidFill>
              </a:rPr>
              <a:t>dynamically typed</a:t>
            </a:r>
          </a:p>
          <a:p>
            <a:pPr lvl="1"/>
            <a:r>
              <a:rPr lang="en-US" sz="1800"/>
              <a:t>“staticly typed” means that types are assigned before the program is executed</a:t>
            </a:r>
          </a:p>
          <a:p>
            <a:pPr lvl="1"/>
            <a:r>
              <a:rPr lang="en-US" sz="1800"/>
              <a:t>“dynamically typed” means that types are assigned (and type errors caught) at runtime</a:t>
            </a:r>
          </a:p>
          <a:p>
            <a:r>
              <a:rPr lang="en-US" sz="2000"/>
              <a:t>Modern languages may be </a:t>
            </a:r>
            <a:r>
              <a:rPr lang="en-US" sz="2000" i="1">
                <a:solidFill>
                  <a:srgbClr val="000090"/>
                </a:solidFill>
              </a:rPr>
              <a:t>strongly typed </a:t>
            </a:r>
            <a:r>
              <a:rPr lang="en-US" sz="2000"/>
              <a:t>or </a:t>
            </a:r>
            <a:r>
              <a:rPr lang="en-US" sz="2000" i="1">
                <a:solidFill>
                  <a:srgbClr val="000090"/>
                </a:solidFill>
              </a:rPr>
              <a:t>weakly typed</a:t>
            </a:r>
          </a:p>
          <a:p>
            <a:pPr lvl="1"/>
            <a:r>
              <a:rPr lang="en-US" sz="1800">
                <a:solidFill>
                  <a:srgbClr val="000000"/>
                </a:solidFill>
              </a:rPr>
              <a:t>For our purposes, “weakly typed” means the language supports a significant number of implicit type conversions.</a:t>
            </a:r>
          </a:p>
          <a:p>
            <a:pPr lvl="2"/>
            <a:r>
              <a:rPr lang="en-US" sz="1600">
                <a:solidFill>
                  <a:srgbClr val="000000"/>
                </a:solidFill>
              </a:rPr>
              <a:t>For example, (5 + “3”) could trigger a conversion from “3” to 3</a:t>
            </a:r>
          </a:p>
          <a:p>
            <a:r>
              <a:rPr lang="en-US" sz="2000">
                <a:solidFill>
                  <a:srgbClr val="000000"/>
                </a:solidFill>
              </a:rPr>
              <a:t>For our purposes, Python can be considered </a:t>
            </a:r>
          </a:p>
          <a:p>
            <a:pPr lvl="1"/>
            <a:r>
              <a:rPr lang="en-US" sz="1800">
                <a:solidFill>
                  <a:srgbClr val="000000"/>
                </a:solidFill>
              </a:rPr>
              <a:t>strongly typed </a:t>
            </a:r>
          </a:p>
          <a:p>
            <a:pPr lvl="1"/>
            <a:r>
              <a:rPr lang="en-US" sz="1800">
                <a:solidFill>
                  <a:srgbClr val="000000"/>
                </a:solidFill>
              </a:rPr>
              <a:t>dynamically typed</a:t>
            </a:r>
          </a:p>
          <a:p>
            <a:pPr lvl="2"/>
            <a:endParaRPr lang="en-US" sz="1400">
              <a:solidFill>
                <a:srgbClr val="000090"/>
              </a:solidFill>
            </a:endParaRPr>
          </a:p>
          <a:p>
            <a:pPr lvl="2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868981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Guess the Types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2514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_mmHg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pressure * 0.75006</a:t>
            </a:r>
          </a:p>
        </p:txBody>
      </p:sp>
    </p:spTree>
    <p:extLst>
      <p:ext uri="{BB962C8B-B14F-4D97-AF65-F5344CB8AC3E}">
        <p14:creationId xmlns:p14="http://schemas.microsoft.com/office/powerpoint/2010/main" val="264594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Guess the Types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09800" y="2362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-1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1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705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Guess the Types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09800" y="2362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debug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945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Guess the Type</a:t>
            </a:r>
          </a:p>
        </p:txBody>
      </p:sp>
      <p:sp>
        <p:nvSpPr>
          <p:cNvPr id="7" name="Rectangle 6"/>
          <p:cNvSpPr/>
          <p:nvPr/>
        </p:nvSpPr>
        <p:spPr>
          <a:xfrm>
            <a:off x="2362200" y="2438400"/>
            <a:ext cx="4419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(value, somelist):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i = 0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somelist: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 == value: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i = i + 1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05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Duck 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“If it walks like a duck and it talks like a duck, then it must be a duck.”</a:t>
            </a: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	</a:t>
            </a:r>
            <a:r>
              <a:rPr lang="en-US" sz="2800" i="1">
                <a:solidFill>
                  <a:srgbClr val="FF0000"/>
                </a:solidFill>
              </a:rPr>
              <a:t>(Note: this analogy can be misleading!)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At runtime, the operands are checked to make sure they support the requested operation. </a:t>
            </a:r>
            <a:endParaRPr lang="en-US" sz="220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20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&gt;&gt;&gt; 3 + “3”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 </a:t>
            </a: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5: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...   </a:t>
            </a: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  </a:t>
            </a:r>
          </a:p>
        </p:txBody>
      </p:sp>
    </p:spTree>
    <p:extLst>
      <p:ext uri="{BB962C8B-B14F-4D97-AF65-F5344CB8AC3E}">
        <p14:creationId xmlns:p14="http://schemas.microsoft.com/office/powerpoint/2010/main" val="2719056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8636</TotalTime>
  <Words>1471</Words>
  <Application>Microsoft Macintosh PowerPoint</Application>
  <PresentationFormat>On-screen Show (4:3)</PresentationFormat>
  <Paragraphs>194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The Python Data Model</vt:lpstr>
      <vt:lpstr>PowerPoint Presentation</vt:lpstr>
      <vt:lpstr>PowerPoint Presentation</vt:lpstr>
      <vt:lpstr>Types: some definitions and context</vt:lpstr>
      <vt:lpstr>Guess the Types</vt:lpstr>
      <vt:lpstr>Guess the Types</vt:lpstr>
      <vt:lpstr>Guess the Types</vt:lpstr>
      <vt:lpstr>Guess the Type</vt:lpstr>
      <vt:lpstr>Duck Typing</vt:lpstr>
      <vt:lpstr>Takeaway</vt:lpstr>
      <vt:lpstr>Mutable and Immutable Types</vt:lpstr>
      <vt:lpstr>What’s going on? Python’s Data Model</vt:lpstr>
      <vt:lpstr>Identity</vt:lpstr>
      <vt:lpstr>Identity</vt:lpstr>
      <vt:lpstr>Type</vt:lpstr>
      <vt:lpstr>Back to the Data Model</vt:lpstr>
      <vt:lpstr>Example: Tuples vs. Lists</vt:lpstr>
      <vt:lpstr>Why did they do this?</vt:lpstr>
      <vt:lpstr>What would this mean?</vt:lpstr>
      <vt:lpstr>Mutable and Immutable Types</vt:lpstr>
      <vt:lpstr>Comprehension Example</vt:lpstr>
      <vt:lpstr>Digression: More with Comprehensions</vt:lpstr>
      <vt:lpstr>Evaluating Comprehensions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Bill Howe</cp:lastModifiedBy>
  <cp:revision>435</cp:revision>
  <cp:lastPrinted>2012-06-29T06:16:33Z</cp:lastPrinted>
  <dcterms:created xsi:type="dcterms:W3CDTF">2012-06-20T04:14:54Z</dcterms:created>
  <dcterms:modified xsi:type="dcterms:W3CDTF">2012-07-11T05:39:17Z</dcterms:modified>
</cp:coreProperties>
</file>