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57" r:id="rId3"/>
    <p:sldId id="335" r:id="rId4"/>
    <p:sldId id="334" r:id="rId5"/>
    <p:sldId id="336" r:id="rId6"/>
    <p:sldId id="337" r:id="rId7"/>
    <p:sldId id="351" r:id="rId8"/>
    <p:sldId id="352" r:id="rId9"/>
    <p:sldId id="338" r:id="rId10"/>
    <p:sldId id="340" r:id="rId11"/>
    <p:sldId id="353" r:id="rId12"/>
    <p:sldId id="354" r:id="rId13"/>
    <p:sldId id="356" r:id="rId14"/>
    <p:sldId id="339" r:id="rId15"/>
    <p:sldId id="34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C62E1"/>
    <a:srgbClr val="859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072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E28EE-BA29-4401-BD5A-7C6D018C3FE2}" type="datetimeFigureOut">
              <a:rPr lang="en-US" smtClean="0"/>
              <a:t>7/17/12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65537-8977-4085-8470-8324F5D5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2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9FE5D-4A83-4095-8235-CEA9DAF1EDC5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E558-C476-4373-B415-9E6F3874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9FE5D-4A83-4095-8235-CEA9DAF1EDC5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E558-C476-4373-B415-9E6F3874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1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9FE5D-4A83-4095-8235-CEA9DAF1EDC5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E558-C476-4373-B415-9E6F3874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5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9FE5D-4A83-4095-8235-CEA9DAF1EDC5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E558-C476-4373-B415-9E6F3874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9FE5D-4A83-4095-8235-CEA9DAF1EDC5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E558-C476-4373-B415-9E6F3874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9FE5D-4A83-4095-8235-CEA9DAF1EDC5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E558-C476-4373-B415-9E6F3874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9FE5D-4A83-4095-8235-CEA9DAF1EDC5}" type="datetimeFigureOut">
              <a:rPr lang="en-US" smtClean="0"/>
              <a:t>7/17/12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E558-C476-4373-B415-9E6F3874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9FE5D-4A83-4095-8235-CEA9DAF1EDC5}" type="datetimeFigureOut">
              <a:rPr lang="en-US" smtClean="0"/>
              <a:t>7/17/12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E558-C476-4373-B415-9E6F3874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9FE5D-4A83-4095-8235-CEA9DAF1EDC5}" type="datetimeFigureOut">
              <a:rPr lang="en-US" smtClean="0"/>
              <a:t>7/17/12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E558-C476-4373-B415-9E6F3874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9FE5D-4A83-4095-8235-CEA9DAF1EDC5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E558-C476-4373-B415-9E6F3874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4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9FE5D-4A83-4095-8235-CEA9DAF1EDC5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E558-C476-4373-B415-9E6F3874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E558-C476-4373-B415-9E6F3874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0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5410200" cy="9334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Debugging and Interpreting Exceptions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UW CSE 190p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Summer 2012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1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By definition, unexpected behavior means you don’t understand the code.</a:t>
            </a:r>
          </a:p>
          <a:p>
            <a:pPr marL="0" indent="0">
              <a:buNone/>
            </a:pPr>
            <a:r>
              <a:rPr lang="en-US"/>
              <a:t>How do you learn about something you don’t understand? </a:t>
            </a:r>
          </a:p>
          <a:p>
            <a:pPr marL="0" indent="0">
              <a:buNone/>
            </a:pPr>
            <a:r>
              <a:rPr lang="en-US"/>
              <a:t>1) Form a hypothesis</a:t>
            </a:r>
          </a:p>
          <a:p>
            <a:pPr marL="0" indent="0">
              <a:buNone/>
            </a:pPr>
            <a:r>
              <a:rPr lang="en-US"/>
              <a:t>2) Make a prediction</a:t>
            </a:r>
          </a:p>
          <a:p>
            <a:pPr marL="0" indent="0">
              <a:buNone/>
            </a:pPr>
            <a:r>
              <a:rPr lang="en-US"/>
              <a:t>3) Test and analyze</a:t>
            </a:r>
          </a:p>
        </p:txBody>
      </p:sp>
    </p:spTree>
    <p:extLst>
      <p:ext uri="{BB962C8B-B14F-4D97-AF65-F5344CB8AC3E}">
        <p14:creationId xmlns:p14="http://schemas.microsoft.com/office/powerpoint/2010/main" val="424018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>
                <a:solidFill>
                  <a:srgbClr val="859040"/>
                </a:solidFill>
              </a:rPr>
              <a:t>print</a:t>
            </a:r>
          </a:p>
          <a:p>
            <a:pPr lvl="1"/>
            <a:r>
              <a:rPr lang="en-US" sz="2400"/>
              <a:t>shows what’s happening whether there’s a problem or not</a:t>
            </a:r>
          </a:p>
          <a:p>
            <a:pPr lvl="1"/>
            <a:r>
              <a:rPr lang="en-US" sz="2400"/>
              <a:t>does not stop execution</a:t>
            </a:r>
          </a:p>
          <a:p>
            <a:pPr marL="0" indent="0">
              <a:buNone/>
            </a:pPr>
            <a:r>
              <a:rPr lang="en-US" sz="2800">
                <a:solidFill>
                  <a:srgbClr val="859040"/>
                </a:solidFill>
              </a:rPr>
              <a:t>assert</a:t>
            </a:r>
          </a:p>
          <a:p>
            <a:pPr lvl="1"/>
            <a:r>
              <a:rPr lang="en-US" sz="2400"/>
              <a:t>Raises an exception if some condition is not met</a:t>
            </a:r>
          </a:p>
          <a:p>
            <a:pPr lvl="1"/>
            <a:r>
              <a:rPr lang="en-US" sz="2400"/>
              <a:t>Does nothing if everything works</a:t>
            </a:r>
          </a:p>
          <a:p>
            <a:pPr lvl="1"/>
            <a:r>
              <a:rPr lang="en-US" sz="2400"/>
              <a:t>Use this liberally!  Not just for debugging! </a:t>
            </a:r>
          </a:p>
          <a:p>
            <a:pPr marL="0" indent="0">
              <a:buNone/>
            </a:pPr>
            <a:r>
              <a:rPr lang="en-US" sz="2800">
                <a:solidFill>
                  <a:srgbClr val="859040"/>
                </a:solidFill>
              </a:rPr>
              <a:t>raw_input</a:t>
            </a:r>
          </a:p>
          <a:p>
            <a:pPr lvl="1"/>
            <a:r>
              <a:rPr lang="en-US" sz="2400"/>
              <a:t>Stops execution </a:t>
            </a:r>
          </a:p>
          <a:p>
            <a:pPr lvl="1"/>
            <a:r>
              <a:rPr lang="en-US" sz="2400"/>
              <a:t>(Designed to accept user input, but I rarely use it for this.)</a:t>
            </a:r>
          </a:p>
        </p:txBody>
      </p:sp>
    </p:spTree>
    <p:extLst>
      <p:ext uri="{BB962C8B-B14F-4D97-AF65-F5344CB8AC3E}">
        <p14:creationId xmlns:p14="http://schemas.microsoft.com/office/powerpoint/2010/main" val="183957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assert statement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828800"/>
            <a:ext cx="4069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859040"/>
                </a:solidFill>
              </a:rPr>
              <a:t>assert</a:t>
            </a:r>
            <a:r>
              <a:rPr lang="en-US" sz="2800"/>
              <a:t> len(rj.edges()) ==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35052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Traceback (most recent call last):</a:t>
            </a:r>
          </a:p>
          <a:p>
            <a:r>
              <a:rPr lang="en-US">
                <a:solidFill>
                  <a:srgbClr val="FF0000"/>
                </a:solidFill>
              </a:rPr>
              <a:t>  File "assertion.py", line 28, in &lt;module&gt;</a:t>
            </a:r>
          </a:p>
          <a:p>
            <a:r>
              <a:rPr lang="en-US">
                <a:solidFill>
                  <a:srgbClr val="FF0000"/>
                </a:solidFill>
              </a:rPr>
              <a:t>    assert len(rj.edges()) == 16</a:t>
            </a:r>
          </a:p>
          <a:p>
            <a:r>
              <a:rPr lang="en-US">
                <a:solidFill>
                  <a:srgbClr val="FF0000"/>
                </a:solidFill>
              </a:rPr>
              <a:t>AssertionError</a:t>
            </a:r>
          </a:p>
        </p:txBody>
      </p:sp>
    </p:spTree>
    <p:extLst>
      <p:ext uri="{BB962C8B-B14F-4D97-AF65-F5344CB8AC3E}">
        <p14:creationId xmlns:p14="http://schemas.microsoft.com/office/powerpoint/2010/main" val="146354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Recommendation 2: Read the error message!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525963"/>
          </a:xfrm>
        </p:spPr>
        <p:txBody>
          <a:bodyPr>
            <a:normAutofit/>
          </a:bodyPr>
          <a:lstStyle/>
          <a:p>
            <a:r>
              <a:rPr lang="en-US" sz="2800"/>
              <a:t>As unhelpful as they sometimes can be, they are your best (and often only) starting point for diagnosis.</a:t>
            </a:r>
          </a:p>
          <a:p>
            <a:r>
              <a:rPr lang="en-US" sz="2800"/>
              <a:t>The developers went through a lot of trouble to provide these messages – use them.</a:t>
            </a:r>
          </a:p>
          <a:p>
            <a:r>
              <a:rPr lang="en-US" sz="2800"/>
              <a:t>You need to master</a:t>
            </a:r>
          </a:p>
          <a:p>
            <a:pPr marL="457200" lvl="1" indent="0">
              <a:buNone/>
            </a:pPr>
            <a:r>
              <a:rPr lang="en-US" sz="2400"/>
              <a:t>1) the literal meaning of the error</a:t>
            </a:r>
          </a:p>
          <a:p>
            <a:pPr marL="457200" lvl="1" indent="0">
              <a:buNone/>
            </a:pPr>
            <a:r>
              <a:rPr lang="en-US" sz="2400"/>
              <a:t>2) the underlying problems certain errors tend to suggest</a:t>
            </a:r>
          </a:p>
        </p:txBody>
      </p:sp>
    </p:spTree>
    <p:extLst>
      <p:ext uri="{BB962C8B-B14F-4D97-AF65-F5344CB8AC3E}">
        <p14:creationId xmlns:p14="http://schemas.microsoft.com/office/powerpoint/2010/main" val="421288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friends_of_friends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(graph, user):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"""Returns a set of friends of friends of the given user, in the given graph. The result does not include the user nor their friends """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fof = set()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f = friends(graph, user)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fren </a:t>
            </a:r>
            <a:r>
              <a:rPr lang="en-US" sz="16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f: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friend = set(graph.neighbors(fren))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fof = fof | friend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g = (fof - f) – user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    return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g</a:t>
            </a:r>
          </a:p>
          <a:p>
            <a:pPr marL="0" indent="0"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Mecutio -&gt; Romeo -&gt; Juliet </a:t>
            </a:r>
          </a:p>
          <a:p>
            <a:pPr marL="0" indent="0"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267200"/>
            <a:ext cx="952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ourier"/>
                <a:cs typeface="Courier"/>
              </a:rPr>
              <a:t>Traceback (most recent call last):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"/>
                <a:cs typeface="Courier"/>
              </a:rPr>
              <a:t>  File ”social_network.py", line 20, in &lt;module&gt;</a:t>
            </a:r>
          </a:p>
          <a:p>
            <a:r>
              <a:rPr lang="en-US" sz="1600" b="1">
                <a:solidFill>
                  <a:schemeClr val="accent2"/>
                </a:solidFill>
                <a:latin typeface="Courier"/>
                <a:cs typeface="Courier"/>
              </a:rPr>
              <a:t>    friends_of_friends(g, 2)</a:t>
            </a:r>
          </a:p>
          <a:p>
            <a:r>
              <a:rPr lang="en-US" sz="1600" b="1">
                <a:solidFill>
                  <a:schemeClr val="accent2"/>
                </a:solidFill>
                <a:latin typeface="Courier"/>
                <a:cs typeface="Courier"/>
              </a:rPr>
              <a:t>  File ”social_network.py", line 14, in friends_of_friends</a:t>
            </a:r>
          </a:p>
          <a:p>
            <a:r>
              <a:rPr lang="en-US" sz="1600" b="1">
                <a:solidFill>
                  <a:schemeClr val="accent2"/>
                </a:solidFill>
                <a:latin typeface="Courier"/>
                <a:cs typeface="Courier"/>
              </a:rPr>
              <a:t>    g = (fof - f) - user</a:t>
            </a:r>
          </a:p>
          <a:p>
            <a:r>
              <a:rPr lang="en-US" sz="1600" b="1">
                <a:solidFill>
                  <a:schemeClr val="accent2"/>
                </a:solidFill>
                <a:latin typeface="Courier"/>
                <a:cs typeface="Courier"/>
              </a:rPr>
              <a:t>TypeError: unsupported operand type(s) for -: 'set' and 'int'</a:t>
            </a:r>
          </a:p>
        </p:txBody>
      </p:sp>
    </p:spTree>
    <p:extLst>
      <p:ext uri="{BB962C8B-B14F-4D97-AF65-F5344CB8AC3E}">
        <p14:creationId xmlns:p14="http://schemas.microsoft.com/office/powerpoint/2010/main" val="252493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friends_of_friends(graph, user):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"""Returns a set of friends of friends of the given user, in the given graph. The result does not include the user nor their friends """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fof = set()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f = friends(graph, user)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fren </a:t>
            </a:r>
            <a:r>
              <a:rPr lang="en-US" sz="16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f: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friend = set(graph.neighbors(fren))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fof = fof | friend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f.add([user])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g = (fof - f)</a:t>
            </a:r>
            <a:r>
              <a:rPr lang="en-US" sz="16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    return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648200"/>
            <a:ext cx="952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ourier"/>
                <a:cs typeface="Courier"/>
              </a:rPr>
              <a:t>Traceback (most recent call last):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"/>
                <a:cs typeface="Courier"/>
              </a:rPr>
              <a:t>  File "unhashable_type.py", line 21, in &lt;module&gt;</a:t>
            </a:r>
          </a:p>
          <a:p>
            <a:r>
              <a:rPr lang="en-US" sz="1600" b="1">
                <a:solidFill>
                  <a:schemeClr val="accent2"/>
                </a:solidFill>
                <a:latin typeface="Courier"/>
                <a:cs typeface="Courier"/>
              </a:rPr>
              <a:t>    friends_of_friends(g, "Mercutio")</a:t>
            </a:r>
          </a:p>
          <a:p>
            <a:r>
              <a:rPr lang="en-US" sz="1600" b="1">
                <a:solidFill>
                  <a:schemeClr val="accent2"/>
                </a:solidFill>
                <a:latin typeface="Courier"/>
                <a:cs typeface="Courier"/>
              </a:rPr>
              <a:t>  File "unhashable_type.py", line 14, in friends_of_friends</a:t>
            </a:r>
          </a:p>
          <a:p>
            <a:r>
              <a:rPr lang="en-US" sz="1600" b="1">
                <a:solidFill>
                  <a:schemeClr val="accent2"/>
                </a:solidFill>
                <a:latin typeface="Courier"/>
                <a:cs typeface="Courier"/>
              </a:rPr>
              <a:t>    f.add([user])</a:t>
            </a:r>
          </a:p>
          <a:p>
            <a:r>
              <a:rPr lang="en-US" sz="1600" b="1">
                <a:solidFill>
                  <a:schemeClr val="accent2"/>
                </a:solidFill>
                <a:latin typeface="Courier"/>
                <a:cs typeface="Courier"/>
              </a:rPr>
              <a:t>TypeError: unhashable type: 'list'</a:t>
            </a:r>
          </a:p>
        </p:txBody>
      </p:sp>
    </p:spTree>
    <p:extLst>
      <p:ext uri="{BB962C8B-B14F-4D97-AF65-F5344CB8AC3E}">
        <p14:creationId xmlns:p14="http://schemas.microsoft.com/office/powerpoint/2010/main" val="270767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/>
              <a:t>&gt;&gt;&gt; print "foo"</a:t>
            </a:r>
          </a:p>
          <a:p>
            <a:pPr marL="0" indent="0">
              <a:buNone/>
            </a:pPr>
            <a:r>
              <a:rPr lang="hu-HU"/>
              <a:t>foo</a:t>
            </a:r>
          </a:p>
          <a:p>
            <a:pPr marL="0" indent="0">
              <a:buNone/>
            </a:pPr>
            <a:r>
              <a:rPr lang="hu-HU"/>
              <a:t>&gt;&gt;&gt; x = "foo"</a:t>
            </a:r>
          </a:p>
          <a:p>
            <a:pPr marL="0" indent="0">
              <a:buNone/>
            </a:pPr>
            <a:r>
              <a:rPr lang="hu-HU"/>
              <a:t>&gt;&gt;&gt; print x</a:t>
            </a:r>
          </a:p>
          <a:p>
            <a:pPr marL="0" indent="0">
              <a:buNone/>
            </a:pPr>
            <a:r>
              <a:rPr lang="hu-HU"/>
              <a:t>foo</a:t>
            </a:r>
          </a:p>
          <a:p>
            <a:pPr marL="0" indent="0">
              <a:buNone/>
            </a:pPr>
            <a:r>
              <a:rPr lang="hu-HU"/>
              <a:t>&gt;&gt;&gt;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0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/>
              <a:t>It has been just so in all of my inventions. The first step is an intuition, and comes with a burst, then difficulties arise — this thing gives out and [it is] then that "Bugs" — as such little faults and difficulties are called — show themselves and months of intense watching, study and labor are requisite before commercial success or failure is certainly reached.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259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Thomas Edison, 1878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8800" y="3505200"/>
            <a:ext cx="165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Harvard Mark 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8053388" cy="51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8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Matters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2464425" cy="226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810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Ariane 5, 1996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594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Therac 25, 1980s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514600"/>
            <a:ext cx="5410200" cy="339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/>
              <a:t>The Way I Think About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88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/>
              <a:t>If it doesn’t work as expected, then by definition you don’t understand what is going 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/>
          </a:p>
          <a:p>
            <a:pPr>
              <a:spcBef>
                <a:spcPts val="0"/>
              </a:spcBef>
            </a:pPr>
            <a:r>
              <a:rPr lang="en-US" sz="2000"/>
              <a:t>You’re lost in the woods.</a:t>
            </a:r>
          </a:p>
          <a:p>
            <a:pPr>
              <a:spcBef>
                <a:spcPts val="0"/>
              </a:spcBef>
            </a:pPr>
            <a:r>
              <a:rPr lang="en-US" sz="2000"/>
              <a:t>You’re behind enemy lines.  </a:t>
            </a:r>
          </a:p>
          <a:p>
            <a:pPr>
              <a:spcBef>
                <a:spcPts val="0"/>
              </a:spcBef>
            </a:pPr>
            <a:r>
              <a:rPr lang="en-US" sz="2000"/>
              <a:t>All bets are off.  </a:t>
            </a:r>
          </a:p>
          <a:p>
            <a:pPr>
              <a:spcBef>
                <a:spcPts val="0"/>
              </a:spcBef>
            </a:pPr>
            <a:r>
              <a:rPr lang="en-US" sz="2000"/>
              <a:t>Don’t trust anyone or anything.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/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Don’t press on into unexplored territory -- go back the way you came!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/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(and leave breadcrumbs!)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05000"/>
            <a:ext cx="3886200" cy="300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You’re trying to “advance the front lines,” not “trailblaze”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21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Apologies for the mixed metaphors….</a:t>
            </a:r>
          </a:p>
        </p:txBody>
      </p:sp>
    </p:spTree>
    <p:extLst>
      <p:ext uri="{BB962C8B-B14F-4D97-AF65-F5344CB8AC3E}">
        <p14:creationId xmlns:p14="http://schemas.microsoft.com/office/powerpoint/2010/main" val="76468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Autofit/>
          </a:bodyPr>
          <a:lstStyle/>
          <a:p>
            <a:r>
              <a:rPr lang="en-US" sz="2800"/>
              <a:t>My Favorite Time-Saving Trick: Make Sure you’re Debugging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game is to go from “working to working”</a:t>
            </a:r>
          </a:p>
          <a:p>
            <a:r>
              <a:rPr lang="en-US" sz="2800"/>
              <a:t>When something doesn’t work, </a:t>
            </a:r>
            <a:r>
              <a:rPr lang="en-US" sz="2800">
                <a:solidFill>
                  <a:srgbClr val="FF0000"/>
                </a:solidFill>
              </a:rPr>
              <a:t>STOP</a:t>
            </a:r>
            <a:r>
              <a:rPr lang="en-US" sz="2800"/>
              <a:t>!</a:t>
            </a:r>
          </a:p>
          <a:p>
            <a:pPr lvl="1"/>
            <a:r>
              <a:rPr lang="en-US" sz="2400"/>
              <a:t>It’s wild out there!</a:t>
            </a:r>
          </a:p>
          <a:p>
            <a:r>
              <a:rPr lang="en-US" sz="2800"/>
              <a:t>FIRST: go back to the last situation that worked properly.</a:t>
            </a:r>
          </a:p>
          <a:p>
            <a:pPr lvl="1"/>
            <a:r>
              <a:rPr lang="en-US" sz="2200"/>
              <a:t>Rollback your recent changes and verify that everything still works as expected. </a:t>
            </a:r>
          </a:p>
          <a:p>
            <a:pPr lvl="1"/>
            <a:r>
              <a:rPr lang="en-US" sz="2200"/>
              <a:t>Don’t make assumptions – by definition, you don’t understand the code when something goes wrong, so you can’t trust your assumptions.</a:t>
            </a:r>
          </a:p>
          <a:p>
            <a:pPr lvl="1"/>
            <a:r>
              <a:rPr lang="en-US" sz="2200"/>
              <a:t>You may find that even what previously worked now doesn’t</a:t>
            </a:r>
          </a:p>
          <a:p>
            <a:pPr lvl="1"/>
            <a:r>
              <a:rPr lang="en-US" sz="2200"/>
              <a:t>Perhaps you forgot to consider some “innocent” or unintentional change, and now even tested code is broken</a:t>
            </a:r>
          </a:p>
          <a:p>
            <a:pPr marL="457200" lvl="1" indent="0">
              <a:buNone/>
            </a:pPr>
            <a:endParaRPr lang="en-US" sz="2400"/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2003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works, so celebrate a little</a:t>
            </a:r>
          </a:p>
          <a:p>
            <a:r>
              <a:rPr lang="en-US"/>
              <a:t>Now try B</a:t>
            </a:r>
          </a:p>
          <a:p>
            <a:r>
              <a:rPr lang="en-US"/>
              <a:t>B doesn’t work</a:t>
            </a:r>
          </a:p>
          <a:p>
            <a:r>
              <a:rPr lang="en-US"/>
              <a:t>Change B and try again</a:t>
            </a:r>
          </a:p>
          <a:p>
            <a:r>
              <a:rPr lang="en-US"/>
              <a:t>Change B and try again </a:t>
            </a:r>
          </a:p>
          <a:p>
            <a:r>
              <a:rPr lang="en-US"/>
              <a:t>Change B and try again</a:t>
            </a:r>
          </a:p>
          <a:p>
            <a:pPr marL="0" indent="0">
              <a:buNone/>
            </a:pPr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5943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/>
              <a:t>A works, so celebrate a little</a:t>
            </a:r>
          </a:p>
          <a:p>
            <a:r>
              <a:rPr lang="en-US" sz="2400"/>
              <a:t>Now try B</a:t>
            </a:r>
          </a:p>
          <a:p>
            <a:r>
              <a:rPr lang="en-US" sz="2400"/>
              <a:t>B doesn’t work</a:t>
            </a:r>
          </a:p>
          <a:p>
            <a:r>
              <a:rPr lang="en-US" sz="2400" i="1"/>
              <a:t>Rollback to A</a:t>
            </a:r>
          </a:p>
          <a:p>
            <a:r>
              <a:rPr lang="en-US" sz="2400"/>
              <a:t>Does A still work?  </a:t>
            </a:r>
          </a:p>
          <a:p>
            <a:pPr lvl="1"/>
            <a:r>
              <a:rPr lang="en-US" sz="2000"/>
              <a:t>Yes: Find A’ that is somewhere between A and B</a:t>
            </a:r>
          </a:p>
          <a:p>
            <a:pPr lvl="1"/>
            <a:r>
              <a:rPr lang="en-US" sz="2000"/>
              <a:t>No: You have unintentionally changed something else, and there’s no point futzing with B at all!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These “innocent” and unnoticed changes happen more than you would think!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comment, and the indentation changes.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print statement, and a function is evaluated twice.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move a file, and the wrong one is being read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You’re on a different computer, and the library is a different version</a:t>
            </a:r>
          </a:p>
        </p:txBody>
      </p:sp>
    </p:spTree>
    <p:extLst>
      <p:ext uri="{BB962C8B-B14F-4D97-AF65-F5344CB8AC3E}">
        <p14:creationId xmlns:p14="http://schemas.microsoft.com/office/powerpoint/2010/main" val="213176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Once you’re on solid ground you can set out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Once you have </a:t>
            </a:r>
            <a:r>
              <a:rPr lang="en-US">
                <a:solidFill>
                  <a:srgbClr val="0000FF"/>
                </a:solidFill>
              </a:rPr>
              <a:t>something that works </a:t>
            </a:r>
            <a:r>
              <a:rPr lang="en-US"/>
              <a:t>and </a:t>
            </a:r>
            <a:r>
              <a:rPr lang="en-US">
                <a:solidFill>
                  <a:srgbClr val="FF0000"/>
                </a:solidFill>
              </a:rPr>
              <a:t>something that doesn’t work</a:t>
            </a:r>
            <a:r>
              <a:rPr lang="en-US"/>
              <a:t>, it’s only a matter of time</a:t>
            </a:r>
          </a:p>
          <a:p>
            <a:r>
              <a:rPr lang="en-US"/>
              <a:t>You just need to incrementally change the working code into the non-working code, and the problem will reveal itself.</a:t>
            </a:r>
          </a:p>
          <a:p>
            <a:r>
              <a:rPr lang="en-US"/>
              <a:t>Variation: Perhaps your code works with one input, but fails with another.  Incrementally change the good input into the bad input to expose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0837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16418</TotalTime>
  <Words>1111</Words>
  <Application>Microsoft Macintosh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Debugging and Interpreting Exceptions</vt:lpstr>
      <vt:lpstr>Review</vt:lpstr>
      <vt:lpstr>Debugging</vt:lpstr>
      <vt:lpstr>Debugging Matters</vt:lpstr>
      <vt:lpstr>The Way I Think About Debugging</vt:lpstr>
      <vt:lpstr>My Favorite Time-Saving Trick: Make Sure you’re Debugging the Right Problem</vt:lpstr>
      <vt:lpstr>Timeline</vt:lpstr>
      <vt:lpstr>Timeline</vt:lpstr>
      <vt:lpstr>Once you’re on solid ground you can set out again</vt:lpstr>
      <vt:lpstr>Scientific Method</vt:lpstr>
      <vt:lpstr>Simple Debugging Tools</vt:lpstr>
      <vt:lpstr>assert statement</vt:lpstr>
      <vt:lpstr>Recommendation 2: Read the error message!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 Ernst</dc:creator>
  <cp:lastModifiedBy>Bill Howe</cp:lastModifiedBy>
  <cp:revision>506</cp:revision>
  <cp:lastPrinted>2012-07-16T06:31:05Z</cp:lastPrinted>
  <dcterms:created xsi:type="dcterms:W3CDTF">2012-06-20T04:14:54Z</dcterms:created>
  <dcterms:modified xsi:type="dcterms:W3CDTF">2012-07-17T22:04:09Z</dcterms:modified>
</cp:coreProperties>
</file>