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361" r:id="rId3"/>
    <p:sldId id="358" r:id="rId4"/>
    <p:sldId id="352" r:id="rId5"/>
    <p:sldId id="351" r:id="rId6"/>
    <p:sldId id="357" r:id="rId7"/>
    <p:sldId id="355" r:id="rId8"/>
    <p:sldId id="356" r:id="rId9"/>
    <p:sldId id="360" r:id="rId10"/>
    <p:sldId id="354" r:id="rId11"/>
    <p:sldId id="349" r:id="rId12"/>
    <p:sldId id="353" r:id="rId13"/>
    <p:sldId id="34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DC62E1"/>
    <a:srgbClr val="8590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936" y="-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4" Type="http://schemas.openxmlformats.org/officeDocument/2006/relationships/slide" Target="slides/slide13.xml"/><Relationship Id="rId20" Type="http://schemas.openxmlformats.org/officeDocument/2006/relationships/tableStyles" Target="tableStyles.xml"/><Relationship Id="rId4" Type="http://schemas.openxmlformats.org/officeDocument/2006/relationships/slide" Target="slides/slide3.xml"/><Relationship Id="rId7" Type="http://schemas.openxmlformats.org/officeDocument/2006/relationships/slide" Target="slides/slide6.xml"/><Relationship Id="rId11" Type="http://schemas.openxmlformats.org/officeDocument/2006/relationships/slide" Target="slides/slide1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6" Type="http://schemas.openxmlformats.org/officeDocument/2006/relationships/printerSettings" Target="printerSettings/printerSettings1.bin"/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0" Type="http://schemas.openxmlformats.org/officeDocument/2006/relationships/slide" Target="slides/slide9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19" Type="http://schemas.openxmlformats.org/officeDocument/2006/relationships/theme" Target="theme/theme1.xml"/><Relationship Id="rId2" Type="http://schemas.openxmlformats.org/officeDocument/2006/relationships/slide" Target="slides/slide1.xml"/><Relationship Id="rId9" Type="http://schemas.openxmlformats.org/officeDocument/2006/relationships/slide" Target="slides/slide8.xml"/><Relationship Id="rId3" Type="http://schemas.openxmlformats.org/officeDocument/2006/relationships/slide" Target="slides/slide2.xml"/><Relationship Id="rId18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6E28EE-BA29-4401-BD5A-7C6D018C3FE2}" type="datetimeFigureOut">
              <a:rPr lang="en-US" smtClean="0"/>
              <a:t>7/22/12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265537-8977-4085-8470-8324F5D5AD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5259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Notice that there are FOUR stack frames here:</a:t>
            </a:r>
          </a:p>
          <a:p>
            <a:r>
              <a:rPr lang="en-US"/>
              <a:t>One for the global environment</a:t>
            </a:r>
          </a:p>
          <a:p>
            <a:r>
              <a:rPr lang="en-US"/>
              <a:t>One for the function call to friends_of_friends</a:t>
            </a:r>
          </a:p>
          <a:p>
            <a:r>
              <a:rPr lang="en-US"/>
              <a:t>One for the function call to friends</a:t>
            </a:r>
          </a:p>
          <a:p>
            <a:r>
              <a:rPr lang="en-US"/>
              <a:t>One for the function call to neighbors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65537-8977-4085-8470-8324F5D5ADD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29525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Notice that there are FOUR stack frames here:</a:t>
            </a:r>
          </a:p>
          <a:p>
            <a:r>
              <a:rPr lang="en-US"/>
              <a:t>One for the global environment</a:t>
            </a:r>
          </a:p>
          <a:p>
            <a:r>
              <a:rPr lang="en-US"/>
              <a:t>One for the function call to friends_of_friends</a:t>
            </a:r>
          </a:p>
          <a:p>
            <a:r>
              <a:rPr lang="en-US"/>
              <a:t>One for the function call to friends</a:t>
            </a:r>
          </a:p>
          <a:p>
            <a:r>
              <a:rPr lang="en-US"/>
              <a:t>One for the function call to neighbors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65537-8977-4085-8470-8324F5D5ADD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29525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name_conflict2.py</a:t>
            </a:r>
          </a:p>
          <a:p>
            <a:endParaRPr lang="en-US"/>
          </a:p>
          <a:p>
            <a:r>
              <a:rPr lang="en-US"/>
              <a:t>friends is</a:t>
            </a:r>
            <a:r>
              <a:rPr lang="en-US" baseline="0"/>
              <a:t> a function</a:t>
            </a:r>
          </a:p>
          <a:p>
            <a:r>
              <a:rPr lang="en-US" baseline="0"/>
              <a:t>friends is redefined to be the result of the function (a set)</a:t>
            </a:r>
          </a:p>
          <a:p>
            <a:r>
              <a:rPr lang="en-US" baseline="0"/>
              <a:t>friends is used as a function, but this is not allowed.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65537-8977-4085-8470-8324F5D5ADD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25232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F79FE5D-4A83-4095-8235-CEA9DAF1EDC5}" type="datetimeFigureOut">
              <a:rPr lang="en-US" smtClean="0"/>
              <a:t>7/22/12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6486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F79FE5D-4A83-4095-8235-CEA9DAF1EDC5}" type="datetimeFigureOut">
              <a:rPr lang="en-US" smtClean="0"/>
              <a:t>7/22/12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2177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F79FE5D-4A83-4095-8235-CEA9DAF1EDC5}" type="datetimeFigureOut">
              <a:rPr lang="en-US" smtClean="0"/>
              <a:t>7/22/12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7578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F79FE5D-4A83-4095-8235-CEA9DAF1EDC5}" type="datetimeFigureOut">
              <a:rPr lang="en-US" smtClean="0"/>
              <a:t>7/22/12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0555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F79FE5D-4A83-4095-8235-CEA9DAF1EDC5}" type="datetimeFigureOut">
              <a:rPr lang="en-US" smtClean="0"/>
              <a:t>7/22/12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7016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F79FE5D-4A83-4095-8235-CEA9DAF1EDC5}" type="datetimeFigureOut">
              <a:rPr lang="en-US" smtClean="0"/>
              <a:t>7/22/12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8195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F79FE5D-4A83-4095-8235-CEA9DAF1EDC5}" type="datetimeFigureOut">
              <a:rPr lang="en-US" smtClean="0"/>
              <a:t>7/22/12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6604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F79FE5D-4A83-4095-8235-CEA9DAF1EDC5}" type="datetimeFigureOut">
              <a:rPr lang="en-US" smtClean="0"/>
              <a:t>7/22/12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3316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F79FE5D-4A83-4095-8235-CEA9DAF1EDC5}" type="datetimeFigureOut">
              <a:rPr lang="en-US" smtClean="0"/>
              <a:t>7/22/12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08812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F79FE5D-4A83-4095-8235-CEA9DAF1EDC5}" type="datetimeFigureOut">
              <a:rPr lang="en-US" smtClean="0"/>
              <a:t>7/22/12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5422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F79FE5D-4A83-4095-8235-CEA9DAF1EDC5}" type="datetimeFigureOut">
              <a:rPr lang="en-US" smtClean="0"/>
              <a:t>7/22/12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8605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36034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7030A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8800" y="2667000"/>
            <a:ext cx="5410200" cy="93345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Interpreting Exceptions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3886200"/>
            <a:ext cx="6400800" cy="17526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UW CSE 190p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Summer 2012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267200" y="6324600"/>
            <a:ext cx="449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/>
              <a:t>download examples from the calendar</a:t>
            </a:r>
          </a:p>
        </p:txBody>
      </p:sp>
    </p:spTree>
    <p:extLst>
      <p:ext uri="{BB962C8B-B14F-4D97-AF65-F5344CB8AC3E}">
        <p14:creationId xmlns:p14="http://schemas.microsoft.com/office/powerpoint/2010/main" val="21464186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33400" y="1981200"/>
            <a:ext cx="54864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# Two errors -- which is thrown first?</a:t>
            </a: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print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x  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# undefined variable  </a:t>
            </a: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print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C0504D"/>
                </a:solidFill>
                <a:latin typeface="Courier New" pitchFamily="49" charset="0"/>
                <a:cs typeface="Courier New" pitchFamily="49" charset="0"/>
              </a:rPr>
              <a:t>"x"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# bad indentation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133600" y="4648200"/>
            <a:ext cx="5562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/>
              <a:t>Python performs a </a:t>
            </a:r>
            <a:r>
              <a:rPr lang="en-US" sz="2400" i="1"/>
              <a:t>syntax check </a:t>
            </a:r>
            <a:r>
              <a:rPr lang="en-US" sz="2400"/>
              <a:t>of your code before it executes anything.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400800" y="6324600"/>
            <a:ext cx="266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/>
              <a:t>see syntax_error.py</a:t>
            </a:r>
          </a:p>
        </p:txBody>
      </p:sp>
    </p:spTree>
    <p:extLst>
      <p:ext uri="{BB962C8B-B14F-4D97-AF65-F5344CB8AC3E}">
        <p14:creationId xmlns:p14="http://schemas.microsoft.com/office/powerpoint/2010/main" val="37514069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28600"/>
            <a:ext cx="822960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 marL="0" indent="0">
              <a:buNone/>
            </a:pPr>
            <a:r>
              <a:rPr lang="en-US" sz="1600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def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friends_of_friends(graph, user):</a:t>
            </a: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"""Returns a set of friends of friends of the given user, in the given graph. The result does not include the user nor their friends """</a:t>
            </a: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fof = set()</a:t>
            </a: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f = friends(graph, user)</a:t>
            </a: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fren </a:t>
            </a:r>
            <a:r>
              <a:rPr lang="en-US" sz="1600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in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f:</a:t>
            </a: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    friend = friends(graph, user)</a:t>
            </a: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    fof = fof | friend</a:t>
            </a: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    fof = fof.remove(user)</a:t>
            </a: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g = (fof - f)</a:t>
            </a:r>
            <a:r>
              <a:rPr lang="en-US" sz="1600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    </a:t>
            </a:r>
          </a:p>
          <a:p>
            <a:pPr marL="0" indent="0">
              <a:buNone/>
            </a:pPr>
            <a:r>
              <a:rPr lang="en-US" sz="1600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    return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g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4648200"/>
            <a:ext cx="9525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>
                <a:solidFill>
                  <a:schemeClr val="accent2"/>
                </a:solidFill>
                <a:latin typeface="Courier"/>
                <a:cs typeface="Courier"/>
              </a:rPr>
              <a:t>Traceback (most recent call last):</a:t>
            </a:r>
          </a:p>
          <a:p>
            <a:r>
              <a:rPr lang="en-US" sz="1600" b="1">
                <a:solidFill>
                  <a:schemeClr val="accent2"/>
                </a:solidFill>
                <a:latin typeface="Courier"/>
                <a:cs typeface="Courier"/>
              </a:rPr>
              <a:t>  File "none_error.py", line 21, in &lt;module&gt;</a:t>
            </a:r>
          </a:p>
          <a:p>
            <a:r>
              <a:rPr lang="en-US" sz="1600" b="1">
                <a:solidFill>
                  <a:schemeClr val="accent2"/>
                </a:solidFill>
                <a:latin typeface="Courier"/>
                <a:cs typeface="Courier"/>
              </a:rPr>
              <a:t>    friends_of_friends(g, "Mercutio")</a:t>
            </a:r>
          </a:p>
          <a:p>
            <a:r>
              <a:rPr lang="en-US" sz="1600" b="1">
                <a:solidFill>
                  <a:schemeClr val="accent2"/>
                </a:solidFill>
                <a:latin typeface="Courier"/>
                <a:cs typeface="Courier"/>
              </a:rPr>
              <a:t>  File "none_error.py", line 13, in friends_of_friends</a:t>
            </a:r>
          </a:p>
          <a:p>
            <a:r>
              <a:rPr lang="en-US" sz="1600" b="1">
                <a:solidFill>
                  <a:schemeClr val="accent2"/>
                </a:solidFill>
                <a:latin typeface="Courier"/>
                <a:cs typeface="Courier"/>
              </a:rPr>
              <a:t>    fof = fof | friend</a:t>
            </a:r>
          </a:p>
          <a:p>
            <a:r>
              <a:rPr lang="en-US" sz="1600" b="1">
                <a:solidFill>
                  <a:schemeClr val="accent2"/>
                </a:solidFill>
                <a:latin typeface="Courier"/>
                <a:cs typeface="Courier"/>
              </a:rPr>
              <a:t>TypeError: unsupported operand type(s) for |: 'NoneType' and 'set'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1066800" y="3048000"/>
            <a:ext cx="2895600" cy="381000"/>
          </a:xfrm>
          <a:prstGeom prst="round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400800" y="6324600"/>
            <a:ext cx="266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/>
              <a:t>see none_error.py</a:t>
            </a:r>
          </a:p>
        </p:txBody>
      </p:sp>
    </p:spTree>
    <p:extLst>
      <p:ext uri="{BB962C8B-B14F-4D97-AF65-F5344CB8AC3E}">
        <p14:creationId xmlns:p14="http://schemas.microsoft.com/office/powerpoint/2010/main" val="6358764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28600"/>
            <a:ext cx="822960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 marL="0" indent="0">
              <a:buNone/>
            </a:pPr>
            <a:r>
              <a:rPr lang="en-US" sz="1600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def </a:t>
            </a:r>
            <a:r>
              <a:rPr lang="en-US" sz="1600" b="1" dirty="0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friends_of_friends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(graph, user):</a:t>
            </a: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"""Returns a set of friends of friends of the given user, in the given graph. The result does not include the user nor their friends """</a:t>
            </a: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fof = set()</a:t>
            </a: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f = friends(graph, user)</a:t>
            </a: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fren </a:t>
            </a:r>
            <a:r>
              <a:rPr lang="en-US" sz="1600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in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f:</a:t>
            </a: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    friend = friends(graph, user)</a:t>
            </a: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    fof = fof | friend</a:t>
            </a: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g = (fof - f) – user</a:t>
            </a:r>
          </a:p>
          <a:p>
            <a:pPr marL="0" indent="0">
              <a:buNone/>
            </a:pPr>
            <a:r>
              <a:rPr lang="en-US" sz="1600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    return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g</a:t>
            </a:r>
          </a:p>
          <a:p>
            <a:pPr marL="0" indent="0">
              <a:buNone/>
            </a:pP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16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81000" y="4267200"/>
            <a:ext cx="9525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>
                <a:solidFill>
                  <a:schemeClr val="accent2"/>
                </a:solidFill>
                <a:latin typeface="Courier"/>
                <a:cs typeface="Courier"/>
              </a:rPr>
              <a:t>Traceback (most recent call last):</a:t>
            </a:r>
          </a:p>
          <a:p>
            <a:r>
              <a:rPr lang="en-US" sz="1600" b="1">
                <a:solidFill>
                  <a:schemeClr val="accent2"/>
                </a:solidFill>
                <a:latin typeface="Courier"/>
                <a:cs typeface="Courier"/>
              </a:rPr>
              <a:t>  File ”social_network.py", line 20, in &lt;module&gt;</a:t>
            </a:r>
          </a:p>
          <a:p>
            <a:r>
              <a:rPr lang="en-US" sz="1600" b="1">
                <a:solidFill>
                  <a:schemeClr val="accent2"/>
                </a:solidFill>
                <a:latin typeface="Courier"/>
                <a:cs typeface="Courier"/>
              </a:rPr>
              <a:t>    friends_of_friends(g, 2)</a:t>
            </a:r>
          </a:p>
          <a:p>
            <a:r>
              <a:rPr lang="en-US" sz="1600" b="1">
                <a:solidFill>
                  <a:schemeClr val="accent2"/>
                </a:solidFill>
                <a:latin typeface="Courier"/>
                <a:cs typeface="Courier"/>
              </a:rPr>
              <a:t>  File ”social_network.py", line 14, in friends_of_friends</a:t>
            </a:r>
          </a:p>
          <a:p>
            <a:r>
              <a:rPr lang="en-US" sz="1600" b="1">
                <a:solidFill>
                  <a:schemeClr val="accent2"/>
                </a:solidFill>
                <a:latin typeface="Courier"/>
                <a:cs typeface="Courier"/>
              </a:rPr>
              <a:t>    g = (fof - f) - user</a:t>
            </a:r>
          </a:p>
          <a:p>
            <a:r>
              <a:rPr lang="en-US" sz="1600" b="1">
                <a:solidFill>
                  <a:schemeClr val="accent2"/>
                </a:solidFill>
                <a:latin typeface="Courier"/>
                <a:cs typeface="Courier"/>
              </a:rPr>
              <a:t>TypeError: unsupported operand type(s) for -: 'set' and 'int'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533400" y="3048000"/>
            <a:ext cx="2971800" cy="381000"/>
          </a:xfrm>
          <a:prstGeom prst="round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400800" y="6324600"/>
            <a:ext cx="266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/>
              <a:t>see type_error.py</a:t>
            </a:r>
          </a:p>
        </p:txBody>
      </p:sp>
    </p:spTree>
    <p:extLst>
      <p:ext uri="{BB962C8B-B14F-4D97-AF65-F5344CB8AC3E}">
        <p14:creationId xmlns:p14="http://schemas.microsoft.com/office/powerpoint/2010/main" val="5474726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28600"/>
            <a:ext cx="822960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 marL="0" indent="0">
              <a:buNone/>
            </a:pPr>
            <a:r>
              <a:rPr lang="en-US" sz="1600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def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friends_of_friends(graph, user):</a:t>
            </a: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"""Returns a set of friends of friends of the given user, in the given graph. The result does not include the user nor their friends """</a:t>
            </a: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fof = set()</a:t>
            </a: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f = friends(graph, user)</a:t>
            </a: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fren </a:t>
            </a:r>
            <a:r>
              <a:rPr lang="en-US" sz="1600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in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f:</a:t>
            </a: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    friend = friends(graph, user)</a:t>
            </a: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    fof = fof | friend</a:t>
            </a: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f.add(set([user]))</a:t>
            </a: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g = (fof - f)</a:t>
            </a:r>
            <a:r>
              <a:rPr lang="en-US" sz="1600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    </a:t>
            </a:r>
          </a:p>
          <a:p>
            <a:pPr marL="0" indent="0">
              <a:buNone/>
            </a:pPr>
            <a:r>
              <a:rPr lang="en-US" sz="1600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    return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g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4648200"/>
            <a:ext cx="9525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>
                <a:solidFill>
                  <a:schemeClr val="accent2"/>
                </a:solidFill>
                <a:latin typeface="Courier"/>
                <a:cs typeface="Courier"/>
              </a:rPr>
              <a:t>Traceback (most recent call last):</a:t>
            </a:r>
          </a:p>
          <a:p>
            <a:r>
              <a:rPr lang="en-US" sz="1600" b="1">
                <a:solidFill>
                  <a:schemeClr val="accent2"/>
                </a:solidFill>
                <a:latin typeface="Courier"/>
                <a:cs typeface="Courier"/>
              </a:rPr>
              <a:t>  File "unhashable_type.py", line 21, in &lt;module&gt;</a:t>
            </a:r>
          </a:p>
          <a:p>
            <a:r>
              <a:rPr lang="en-US" sz="1600" b="1">
                <a:solidFill>
                  <a:schemeClr val="accent2"/>
                </a:solidFill>
                <a:latin typeface="Courier"/>
                <a:cs typeface="Courier"/>
              </a:rPr>
              <a:t>    friends_of_friends(g, "Mercutio")</a:t>
            </a:r>
          </a:p>
          <a:p>
            <a:r>
              <a:rPr lang="en-US" sz="1600" b="1">
                <a:solidFill>
                  <a:schemeClr val="accent2"/>
                </a:solidFill>
                <a:latin typeface="Courier"/>
                <a:cs typeface="Courier"/>
              </a:rPr>
              <a:t>  File "unhashable_type.py", line 14, in friends_of_friends</a:t>
            </a:r>
          </a:p>
          <a:p>
            <a:r>
              <a:rPr lang="en-US" sz="1600" b="1">
                <a:solidFill>
                  <a:schemeClr val="accent2"/>
                </a:solidFill>
                <a:latin typeface="Courier"/>
                <a:cs typeface="Courier"/>
              </a:rPr>
              <a:t>    f.add([user])</a:t>
            </a:r>
          </a:p>
          <a:p>
            <a:r>
              <a:rPr lang="en-US" sz="1600" b="1">
                <a:solidFill>
                  <a:schemeClr val="accent2"/>
                </a:solidFill>
                <a:latin typeface="Courier"/>
                <a:cs typeface="Courier"/>
              </a:rPr>
              <a:t>TypeError: unhashable type: ’set'</a:t>
            </a:r>
          </a:p>
        </p:txBody>
      </p:sp>
      <p:sp>
        <p:nvSpPr>
          <p:cNvPr id="2" name="Rounded Rectangle 1"/>
          <p:cNvSpPr/>
          <p:nvPr/>
        </p:nvSpPr>
        <p:spPr>
          <a:xfrm>
            <a:off x="533400" y="3048000"/>
            <a:ext cx="2438400" cy="381000"/>
          </a:xfrm>
          <a:prstGeom prst="round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400800" y="6324600"/>
            <a:ext cx="266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/>
              <a:t>see unhashable_type.py</a:t>
            </a:r>
          </a:p>
        </p:txBody>
      </p:sp>
    </p:spTree>
    <p:extLst>
      <p:ext uri="{BB962C8B-B14F-4D97-AF65-F5344CB8AC3E}">
        <p14:creationId xmlns:p14="http://schemas.microsoft.com/office/powerpoint/2010/main" val="6358764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/>
              <a:t>There are two ways of constructing a software design: One way is to make it </a:t>
            </a:r>
            <a:r>
              <a:rPr lang="en-US">
                <a:solidFill>
                  <a:srgbClr val="0000FF"/>
                </a:solidFill>
              </a:rPr>
              <a:t>so simple that there are obviously no deficiencies</a:t>
            </a:r>
            <a:r>
              <a:rPr lang="en-US"/>
              <a:t>, and the other way is to make it </a:t>
            </a:r>
            <a:r>
              <a:rPr lang="en-US">
                <a:solidFill>
                  <a:srgbClr val="0000FF"/>
                </a:solidFill>
              </a:rPr>
              <a:t>so complicated that there are no obvious deficiencies</a:t>
            </a:r>
            <a:r>
              <a:rPr lang="en-US"/>
              <a:t>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105400" y="4495800"/>
            <a:ext cx="22860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/>
              <a:t>Hoare</a:t>
            </a:r>
          </a:p>
        </p:txBody>
      </p:sp>
    </p:spTree>
    <p:extLst>
      <p:ext uri="{BB962C8B-B14F-4D97-AF65-F5344CB8AC3E}">
        <p14:creationId xmlns:p14="http://schemas.microsoft.com/office/powerpoint/2010/main" val="33917846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4800" y="762000"/>
            <a:ext cx="8305800" cy="5078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</a:p>
          <a:p>
            <a:r>
              <a:rPr lang="en-US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def 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friends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(graph, user):</a:t>
            </a:r>
          </a:p>
          <a:p>
            <a:r>
              <a:rPr lang="en-US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   """Returns a set of the friends of the given user, in the given graph."""</a:t>
            </a:r>
          </a:p>
          <a:p>
            <a:r>
              <a:rPr lang="en-US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set(graph.neighbors(user))</a:t>
            </a:r>
          </a:p>
          <a:p>
            <a:endParaRPr lang="en-US" b="1" dirty="0">
              <a:solidFill>
                <a:srgbClr val="85904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def 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friends_of_friends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(graph, user):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"""Returns a set of friends of friends of the given user, in the given graph. The result does not include the user nor their friends """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  fof = set()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  f = friends(graph, user)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fren </a:t>
            </a:r>
            <a:r>
              <a:rPr lang="en-US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in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f: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      friends = friends(graph, user)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      fof = fof | friend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  g = (fof – f)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  g.remove(user)</a:t>
            </a:r>
          </a:p>
          <a:p>
            <a:r>
              <a:rPr lang="en-US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    return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g</a:t>
            </a:r>
          </a:p>
        </p:txBody>
      </p:sp>
    </p:spTree>
    <p:extLst>
      <p:ext uri="{BB962C8B-B14F-4D97-AF65-F5344CB8AC3E}">
        <p14:creationId xmlns:p14="http://schemas.microsoft.com/office/powerpoint/2010/main" val="19268352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85800" y="2286000"/>
            <a:ext cx="7315200" cy="2862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/>
          </a:p>
          <a:p>
            <a:r>
              <a:rPr lang="en-US"/>
              <a:t>Traceback (most recent call last):</a:t>
            </a:r>
          </a:p>
          <a:p>
            <a:r>
              <a:rPr lang="en-US"/>
              <a:t>File "nx_error.py", line 41, in &lt;module&gt;</a:t>
            </a:r>
          </a:p>
          <a:p>
            <a:r>
              <a:rPr lang="en-US"/>
              <a:t>   print friends_of_friends(rj, myval)</a:t>
            </a:r>
          </a:p>
          <a:p>
            <a:r>
              <a:rPr lang="en-US"/>
              <a:t>File "nx_error.py", line 30, in friends_of_friends</a:t>
            </a:r>
          </a:p>
          <a:p>
            <a:r>
              <a:rPr lang="en-US"/>
              <a:t>   f = friends(graph, user)</a:t>
            </a:r>
          </a:p>
          <a:p>
            <a:r>
              <a:rPr lang="en-US"/>
              <a:t>File "nx_error.py", line 25, in friends</a:t>
            </a:r>
          </a:p>
          <a:p>
            <a:r>
              <a:rPr lang="en-US"/>
              <a:t>   return set(graph.neighbors(user))#  </a:t>
            </a:r>
          </a:p>
          <a:p>
            <a:r>
              <a:rPr lang="en-US"/>
              <a:t>File "/Library/Frameworks/…/graph.py", line 978, in neighbors</a:t>
            </a:r>
          </a:p>
          <a:p>
            <a:r>
              <a:rPr lang="en-US"/>
              <a:t>   return list(self.adj[n])</a:t>
            </a:r>
          </a:p>
        </p:txBody>
      </p:sp>
      <p:sp>
        <p:nvSpPr>
          <p:cNvPr id="11" name="Rectangle 10"/>
          <p:cNvSpPr/>
          <p:nvPr/>
        </p:nvSpPr>
        <p:spPr>
          <a:xfrm>
            <a:off x="762000" y="1219200"/>
            <a:ext cx="6019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>
                <a:latin typeface="Courier"/>
                <a:cs typeface="Courier"/>
              </a:rPr>
              <a:t>myval=["Mercutio"]</a:t>
            </a:r>
          </a:p>
          <a:p>
            <a:r>
              <a:rPr lang="en-US">
                <a:solidFill>
                  <a:srgbClr val="859040"/>
                </a:solidFill>
                <a:latin typeface="Courier"/>
                <a:cs typeface="Courier"/>
              </a:rPr>
              <a:t>print</a:t>
            </a:r>
            <a:r>
              <a:rPr lang="en-US">
                <a:latin typeface="Courier"/>
                <a:cs typeface="Courier"/>
              </a:rPr>
              <a:t> friends_of_friends(rj, myval)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443133" y="6324600"/>
            <a:ext cx="266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/>
              <a:t>see nx_error.py</a:t>
            </a:r>
          </a:p>
        </p:txBody>
      </p:sp>
    </p:spTree>
    <p:extLst>
      <p:ext uri="{BB962C8B-B14F-4D97-AF65-F5344CB8AC3E}">
        <p14:creationId xmlns:p14="http://schemas.microsoft.com/office/powerpoint/2010/main" val="13549482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33400" y="2057400"/>
            <a:ext cx="731520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/>
              <a:t>Traceback (most recent call last):</a:t>
            </a:r>
          </a:p>
          <a:p>
            <a:r>
              <a:rPr lang="en-US"/>
              <a:t>File "nx_error.py", line 41, in &lt;module&gt;</a:t>
            </a:r>
          </a:p>
          <a:p>
            <a:r>
              <a:rPr lang="en-US"/>
              <a:t>   print friends_of_friends(rj, myval)</a:t>
            </a:r>
          </a:p>
          <a:p>
            <a:r>
              <a:rPr lang="en-US"/>
              <a:t>File </a:t>
            </a:r>
            <a:r>
              <a:rPr lang="en-US">
                <a:solidFill>
                  <a:srgbClr val="008000"/>
                </a:solidFill>
              </a:rPr>
              <a:t>"nx_error.py"</a:t>
            </a:r>
            <a:r>
              <a:rPr lang="en-US"/>
              <a:t>, </a:t>
            </a:r>
            <a:r>
              <a:rPr lang="en-US">
                <a:solidFill>
                  <a:schemeClr val="accent2"/>
                </a:solidFill>
              </a:rPr>
              <a:t>line 30</a:t>
            </a:r>
            <a:r>
              <a:rPr lang="en-US"/>
              <a:t>, in </a:t>
            </a:r>
            <a:r>
              <a:rPr lang="en-US">
                <a:solidFill>
                  <a:schemeClr val="accent6"/>
                </a:solidFill>
              </a:rPr>
              <a:t>friends_of_friends</a:t>
            </a:r>
          </a:p>
          <a:p>
            <a:r>
              <a:rPr lang="en-US"/>
              <a:t>   </a:t>
            </a:r>
            <a:r>
              <a:rPr lang="en-US">
                <a:solidFill>
                  <a:schemeClr val="accent5">
                    <a:lumMod val="75000"/>
                  </a:schemeClr>
                </a:solidFill>
              </a:rPr>
              <a:t>f = friends(graph, user)</a:t>
            </a:r>
          </a:p>
          <a:p>
            <a:r>
              <a:rPr lang="en-US"/>
              <a:t>File "nx_error.py", line 25, in friends</a:t>
            </a:r>
          </a:p>
          <a:p>
            <a:r>
              <a:rPr lang="en-US"/>
              <a:t>   return set(graph.neighbors(user))#  </a:t>
            </a:r>
          </a:p>
          <a:p>
            <a:r>
              <a:rPr lang="en-US"/>
              <a:t>File "/Library/Frameworks/…/graph.py", line 978, in neighbors</a:t>
            </a:r>
          </a:p>
          <a:p>
            <a:r>
              <a:rPr lang="en-US"/>
              <a:t>   return list(self.adj[n])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457200" y="1295400"/>
            <a:ext cx="5257800" cy="1143000"/>
            <a:chOff x="609600" y="1524000"/>
            <a:chExt cx="5257800" cy="1143000"/>
          </a:xfrm>
        </p:grpSpPr>
        <p:sp>
          <p:nvSpPr>
            <p:cNvPr id="5" name="Rounded Rectangle 4"/>
            <p:cNvSpPr/>
            <p:nvPr/>
          </p:nvSpPr>
          <p:spPr>
            <a:xfrm>
              <a:off x="609600" y="2209800"/>
              <a:ext cx="3352800" cy="457200"/>
            </a:xfrm>
            <a:prstGeom prst="roundRect">
              <a:avLst/>
            </a:prstGeom>
            <a:noFill/>
            <a:ln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3352800" y="1524000"/>
              <a:ext cx="25146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>
                  <a:solidFill>
                    <a:srgbClr val="0000FF"/>
                  </a:solidFill>
                </a:rPr>
                <a:t>Traceback: a description of the </a:t>
              </a:r>
              <a:r>
                <a:rPr lang="en-US" i="1">
                  <a:solidFill>
                    <a:srgbClr val="0000FF"/>
                  </a:solidFill>
                </a:rPr>
                <a:t>stack</a:t>
              </a:r>
              <a:r>
                <a:rPr lang="en-US">
                  <a:solidFill>
                    <a:srgbClr val="0000FF"/>
                  </a:solidFill>
                </a:rPr>
                <a:t>.  </a:t>
              </a:r>
              <a:endParaRPr lang="en-US" i="1">
                <a:solidFill>
                  <a:srgbClr val="0000FF"/>
                </a:solidFill>
              </a:endParaRP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457200" y="1828800"/>
            <a:ext cx="8534400" cy="2031325"/>
            <a:chOff x="762000" y="2057400"/>
            <a:chExt cx="8001000" cy="2031325"/>
          </a:xfrm>
        </p:grpSpPr>
        <p:sp>
          <p:nvSpPr>
            <p:cNvPr id="7" name="Rectangle 6"/>
            <p:cNvSpPr/>
            <p:nvPr/>
          </p:nvSpPr>
          <p:spPr>
            <a:xfrm>
              <a:off x="5691187" y="2057400"/>
              <a:ext cx="3071813" cy="203132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>
                  <a:solidFill>
                    <a:srgbClr val="0000FF"/>
                  </a:solidFill>
                </a:rPr>
                <a:t>Each </a:t>
              </a:r>
              <a:r>
                <a:rPr lang="en-US" i="1">
                  <a:solidFill>
                    <a:srgbClr val="0000FF"/>
                  </a:solidFill>
                </a:rPr>
                <a:t>stack frame </a:t>
              </a:r>
              <a:r>
                <a:rPr lang="en-US">
                  <a:solidFill>
                    <a:srgbClr val="0000FF"/>
                  </a:solidFill>
                </a:rPr>
                <a:t>in the stack is described by a </a:t>
              </a:r>
            </a:p>
            <a:p>
              <a:pPr marL="285750" indent="-285750">
                <a:buFont typeface="Arial"/>
                <a:buChar char="•"/>
              </a:pPr>
              <a:r>
                <a:rPr lang="en-US">
                  <a:solidFill>
                    <a:srgbClr val="008000"/>
                  </a:solidFill>
                </a:rPr>
                <a:t>filename</a:t>
              </a:r>
            </a:p>
            <a:p>
              <a:pPr marL="285750" indent="-285750">
                <a:buFont typeface="Arial"/>
                <a:buChar char="•"/>
              </a:pPr>
              <a:r>
                <a:rPr lang="en-US">
                  <a:solidFill>
                    <a:srgbClr val="953735"/>
                  </a:solidFill>
                </a:rPr>
                <a:t>line number</a:t>
              </a:r>
            </a:p>
            <a:p>
              <a:pPr marL="285750" indent="-285750">
                <a:buFont typeface="Arial"/>
                <a:buChar char="•"/>
              </a:pPr>
              <a:r>
                <a:rPr lang="en-US">
                  <a:solidFill>
                    <a:schemeClr val="accent6">
                      <a:lumMod val="75000"/>
                    </a:schemeClr>
                  </a:solidFill>
                </a:rPr>
                <a:t>function name</a:t>
              </a:r>
            </a:p>
            <a:p>
              <a:r>
                <a:rPr lang="en-US">
                  <a:solidFill>
                    <a:srgbClr val="0000FF"/>
                  </a:solidFill>
                </a:rPr>
                <a:t>Further, </a:t>
              </a:r>
              <a:r>
                <a:rPr lang="en-US">
                  <a:solidFill>
                    <a:schemeClr val="accent5">
                      <a:lumMod val="75000"/>
                    </a:schemeClr>
                  </a:solidFill>
                </a:rPr>
                <a:t>the line itself </a:t>
              </a:r>
              <a:r>
                <a:rPr lang="en-US">
                  <a:solidFill>
                    <a:srgbClr val="0000FF"/>
                  </a:solidFill>
                </a:rPr>
                <a:t>is printed for convenience</a:t>
              </a:r>
            </a:p>
          </p:txBody>
        </p:sp>
        <p:sp>
          <p:nvSpPr>
            <p:cNvPr id="8" name="Rounded Rectangle 7"/>
            <p:cNvSpPr/>
            <p:nvPr/>
          </p:nvSpPr>
          <p:spPr>
            <a:xfrm>
              <a:off x="762000" y="3124200"/>
              <a:ext cx="4648200" cy="609600"/>
            </a:xfrm>
            <a:prstGeom prst="roundRect">
              <a:avLst/>
            </a:prstGeom>
            <a:noFill/>
            <a:ln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6443133" y="6324600"/>
            <a:ext cx="266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/>
              <a:t>see nx_error.py</a:t>
            </a:r>
          </a:p>
        </p:txBody>
      </p:sp>
    </p:spTree>
    <p:extLst>
      <p:ext uri="{BB962C8B-B14F-4D97-AF65-F5344CB8AC3E}">
        <p14:creationId xmlns:p14="http://schemas.microsoft.com/office/powerpoint/2010/main" val="27692566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33400" y="1524000"/>
            <a:ext cx="731520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/>
              <a:t>Traceback (most recent call last):</a:t>
            </a:r>
          </a:p>
          <a:p>
            <a:r>
              <a:rPr lang="en-US"/>
              <a:t>File "nx_error.py", line 41, in &lt;module&gt;</a:t>
            </a:r>
          </a:p>
          <a:p>
            <a:r>
              <a:rPr lang="en-US"/>
              <a:t>   print friends_of_friends(rj, myval)</a:t>
            </a:r>
          </a:p>
          <a:p>
            <a:r>
              <a:rPr lang="en-US"/>
              <a:t>File "nx_error.py", line 30, in friends_of_friends</a:t>
            </a:r>
          </a:p>
          <a:p>
            <a:r>
              <a:rPr lang="en-US"/>
              <a:t>   f = friends(graph, user)</a:t>
            </a:r>
          </a:p>
          <a:p>
            <a:r>
              <a:rPr lang="en-US"/>
              <a:t>File "nx_error.py", line 25, in friends</a:t>
            </a:r>
          </a:p>
          <a:p>
            <a:r>
              <a:rPr lang="en-US"/>
              <a:t>   return set(graph.neighbors(user))#  </a:t>
            </a:r>
          </a:p>
          <a:p>
            <a:r>
              <a:rPr lang="en-US"/>
              <a:t>File "/Library/Frameworks/…/graph.py", line 978, in neighbors</a:t>
            </a:r>
          </a:p>
          <a:p>
            <a:r>
              <a:rPr lang="en-US"/>
              <a:t>   return list(self.adj[n])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752600" y="4572000"/>
            <a:ext cx="65532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>
                <a:solidFill>
                  <a:srgbClr val="000090"/>
                </a:solidFill>
              </a:rPr>
              <a:t>How many stack frames are referenced?</a:t>
            </a:r>
          </a:p>
          <a:p>
            <a:endParaRPr lang="en-US" sz="2000" i="1">
              <a:solidFill>
                <a:srgbClr val="000090"/>
              </a:solidFill>
            </a:endParaRPr>
          </a:p>
          <a:p>
            <a:r>
              <a:rPr lang="en-US" sz="2000" i="1">
                <a:solidFill>
                  <a:srgbClr val="000090"/>
                </a:solidFill>
              </a:rPr>
              <a:t>Where did the error actually get noticed?</a:t>
            </a:r>
          </a:p>
          <a:p>
            <a:endParaRPr lang="en-US" sz="2000" i="1">
              <a:solidFill>
                <a:srgbClr val="000090"/>
              </a:solidFill>
            </a:endParaRPr>
          </a:p>
          <a:p>
            <a:r>
              <a:rPr lang="en-US" sz="2000" i="1">
                <a:solidFill>
                  <a:srgbClr val="000090"/>
                </a:solidFill>
              </a:rPr>
              <a:t>Where was the original cause of the problem?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57200" y="533400"/>
            <a:ext cx="6019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>
                <a:latin typeface="Courier"/>
                <a:cs typeface="Courier"/>
              </a:rPr>
              <a:t>myval=["Mercutio"]</a:t>
            </a:r>
          </a:p>
          <a:p>
            <a:r>
              <a:rPr lang="en-US">
                <a:solidFill>
                  <a:srgbClr val="859040"/>
                </a:solidFill>
                <a:latin typeface="Courier"/>
                <a:cs typeface="Courier"/>
              </a:rPr>
              <a:t>print</a:t>
            </a:r>
            <a:r>
              <a:rPr lang="en-US">
                <a:latin typeface="Courier"/>
                <a:cs typeface="Courier"/>
              </a:rPr>
              <a:t> friends_of_friends(rj, myval)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443133" y="6324600"/>
            <a:ext cx="266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/>
              <a:t>see nx_error.py</a:t>
            </a:r>
          </a:p>
        </p:txBody>
      </p:sp>
    </p:spTree>
    <p:extLst>
      <p:ext uri="{BB962C8B-B14F-4D97-AF65-F5344CB8AC3E}">
        <p14:creationId xmlns:p14="http://schemas.microsoft.com/office/powerpoint/2010/main" val="20897213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838200"/>
            <a:ext cx="8458200" cy="2862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>
                <a:solidFill>
                  <a:srgbClr val="000090"/>
                </a:solidFill>
                <a:latin typeface="Courier"/>
                <a:cs typeface="Courier"/>
              </a:rPr>
              <a:t># assume rj was defined previously and correctly</a:t>
            </a:r>
          </a:p>
          <a:p>
            <a:endParaRPr lang="en-US">
              <a:solidFill>
                <a:srgbClr val="859040"/>
              </a:solidFill>
              <a:latin typeface="Courier"/>
              <a:cs typeface="Courier"/>
            </a:endParaRPr>
          </a:p>
          <a:p>
            <a:r>
              <a:rPr lang="en-US">
                <a:solidFill>
                  <a:srgbClr val="859040"/>
                </a:solidFill>
                <a:latin typeface="Courier"/>
                <a:cs typeface="Courier"/>
              </a:rPr>
              <a:t>def</a:t>
            </a:r>
            <a:r>
              <a:rPr lang="en-US">
                <a:latin typeface="Courier"/>
                <a:cs typeface="Courier"/>
              </a:rPr>
              <a:t> </a:t>
            </a:r>
            <a:r>
              <a:rPr lang="en-US">
                <a:solidFill>
                  <a:schemeClr val="accent5">
                    <a:lumMod val="75000"/>
                  </a:schemeClr>
                </a:solidFill>
                <a:latin typeface="Courier"/>
                <a:cs typeface="Courier"/>
              </a:rPr>
              <a:t>friends</a:t>
            </a:r>
            <a:r>
              <a:rPr lang="en-US">
                <a:latin typeface="Courier"/>
                <a:cs typeface="Courier"/>
              </a:rPr>
              <a:t>(graph, user):</a:t>
            </a:r>
          </a:p>
          <a:p>
            <a:r>
              <a:rPr lang="en-US">
                <a:latin typeface="Courier"/>
                <a:cs typeface="Courier"/>
              </a:rPr>
              <a:t>    </a:t>
            </a:r>
            <a:r>
              <a:rPr lang="en-US">
                <a:solidFill>
                  <a:schemeClr val="accent2"/>
                </a:solidFill>
                <a:latin typeface="Courier"/>
                <a:cs typeface="Courier"/>
              </a:rPr>
              <a:t>"""Returns the set of friends of user in graph"""</a:t>
            </a:r>
          </a:p>
          <a:p>
            <a:r>
              <a:rPr lang="en-US">
                <a:latin typeface="Courier"/>
                <a:cs typeface="Courier"/>
              </a:rPr>
              <a:t>    </a:t>
            </a:r>
            <a:r>
              <a:rPr lang="en-US">
                <a:solidFill>
                  <a:srgbClr val="859040"/>
                </a:solidFill>
                <a:latin typeface="Courier"/>
                <a:cs typeface="Courier"/>
              </a:rPr>
              <a:t>return </a:t>
            </a:r>
            <a:r>
              <a:rPr lang="en-US">
                <a:latin typeface="Courier"/>
                <a:cs typeface="Courier"/>
              </a:rPr>
              <a:t>set(graph.neighbors(user))</a:t>
            </a:r>
          </a:p>
          <a:p>
            <a:endParaRPr lang="en-US">
              <a:latin typeface="Courier"/>
              <a:cs typeface="Courier"/>
            </a:endParaRPr>
          </a:p>
          <a:p>
            <a:r>
              <a:rPr lang="en-US">
                <a:latin typeface="Courier"/>
                <a:cs typeface="Courier"/>
              </a:rPr>
              <a:t>friends = friends(rj, "Mercutio")</a:t>
            </a:r>
          </a:p>
          <a:p>
            <a:r>
              <a:rPr lang="en-US">
                <a:solidFill>
                  <a:srgbClr val="859040"/>
                </a:solidFill>
                <a:latin typeface="Courier"/>
                <a:cs typeface="Courier"/>
              </a:rPr>
              <a:t>print </a:t>
            </a:r>
            <a:r>
              <a:rPr lang="en-US">
                <a:latin typeface="Courier"/>
                <a:cs typeface="Courier"/>
              </a:rPr>
              <a:t>friends</a:t>
            </a:r>
          </a:p>
          <a:p>
            <a:r>
              <a:rPr lang="en-US">
                <a:latin typeface="Courier"/>
                <a:cs typeface="Courier"/>
              </a:rPr>
              <a:t>friends = friends(rj, "Juliet")</a:t>
            </a:r>
          </a:p>
          <a:p>
            <a:r>
              <a:rPr lang="en-US">
                <a:solidFill>
                  <a:srgbClr val="859040"/>
                </a:solidFill>
                <a:latin typeface="Courier"/>
                <a:cs typeface="Courier"/>
              </a:rPr>
              <a:t>print</a:t>
            </a:r>
            <a:r>
              <a:rPr lang="en-US">
                <a:latin typeface="Courier"/>
                <a:cs typeface="Courier"/>
              </a:rPr>
              <a:t> friends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72000" y="4648200"/>
            <a:ext cx="3810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>
                <a:solidFill>
                  <a:srgbClr val="0000FF"/>
                </a:solidFill>
              </a:rPr>
              <a:t>What will be the output?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400800" y="6324600"/>
            <a:ext cx="266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/>
              <a:t>see name_conflict.py</a:t>
            </a:r>
          </a:p>
        </p:txBody>
      </p:sp>
    </p:spTree>
    <p:extLst>
      <p:ext uri="{BB962C8B-B14F-4D97-AF65-F5344CB8AC3E}">
        <p14:creationId xmlns:p14="http://schemas.microsoft.com/office/powerpoint/2010/main" val="6906084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4800" y="1143000"/>
            <a:ext cx="830580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</a:p>
          <a:p>
            <a:r>
              <a:rPr lang="en-US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def 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friends_of_friends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(graph, user):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"""Returns a set of friends of friends of the given user, in the given graph. The result does not include the user nor their friends """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  fof = set()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  f = friends(graph, user)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fren </a:t>
            </a:r>
            <a:r>
              <a:rPr lang="en-US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in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f: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      friends = friends(graph, user) </a:t>
            </a:r>
            <a:r>
              <a:rPr lang="en-US" b="1" dirty="0">
                <a:solidFill>
                  <a:srgbClr val="000090"/>
                </a:solidFill>
                <a:latin typeface="Courier New" pitchFamily="49" charset="0"/>
                <a:cs typeface="Courier New" pitchFamily="49" charset="0"/>
              </a:rPr>
              <a:t># name conflict 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      fof = fof | friend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  g = (fof – f)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  g.remove(user)</a:t>
            </a:r>
          </a:p>
          <a:p>
            <a:r>
              <a:rPr lang="en-US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    return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g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114800" y="4876800"/>
            <a:ext cx="4267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>
                <a:solidFill>
                  <a:srgbClr val="0000FF"/>
                </a:solidFill>
              </a:rPr>
              <a:t>Same root cause problem, very different message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400800" y="6324600"/>
            <a:ext cx="266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/>
              <a:t>see name_conflict2.py</a:t>
            </a:r>
          </a:p>
        </p:txBody>
      </p:sp>
    </p:spTree>
    <p:extLst>
      <p:ext uri="{BB962C8B-B14F-4D97-AF65-F5344CB8AC3E}">
        <p14:creationId xmlns:p14="http://schemas.microsoft.com/office/powerpoint/2010/main" val="12345584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4800" y="304800"/>
            <a:ext cx="8305800" cy="6186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latin typeface="Courier New"/>
                <a:cs typeface="Courier New"/>
              </a:rPr>
              <a:t> </a:t>
            </a:r>
          </a:p>
          <a:p>
            <a:r>
              <a:rPr lang="en-US" b="1">
                <a:solidFill>
                  <a:srgbClr val="859040"/>
                </a:solidFill>
                <a:latin typeface="Courier New"/>
                <a:cs typeface="Courier New"/>
              </a:rPr>
              <a:t>def</a:t>
            </a:r>
            <a:r>
              <a:rPr lang="en-US" b="1">
                <a:latin typeface="Courier New"/>
                <a:cs typeface="Courier New"/>
              </a:rPr>
              <a:t> </a:t>
            </a:r>
            <a:r>
              <a:rPr lang="en-US" b="1">
                <a:solidFill>
                  <a:schemeClr val="accent5">
                    <a:lumMod val="75000"/>
                  </a:schemeClr>
                </a:solidFill>
                <a:latin typeface="Courier New"/>
                <a:cs typeface="Courier New"/>
              </a:rPr>
              <a:t>friends</a:t>
            </a:r>
            <a:r>
              <a:rPr lang="en-US" b="1">
                <a:latin typeface="Courier New"/>
                <a:cs typeface="Courier New"/>
              </a:rPr>
              <a:t>(graph, user):</a:t>
            </a:r>
          </a:p>
          <a:p>
            <a:r>
              <a:rPr lang="en-US" b="1">
                <a:latin typeface="Courier New"/>
                <a:cs typeface="Courier New"/>
              </a:rPr>
              <a:t>    </a:t>
            </a:r>
            <a:r>
              <a:rPr lang="en-US" b="1">
                <a:solidFill>
                  <a:schemeClr val="accent2"/>
                </a:solidFill>
                <a:latin typeface="Courier New"/>
                <a:cs typeface="Courier New"/>
              </a:rPr>
              <a:t>"""Returns the set of friends of user in graph"""</a:t>
            </a:r>
          </a:p>
          <a:p>
            <a:r>
              <a:rPr lang="en-US" b="1">
                <a:latin typeface="Courier New"/>
                <a:cs typeface="Courier New"/>
              </a:rPr>
              <a:t>    </a:t>
            </a:r>
            <a:r>
              <a:rPr lang="en-US" b="1">
                <a:solidFill>
                  <a:srgbClr val="859040"/>
                </a:solidFill>
                <a:latin typeface="Courier New"/>
                <a:cs typeface="Courier New"/>
              </a:rPr>
              <a:t>return </a:t>
            </a:r>
            <a:r>
              <a:rPr lang="en-US" b="1">
                <a:latin typeface="Courier New"/>
                <a:cs typeface="Courier New"/>
              </a:rPr>
              <a:t>set(graph.neighbors(user))</a:t>
            </a:r>
          </a:p>
          <a:p>
            <a:endParaRPr lang="en-US" b="1">
              <a:latin typeface="Courier New"/>
              <a:cs typeface="Courier New"/>
            </a:endParaRPr>
          </a:p>
          <a:p>
            <a:r>
              <a:rPr lang="en-US" b="1">
                <a:latin typeface="Courier New"/>
                <a:cs typeface="Courier New"/>
              </a:rPr>
              <a:t>friends = friends(rj, </a:t>
            </a:r>
            <a:r>
              <a:rPr lang="en-US" b="1">
                <a:solidFill>
                  <a:schemeClr val="accent2"/>
                </a:solidFill>
                <a:latin typeface="Courier New"/>
                <a:cs typeface="Courier New"/>
              </a:rPr>
              <a:t>"Mercutio"</a:t>
            </a:r>
            <a:r>
              <a:rPr lang="en-US" b="1">
                <a:latin typeface="Courier New"/>
                <a:cs typeface="Courier New"/>
              </a:rPr>
              <a:t>)</a:t>
            </a:r>
            <a:r>
              <a:rPr lang="en-US" b="1" dirty="0">
                <a:solidFill>
                  <a:srgbClr val="000090"/>
                </a:solidFill>
                <a:latin typeface="Courier New" pitchFamily="49" charset="0"/>
                <a:cs typeface="Courier New" pitchFamily="49" charset="0"/>
              </a:rPr>
              <a:t> # name conflict </a:t>
            </a:r>
            <a:endParaRPr lang="en-US" b="1">
              <a:latin typeface="Courier New"/>
              <a:cs typeface="Courier New"/>
            </a:endParaRPr>
          </a:p>
          <a:p>
            <a:r>
              <a:rPr lang="en-US" b="1">
                <a:solidFill>
                  <a:srgbClr val="859040"/>
                </a:solidFill>
                <a:latin typeface="Courier New"/>
                <a:cs typeface="Courier New"/>
              </a:rPr>
              <a:t>print </a:t>
            </a:r>
            <a:r>
              <a:rPr lang="en-US" b="1">
                <a:latin typeface="Courier New"/>
                <a:cs typeface="Courier New"/>
              </a:rPr>
              <a:t>friends</a:t>
            </a:r>
          </a:p>
          <a:p>
            <a:endParaRPr lang="en-US" b="1" dirty="0">
              <a:solidFill>
                <a:srgbClr val="85904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def 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friends_of_friends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(graph, user):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"""Returns a set of friends of friends of the given user, in the given graph. The result does not include the user nor their friends """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  fof = set()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  f = friends(graph, user)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fren </a:t>
            </a:r>
            <a:r>
              <a:rPr lang="en-US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in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f: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      friend = friends(graph, user)</a:t>
            </a:r>
            <a:endParaRPr lang="en-US" b="1" dirty="0">
              <a:solidFill>
                <a:srgbClr val="00009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      fof = fof | friend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  g = (fof – f)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  g.remove(user)</a:t>
            </a:r>
          </a:p>
          <a:p>
            <a:r>
              <a:rPr lang="en-US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    return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g</a:t>
            </a: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print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friends_of_friends(rj, 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“Mecutio”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400800" y="6324600"/>
            <a:ext cx="266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/>
              <a:t>see name_conflict3.py</a:t>
            </a:r>
          </a:p>
        </p:txBody>
      </p:sp>
    </p:spTree>
    <p:extLst>
      <p:ext uri="{BB962C8B-B14F-4D97-AF65-F5344CB8AC3E}">
        <p14:creationId xmlns:p14="http://schemas.microsoft.com/office/powerpoint/2010/main" val="37335260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20867</TotalTime>
  <Words>1608</Words>
  <Application>Microsoft Macintosh PowerPoint</Application>
  <PresentationFormat>On-screen Show (4:3)</PresentationFormat>
  <Paragraphs>191</Paragraphs>
  <Slides>13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Interpreting Exceptions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Michael D Ernst</dc:creator>
  <cp:lastModifiedBy>Bill Howe</cp:lastModifiedBy>
  <cp:revision>551</cp:revision>
  <cp:lastPrinted>2012-07-18T03:47:14Z</cp:lastPrinted>
  <dcterms:created xsi:type="dcterms:W3CDTF">2012-06-20T04:14:54Z</dcterms:created>
  <dcterms:modified xsi:type="dcterms:W3CDTF">2012-07-22T20:44:52Z</dcterms:modified>
</cp:coreProperties>
</file>