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7" r:id="rId9"/>
    <p:sldId id="262" r:id="rId10"/>
    <p:sldId id="264" r:id="rId11"/>
    <p:sldId id="265" r:id="rId12"/>
    <p:sldId id="263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9A604-4140-4A33-838D-C1867651196E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73786-F536-4E8E-B779-BB11A5FBA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5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“Student” was William </a:t>
            </a:r>
            <a:r>
              <a:rPr lang="en-US" dirty="0" err="1" smtClean="0"/>
              <a:t>Gosset</a:t>
            </a:r>
            <a:r>
              <a:rPr lang="en-US" dirty="0" smtClean="0"/>
              <a:t>, a chemist working for the Guinness</a:t>
            </a:r>
            <a:r>
              <a:rPr lang="en-US" baseline="0" dirty="0" smtClean="0"/>
              <a:t> brewery in Dublin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73786-F536-4E8E-B779-BB11A5FBAD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2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E38-A861-46CC-8769-A2E7DA1D8B60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4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E38-A861-46CC-8769-A2E7DA1D8B60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1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E38-A861-46CC-8769-A2E7DA1D8B60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8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E38-A861-46CC-8769-A2E7DA1D8B60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1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E38-A861-46CC-8769-A2E7DA1D8B60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5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E38-A861-46CC-8769-A2E7DA1D8B60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E38-A861-46CC-8769-A2E7DA1D8B60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1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E38-A861-46CC-8769-A2E7DA1D8B60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1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E38-A861-46CC-8769-A2E7DA1D8B60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E38-A861-46CC-8769-A2E7DA1D8B60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0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E38-A861-46CC-8769-A2E7DA1D8B60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01E38-A861-46CC-8769-A2E7DA1D8B60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2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xkcd.com/882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xkcd.com/882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xkcd.com/552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Elementary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190p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gnifica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6180441" cy="171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916980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http://xkcd.com/882/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72200" y="274638"/>
            <a:ext cx="2971800" cy="1249362"/>
          </a:xfrm>
        </p:spPr>
        <p:txBody>
          <a:bodyPr>
            <a:noAutofit/>
          </a:bodyPr>
          <a:lstStyle/>
          <a:p>
            <a:r>
              <a:rPr lang="en-US" dirty="0" smtClean="0"/>
              <a:t>A false positive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gnifica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95600"/>
            <a:ext cx="4779541" cy="132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916980" y="-10495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http://xkcd.com/882/</a:t>
            </a:r>
            <a:endParaRPr lang="en-US" dirty="0"/>
          </a:p>
        </p:txBody>
      </p:sp>
      <p:pic>
        <p:nvPicPr>
          <p:cNvPr id="4" name="Picture 2" descr="Significa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422" y="-10134600"/>
            <a:ext cx="4878503" cy="1353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916980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http://xkcd.com/882/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03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</a:t>
            </a:r>
            <a:r>
              <a:rPr lang="en-US" dirty="0" smtClean="0">
                <a:sym typeface="Symbol"/>
              </a:rPr>
              <a:t> 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Ice </a:t>
            </a:r>
            <a:r>
              <a:rPr lang="en-US" dirty="0"/>
              <a:t>cream sales </a:t>
            </a:r>
            <a:r>
              <a:rPr lang="en-US" dirty="0" smtClean="0"/>
              <a:t>and murder rates are correlated</a:t>
            </a:r>
            <a:endParaRPr lang="en-US" dirty="0"/>
          </a:p>
        </p:txBody>
      </p:sp>
      <p:pic>
        <p:nvPicPr>
          <p:cNvPr id="3074" name="Picture 2" descr="Corre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2" y="4343400"/>
            <a:ext cx="550632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7199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http://xkcd.com/552/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4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Statistical </a:t>
            </a:r>
            <a:r>
              <a:rPr lang="en-US" dirty="0" smtClean="0"/>
              <a:t>significance</a:t>
            </a:r>
            <a:br>
              <a:rPr lang="en-US" dirty="0" smtClean="0"/>
            </a:br>
            <a:r>
              <a:rPr lang="en-US" dirty="0" smtClean="0">
                <a:sym typeface="Symbol"/>
              </a:rPr>
              <a:t> </a:t>
            </a:r>
            <a:r>
              <a:rPr lang="en-US" dirty="0"/>
              <a:t>practical </a:t>
            </a:r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3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dice-rolling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players each roll a die</a:t>
            </a:r>
          </a:p>
          <a:p>
            <a:r>
              <a:rPr lang="en-US" dirty="0" smtClean="0"/>
              <a:t>The higher roll wins</a:t>
            </a:r>
          </a:p>
          <a:p>
            <a:pPr lvl="1"/>
            <a:r>
              <a:rPr lang="en-US" dirty="0" smtClean="0"/>
              <a:t>Goal:  roll as high as you can!</a:t>
            </a:r>
          </a:p>
          <a:p>
            <a:r>
              <a:rPr lang="en-US" dirty="0" smtClean="0"/>
              <a:t>Repeat the game 6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1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Hypotheses regarding Mike’s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Luck</a:t>
            </a:r>
          </a:p>
          <a:p>
            <a:r>
              <a:rPr lang="en-US" dirty="0" smtClean="0"/>
              <a:t>Fraud</a:t>
            </a:r>
          </a:p>
          <a:p>
            <a:pPr lvl="1"/>
            <a:r>
              <a:rPr lang="en-US" dirty="0" smtClean="0"/>
              <a:t>loaded die</a:t>
            </a:r>
          </a:p>
          <a:p>
            <a:pPr lvl="1"/>
            <a:r>
              <a:rPr lang="en-US" dirty="0" smtClean="0"/>
              <a:t>inaccurate reporting</a:t>
            </a:r>
          </a:p>
          <a:p>
            <a:pPr lvl="1"/>
            <a:endParaRPr lang="en-US" dirty="0"/>
          </a:p>
          <a:p>
            <a:r>
              <a:rPr lang="en-US" dirty="0" smtClean="0"/>
              <a:t>How likely is luck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How do we decide?</a:t>
            </a:r>
            <a:endParaRPr lang="en-US" dirty="0"/>
          </a:p>
        </p:txBody>
      </p:sp>
      <p:pic>
        <p:nvPicPr>
          <p:cNvPr id="1026" name="Picture 2" descr="C:\cygwin\home\mernst\class\190p\12su\lectures\dice_sixes_die_desktop_800x600_wallpaper-13362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00450"/>
            <a:ext cx="43434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9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that statistics can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 am flipping a coin.  Is it fair?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How confident am I in my answer?</a:t>
            </a:r>
          </a:p>
          <a:p>
            <a:r>
              <a:rPr lang="en-US" dirty="0" smtClean="0"/>
              <a:t>I have two bags of beans, each containing some black and some white beans.  I have a handful of beans.  Which bag did the handful come from?</a:t>
            </a:r>
          </a:p>
          <a:p>
            <a:r>
              <a:rPr lang="en-US" dirty="0" smtClean="0"/>
              <a:t>I have a handful of beans, and a single bag.  Did the handful come from that bag?</a:t>
            </a:r>
          </a:p>
          <a:p>
            <a:endParaRPr lang="en-US" dirty="0" smtClean="0"/>
          </a:p>
          <a:p>
            <a:r>
              <a:rPr lang="en-US" dirty="0" smtClean="0"/>
              <a:t>Does this drug improve patient outcomes?</a:t>
            </a:r>
          </a:p>
          <a:p>
            <a:r>
              <a:rPr lang="en-US" dirty="0" smtClean="0"/>
              <a:t>Which website design yields greater revenue?</a:t>
            </a:r>
          </a:p>
          <a:p>
            <a:r>
              <a:rPr lang="en-US" dirty="0" smtClean="0"/>
              <a:t>Which baseball player should my team draft?</a:t>
            </a:r>
          </a:p>
          <a:p>
            <a:r>
              <a:rPr lang="en-US" dirty="0" smtClean="0"/>
              <a:t>What premium should an insurer charge?</a:t>
            </a:r>
          </a:p>
          <a:p>
            <a:r>
              <a:rPr lang="en-US" dirty="0" smtClean="0"/>
              <a:t>Which chemical process leads to the best-tasting beer?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00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happen when you roll a die?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likelihood of each?</a:t>
            </a:r>
            <a:endParaRPr lang="en-US" dirty="0"/>
          </a:p>
        </p:txBody>
      </p:sp>
      <p:pic>
        <p:nvPicPr>
          <p:cNvPr id="2050" name="Picture 2" descr="C:\cygwin\home\mernst\class\190p\12su\lectures\StoneDice_BlueGoldStoneD6GroupWhite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87" y="3906837"/>
            <a:ext cx="2868613" cy="295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cygwin\home\mernst\class\190p\12su\lectures\dice_under_developme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90800"/>
            <a:ext cx="60960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97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dice-rolling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Game:  Roll one die, get paid accordingly: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Player self-reports the die </a:t>
            </a:r>
            <a:r>
              <a:rPr lang="en-US" dirty="0" smtClean="0"/>
              <a:t>roll and takes the money</a:t>
            </a:r>
            <a:endParaRPr lang="en-US" dirty="0" smtClean="0"/>
          </a:p>
          <a:p>
            <a:pPr lvl="1"/>
            <a:r>
              <a:rPr lang="en-US" dirty="0" smtClean="0"/>
              <a:t>no verification of the actual roll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From “Lies </a:t>
            </a:r>
            <a:r>
              <a:rPr lang="en-US" sz="2400" dirty="0"/>
              <a:t>in d</a:t>
            </a:r>
            <a:r>
              <a:rPr lang="en-US" sz="2400" dirty="0" smtClean="0"/>
              <a:t>isguise:  An </a:t>
            </a:r>
            <a:r>
              <a:rPr lang="en-US" sz="2400" dirty="0"/>
              <a:t>experimental study on </a:t>
            </a:r>
            <a:r>
              <a:rPr lang="en-US" sz="2400" dirty="0" smtClean="0"/>
              <a:t>cheating”</a:t>
            </a:r>
          </a:p>
          <a:p>
            <a:pPr marL="0" indent="0">
              <a:buNone/>
            </a:pPr>
            <a:r>
              <a:rPr lang="en-US" sz="2400" dirty="0" smtClean="0"/>
              <a:t>by </a:t>
            </a:r>
            <a:r>
              <a:rPr lang="en-US" sz="2400" dirty="0" err="1"/>
              <a:t>Urs</a:t>
            </a:r>
            <a:r>
              <a:rPr lang="en-US" sz="2400" dirty="0"/>
              <a:t> </a:t>
            </a:r>
            <a:r>
              <a:rPr lang="en-US" sz="2400" dirty="0" err="1" smtClean="0"/>
              <a:t>Fischbacher</a:t>
            </a:r>
            <a:r>
              <a:rPr lang="en-US" sz="2400" dirty="0" smtClean="0"/>
              <a:t> and </a:t>
            </a:r>
            <a:r>
              <a:rPr lang="en-US" sz="2400" dirty="0" err="1" smtClean="0"/>
              <a:t>Franziska</a:t>
            </a:r>
            <a:r>
              <a:rPr lang="en-US" sz="2400" dirty="0" smtClean="0"/>
              <a:t> </a:t>
            </a:r>
            <a:r>
              <a:rPr lang="en-US" sz="2400" dirty="0" err="1"/>
              <a:t>Heusi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782813"/>
              </p:ext>
            </p:extLst>
          </p:nvPr>
        </p:nvGraphicFramePr>
        <p:xfrm>
          <a:off x="1143000" y="2286000"/>
          <a:ext cx="6095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Payoff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CHF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CHF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CHF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CHF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CHF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CHF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0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happen when you roll two dice?</a:t>
            </a:r>
            <a:endParaRPr lang="en-US" dirty="0"/>
          </a:p>
        </p:txBody>
      </p:sp>
      <p:pic>
        <p:nvPicPr>
          <p:cNvPr id="4" name="Picture 2" descr="C:\cygwin\home\mernst\class\190p\12su\lectures\14-images\die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1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cygwin\home\mernst\class\190p\12su\lectures\14-images\die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20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cygwin\home\mernst\class\190p\12su\lectures\14-images\die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3058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cygwin\home\mernst\class\190p\12su\lectures\14-images\die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043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cygwin\home\mernst\class\190p\12su\lectures\14-images\die-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5936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5" descr="C:\cygwin\home\mernst\class\190p\12su\lectures\14-images\die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8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C:\cygwin\home\mernst\class\190p\12su\lectures\14-images\die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2662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C:\cygwin\home\mernst\class\190p\12su\lectures\14-images\die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C:\cygwin\home\mernst\class\190p\12su\lectures\14-images\die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7" descr="C:\cygwin\home\mernst\class\190p\12su\lectures\14-images\die-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18" y="3820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3" descr="C:\cygwin\home\mernst\class\190p\12su\lectures\14-images\die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00389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3" descr="C:\cygwin\home\mernst\class\190p\12su\lectures\14-images\die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200389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3" descr="C:\cygwin\home\mernst\class\190p\12su\lectures\14-images\die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01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3" descr="C:\cygwin\home\mernst\class\190p\12su\lectures\14-images\die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760" y="228470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2" descr="C:\cygwin\home\mernst\class\190p\12su\lectures\14-images\die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2677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4" descr="C:\cygwin\home\mernst\class\190p\12su\lectures\14-images\die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3836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5" descr="C:\cygwin\home\mernst\class\190p\12su\lectures\14-images\die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452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6" descr="C:\cygwin\home\mernst\class\190p\12su\lectures\14-images\die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1" y="3058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7" descr="C:\cygwin\home\mernst\class\190p\12su\lectures\14-images\die-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267480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5" descr="C:\cygwin\home\mernst\class\190p\12su\lectures\14-images\die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0" y="3455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4" descr="C:\cygwin\home\mernst\class\190p\12su\lectures\14-images\die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055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6" descr="C:\cygwin\home\mernst\class\190p\12su\lectures\14-images\die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833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7" descr="C:\cygwin\home\mernst\class\190p\12su\lectures\14-images\die-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1424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3" descr="C:\cygwin\home\mernst\class\190p\12su\lectures\14-images\die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421741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3" descr="C:\cygwin\home\mernst\class\190p\12su\lectures\14-images\die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342" y="2677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4" descr="C:\cygwin\home\mernst\class\190p\12su\lectures\14-images\die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1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5" descr="C:\cygwin\home\mernst\class\190p\12su\lectures\14-images\die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33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6" descr="C:\cygwin\home\mernst\class\190p\12su\lectures\14-images\die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0" y="3062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5" descr="C:\cygwin\home\mernst\class\190p\12su\lectures\14-images\die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09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4" descr="C:\cygwin\home\mernst\class\190p\12su\lectures\14-images\die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36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6" descr="C:\cygwin\home\mernst\class\190p\12su\lectures\14-images\die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214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3" descr="C:\cygwin\home\mernst\class\190p\12su\lectures\14-images\die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1" y="422058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3" descr="C:\cygwin\home\mernst\class\190p\12su\lectures\14-images\die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971" y="3058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4" descr="C:\cygwin\home\mernst\class\190p\12su\lectures\14-images\die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11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5" descr="C:\cygwin\home\mernst\class\190p\12su\lectures\14-images\die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214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5" descr="C:\cygwin\home\mernst\class\190p\12su\lectures\14-images\die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09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4" descr="C:\cygwin\home\mernst\class\190p\12su\lectures\14-images\die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7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3" descr="C:\cygwin\home\mernst\class\190p\12su\lectures\14-images\die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11" y="422058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3" descr="C:\cygwin\home\mernst\class\190p\12su\lectures\14-images\die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1" y="3439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4" descr="C:\cygwin\home\mernst\class\190p\12su\lectures\14-images\die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9" y="3836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4" descr="C:\cygwin\home\mernst\class\190p\12su\lectures\14-images\die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178" y="4198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3" descr="C:\cygwin\home\mernst\class\190p\12su\lectures\14-images\die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9" y="421741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3" descr="C:\cygwin\home\mernst\class\190p\12su\lectures\14-images\die-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49" y="3820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4" descr="C:\cygwin\home\mernst\class\190p\12su\lectures\14-images\die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5" descr="C:\cygwin\home\mernst\class\190p\12su\lectures\14-images\die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3077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6" descr="C:\cygwin\home\mernst\class\190p\12su\lectures\14-images\die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1" y="3443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7" descr="C:\cygwin\home\mernst\class\190p\12su\lectures\14-images\die-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3058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Picture 5" descr="C:\cygwin\home\mernst\class\190p\12su\lectures\14-images\die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0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Picture 4" descr="C:\cygwin\home\mernst\class\190p\12su\lectures\14-images\die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2681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" name="Picture 6" descr="C:\cygwin\home\mernst\class\190p\12su\lectures\14-images\die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2" descr="C:\cygwin\home\mernst\class\190p\12su\lectures\14-images\die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7" descr="C:\cygwin\home\mernst\class\190p\12su\lectures\14-images\die-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39586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" name="Picture 5" descr="C:\cygwin\home\mernst\class\190p\12su\lectures\14-images\die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3077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6" descr="C:\cygwin\home\mernst\class\190p\12su\lectures\14-images\die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1" y="3824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" name="Picture 7" descr="C:\cygwin\home\mernst\class\190p\12su\lectures\14-images\die-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2" y="3439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0" name="Picture 5" descr="C:\cygwin\home\mernst\class\190p\12su\lectures\14-images\die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0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Picture 6" descr="C:\cygwin\home\mernst\class\190p\12su\lectures\14-images\die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" name="Picture 2" descr="C:\cygwin\home\mernst\class\190p\12su\lectures\14-images\die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" name="Picture 7" descr="C:\cygwin\home\mernst\class\190p\12su\lectures\14-images\die-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39586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" name="Picture 2" descr="C:\cygwin\home\mernst\class\190p\12su\lectures\14-images\die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567" y="3076192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8" name="Picture 6" descr="C:\cygwin\home\mernst\class\190p\12su\lectures\14-images\die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81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" name="Picture 7" descr="C:\cygwin\home\mernst\class\190p\12su\lectures\14-images\die-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82" y="3820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1" name="Picture 6" descr="C:\cygwin\home\mernst\class\190p\12su\lectures\14-images\die-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1" y="3441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2" descr="C:\cygwin\home\mernst\class\190p\12su\lectures\14-images\die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1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3" name="Picture 7" descr="C:\cygwin\home\mernst\class\190p\12su\lectures\14-images\die-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22369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" name="Picture 2" descr="C:\cygwin\home\mernst\class\190p\12su\lectures\14-images\die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767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" name="Picture 7" descr="C:\cygwin\home\mernst\class\190p\12su\lectures\14-images\die-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018" y="4201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" name="Picture 2" descr="C:\cygwin\home\mernst\class\190p\12su\lectures\14-images\die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607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" name="Picture 7" descr="C:\cygwin\home\mernst\class\190p\12su\lectures\14-images\die-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436" y="3822369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0" name="Picture 2" descr="C:\cygwin\home\mernst\class\190p\12su\lectures\14-images\die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03" y="3820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1" name="Picture 2" descr="C:\cygwin\home\mernst\class\190p\12su\lectures\14-images\die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Picture 2" descr="C:\cygwin\home\mernst\class\190p\12su\lectures\14-images\die-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796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" name="TextBox 211"/>
          <p:cNvSpPr txBox="1"/>
          <p:nvPr/>
        </p:nvSpPr>
        <p:spPr>
          <a:xfrm>
            <a:off x="5257800" y="479613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213" name="TextBox 212"/>
          <p:cNvSpPr txBox="1"/>
          <p:nvPr/>
        </p:nvSpPr>
        <p:spPr>
          <a:xfrm>
            <a:off x="6110724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6858000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215" name="TextBox 214"/>
          <p:cNvSpPr txBox="1"/>
          <p:nvPr/>
        </p:nvSpPr>
        <p:spPr>
          <a:xfrm>
            <a:off x="7657751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216" name="TextBox 215"/>
          <p:cNvSpPr txBox="1"/>
          <p:nvPr/>
        </p:nvSpPr>
        <p:spPr>
          <a:xfrm>
            <a:off x="8458200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12</a:t>
            </a:r>
            <a:endParaRPr lang="en-US" sz="2400" dirty="0"/>
          </a:p>
        </p:txBody>
      </p:sp>
      <p:sp>
        <p:nvSpPr>
          <p:cNvPr id="217" name="TextBox 216"/>
          <p:cNvSpPr txBox="1"/>
          <p:nvPr/>
        </p:nvSpPr>
        <p:spPr>
          <a:xfrm>
            <a:off x="438424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35814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27432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19050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103144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2286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33473" y="1371600"/>
            <a:ext cx="215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likely are you to roll </a:t>
            </a:r>
            <a:r>
              <a:rPr lang="en-US" i="1" dirty="0" smtClean="0">
                <a:solidFill>
                  <a:srgbClr val="FF0000"/>
                </a:solidFill>
              </a:rPr>
              <a:t>11 or higher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7778831" y="1981200"/>
            <a:ext cx="25348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46772" y="2120205"/>
            <a:ext cx="1476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This probability is  known as the “p value”.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8792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7" grpId="0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p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Via a statistical formula</a:t>
            </a:r>
          </a:p>
          <a:p>
            <a:pPr lvl="1"/>
            <a:r>
              <a:rPr lang="en-US" dirty="0" smtClean="0"/>
              <a:t>Requires you to make assumptions and know which formula to use</a:t>
            </a:r>
          </a:p>
          <a:p>
            <a:pPr lvl="1"/>
            <a:endParaRPr lang="en-US" dirty="0"/>
          </a:p>
          <a:p>
            <a:r>
              <a:rPr lang="en-US" dirty="0" smtClean="0"/>
              <a:t>Computationally (simulation)</a:t>
            </a:r>
          </a:p>
          <a:p>
            <a:pPr lvl="1"/>
            <a:r>
              <a:rPr lang="en-US" dirty="0" smtClean="0"/>
              <a:t>Run many experiments</a:t>
            </a:r>
          </a:p>
          <a:p>
            <a:pPr lvl="1"/>
            <a:r>
              <a:rPr lang="en-US" dirty="0" smtClean="0"/>
              <a:t>Count the fraction with a better result</a:t>
            </a:r>
          </a:p>
          <a:p>
            <a:pPr lvl="2"/>
            <a:r>
              <a:rPr lang="en-US" dirty="0" smtClean="0"/>
              <a:t>Requires a metric/measurement for “better”</a:t>
            </a:r>
          </a:p>
          <a:p>
            <a:pPr lvl="1"/>
            <a:r>
              <a:rPr lang="en-US" dirty="0" smtClean="0"/>
              <a:t>Requires you to be able to run the 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80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Interpreting p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p value of 5% or less = statistically significant</a:t>
            </a:r>
          </a:p>
          <a:p>
            <a:pPr lvl="1"/>
            <a:r>
              <a:rPr lang="en-US" dirty="0" smtClean="0"/>
              <a:t>This is a </a:t>
            </a:r>
            <a:r>
              <a:rPr lang="en-US" i="1" dirty="0" smtClean="0"/>
              <a:t>convention</a:t>
            </a:r>
            <a:r>
              <a:rPr lang="en-US" dirty="0" smtClean="0"/>
              <a:t>; there is nothing magical about 5%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Two types of errors may occur in statistical tests: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false positive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FF0000"/>
                </a:solidFill>
              </a:rPr>
              <a:t>false alarm </a:t>
            </a:r>
            <a:r>
              <a:rPr lang="en-US" dirty="0" smtClean="0"/>
              <a:t>or Type I error):  no real effect, but report an effect (through good/bad luck or coincidence)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If no real effect, a false positive occurs about 1 time in 20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If there is a real effect, a false positive occurs less often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false negative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FF0000"/>
                </a:solidFill>
              </a:rPr>
              <a:t>miss</a:t>
            </a:r>
            <a:r>
              <a:rPr lang="en-US" dirty="0" smtClean="0"/>
              <a:t> or Type II error):  real effect, but report no effect (through good/bad luck or coincidence)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The smaller the effect, the more likely a false negative is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How many die rolls to detect a die that is only slightly loaded?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i="1" dirty="0" smtClean="0"/>
              <a:t>larger</a:t>
            </a:r>
            <a:r>
              <a:rPr lang="en-US" dirty="0" smtClean="0"/>
              <a:t> the sample, the </a:t>
            </a:r>
            <a:r>
              <a:rPr lang="en-US" i="1" dirty="0" smtClean="0"/>
              <a:t>less the likelihood </a:t>
            </a:r>
            <a:r>
              <a:rPr lang="en-US" dirty="0" smtClean="0"/>
              <a:t>of a false positive or negative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08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445</Words>
  <Application>Microsoft Office PowerPoint</Application>
  <PresentationFormat>On-screen Show (4:3)</PresentationFormat>
  <Paragraphs>102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Elementary statistics</vt:lpstr>
      <vt:lpstr>A dice-rolling game</vt:lpstr>
      <vt:lpstr>Hypotheses regarding Mike’s success</vt:lpstr>
      <vt:lpstr>Questions that statistics can answer</vt:lpstr>
      <vt:lpstr>What can happen when you roll a die?</vt:lpstr>
      <vt:lpstr>A dice-rolling experiment</vt:lpstr>
      <vt:lpstr>What can happen when you roll two dice?</vt:lpstr>
      <vt:lpstr>How to compute p values</vt:lpstr>
      <vt:lpstr>Interpreting p values</vt:lpstr>
      <vt:lpstr>A false positive</vt:lpstr>
      <vt:lpstr>PowerPoint Presentation</vt:lpstr>
      <vt:lpstr>Correlation  causation</vt:lpstr>
      <vt:lpstr>Statistical significance  practical importance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statistical analysis</dc:title>
  <dc:creator>Michael D Ernst</dc:creator>
  <cp:lastModifiedBy>cse</cp:lastModifiedBy>
  <cp:revision>20</cp:revision>
  <dcterms:created xsi:type="dcterms:W3CDTF">2012-07-18T18:48:47Z</dcterms:created>
  <dcterms:modified xsi:type="dcterms:W3CDTF">2012-08-06T18:14:49Z</dcterms:modified>
</cp:coreProperties>
</file>