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3" r:id="rId4"/>
    <p:sldId id="264" r:id="rId5"/>
    <p:sldId id="265" r:id="rId6"/>
    <p:sldId id="270" r:id="rId7"/>
    <p:sldId id="258" r:id="rId8"/>
    <p:sldId id="259" r:id="rId9"/>
    <p:sldId id="266" r:id="rId10"/>
    <p:sldId id="260" r:id="rId11"/>
    <p:sldId id="261" r:id="rId12"/>
    <p:sldId id="262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2653F-7752-4F39-A2C5-99705D8E19F2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81771-8A4C-4936-9CFB-E600EC08F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600 digits</a:t>
            </a:r>
            <a:r>
              <a:rPr lang="en-US" baseline="0" dirty="0" smtClean="0"/>
              <a:t> = 2000 bits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CEA50-02B9-4C26-B163-33BCA16AADEA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</p:txBody>
      </p:sp>
      <p:pic>
        <p:nvPicPr>
          <p:cNvPr id="2050" name="Picture 2" descr="http://academyofmusicandfinearts.com/wp-content/uploads/2010/11/longhorn_open_mail_cover_envelope_icon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600" y="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55271" y="2438400"/>
            <a:ext cx="221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seal:  moisten flap,</a:t>
            </a:r>
            <a:br>
              <a:rPr lang="en-US" dirty="0" smtClean="0"/>
            </a:br>
            <a:r>
              <a:rPr lang="en-US" dirty="0" smtClean="0"/>
              <a:t>fold over, and seal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Goal:  Perform exponentiation, using only addition, subtraction, multiplication, and division.  (Example:  3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"""Exponent is a non-negative integer"""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return base *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pPr marL="0" indent="0">
              <a:buNone/>
            </a:pPr>
            <a:r>
              <a:rPr lang="en-US" sz="2800" b="1" dirty="0" smtClean="0">
                <a:cs typeface="Courier New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(3, 4)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(3, 3)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2))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1)))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0))))</a:t>
            </a: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3 * (3 * (3 * (3 * </a:t>
            </a:r>
            <a:r>
              <a:rPr lang="en-US" sz="2800" dirty="0" smtClean="0">
                <a:cs typeface="Courier New" pitchFamily="49" charset="0"/>
              </a:rPr>
              <a:t>1)))</a:t>
            </a:r>
            <a:endParaRPr lang="en-US" sz="28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57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Suppose the exponent is even.</a:t>
            </a:r>
          </a:p>
          <a:p>
            <a:pPr marL="0" indent="0">
              <a:buNone/>
            </a:pPr>
            <a:r>
              <a:rPr lang="en-US" sz="4000" dirty="0" smtClean="0"/>
              <a:t>Then,  </a:t>
            </a:r>
            <a:r>
              <a:rPr lang="en-US" sz="4000" dirty="0" err="1" smtClean="0"/>
              <a:t>base</a:t>
            </a:r>
            <a:r>
              <a:rPr lang="en-US" sz="4000" baseline="30000" dirty="0" err="1" smtClean="0"/>
              <a:t>exponent</a:t>
            </a:r>
            <a:r>
              <a:rPr lang="en-US" sz="4000" dirty="0" smtClean="0"/>
              <a:t> = (base*base)</a:t>
            </a:r>
            <a:r>
              <a:rPr lang="en-US" sz="4000" baseline="30000" dirty="0" smtClean="0"/>
              <a:t>exponent/2</a:t>
            </a:r>
          </a:p>
          <a:p>
            <a:pPr marL="0" indent="0">
              <a:buNone/>
            </a:pPr>
            <a:r>
              <a:rPr lang="en-US" sz="4000" dirty="0" smtClean="0"/>
              <a:t>Examples:  3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= 9</a:t>
            </a:r>
            <a:r>
              <a:rPr lang="en-US" sz="4000" baseline="30000" dirty="0" smtClean="0"/>
              <a:t>2</a:t>
            </a:r>
            <a:r>
              <a:rPr lang="en-US" sz="4000" dirty="0"/>
              <a:t> </a:t>
            </a:r>
            <a:r>
              <a:rPr lang="en-US" sz="4000" dirty="0" smtClean="0"/>
              <a:t>    9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= 81</a:t>
            </a:r>
            <a:r>
              <a:rPr lang="en-US" sz="4000" baseline="30000" dirty="0" smtClean="0"/>
              <a:t>1</a:t>
            </a:r>
            <a:r>
              <a:rPr lang="en-US" sz="4000" dirty="0"/>
              <a:t> </a:t>
            </a:r>
            <a:r>
              <a:rPr lang="en-US" sz="4000" dirty="0" smtClean="0"/>
              <a:t>    5</a:t>
            </a:r>
            <a:r>
              <a:rPr lang="en-US" sz="4000" baseline="30000" dirty="0" smtClean="0"/>
              <a:t>12</a:t>
            </a:r>
            <a:r>
              <a:rPr lang="en-US" sz="4000" dirty="0" smtClean="0"/>
              <a:t> = 25</a:t>
            </a:r>
            <a:r>
              <a:rPr lang="en-US" sz="4000" baseline="30000" dirty="0" smtClean="0"/>
              <a:t>6     </a:t>
            </a:r>
            <a:r>
              <a:rPr lang="en-US" sz="4000" dirty="0" smtClean="0"/>
              <a:t>25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= 625</a:t>
            </a:r>
            <a:r>
              <a:rPr lang="en-US" sz="4000" baseline="30000" dirty="0" smtClean="0"/>
              <a:t>3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New implementation: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"""Exponent is a non-negative integer"""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exponent % 2 == 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(base*base, exponent/2)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base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two algorithms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123950"/>
            <a:ext cx="4191000" cy="639762"/>
          </a:xfrm>
        </p:spPr>
        <p:txBody>
          <a:bodyPr>
            <a:noAutofit/>
          </a:bodyPr>
          <a:lstStyle/>
          <a:p>
            <a:r>
              <a:rPr lang="en-US" sz="2000" dirty="0" smtClean="0"/>
              <a:t>Original algorithm:  12 multiplications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763712"/>
            <a:ext cx="4191000" cy="39512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12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</a:t>
            </a:r>
            <a:r>
              <a:rPr lang="en-US" baseline="30000" dirty="0" smtClean="0"/>
              <a:t>11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 * 5</a:t>
            </a:r>
            <a:r>
              <a:rPr lang="en-US" baseline="30000" dirty="0" smtClean="0"/>
              <a:t>10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 * 5 * 5</a:t>
            </a:r>
            <a:r>
              <a:rPr lang="en-US" baseline="30000" dirty="0" smtClean="0"/>
              <a:t>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5 * 5 * 5 * 5 * 5 * 5 * 5 * 5 * 5 * 5 * 5 * 5 * 5</a:t>
            </a:r>
            <a:r>
              <a:rPr lang="en-US" baseline="30000" dirty="0"/>
              <a:t>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 * 5 * 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1</a:t>
            </a:r>
          </a:p>
          <a:p>
            <a:pPr marL="0" indent="0">
              <a:buNone/>
            </a:pPr>
            <a:r>
              <a:rPr lang="en-US" dirty="0" smtClean="0"/>
              <a:t>5 * 5 * 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5</a:t>
            </a:r>
          </a:p>
          <a:p>
            <a:pPr marL="0" indent="0">
              <a:buNone/>
            </a:pPr>
            <a:r>
              <a:rPr lang="en-US" dirty="0" smtClean="0"/>
              <a:t>5 * 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25 </a:t>
            </a:r>
          </a:p>
          <a:p>
            <a:pPr marL="0" indent="0">
              <a:buNone/>
            </a:pPr>
            <a:r>
              <a:rPr lang="en-US" dirty="0" smtClean="0"/>
              <a:t>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125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244140625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123950"/>
            <a:ext cx="4041775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Fast algorithm:  5 multiplications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763712"/>
            <a:ext cx="4041775" cy="3951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12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5)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25</a:t>
            </a:r>
            <a:r>
              <a:rPr lang="en-US" baseline="30000" dirty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25)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 * 625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 * 625 * 625</a:t>
            </a:r>
            <a:r>
              <a:rPr lang="en-US" baseline="30000" dirty="0"/>
              <a:t>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 * 625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1</a:t>
            </a:r>
          </a:p>
          <a:p>
            <a:pPr marL="0" indent="0">
              <a:buNone/>
            </a:pPr>
            <a:r>
              <a:rPr lang="en-US" dirty="0" smtClean="0"/>
              <a:t>625 * 625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625</a:t>
            </a:r>
          </a:p>
          <a:p>
            <a:pPr marL="0" indent="0">
              <a:buNone/>
            </a:pPr>
            <a:r>
              <a:rPr lang="en-US" dirty="0" smtClean="0"/>
              <a:t>625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390625</a:t>
            </a:r>
          </a:p>
          <a:p>
            <a:pPr marL="0" indent="0">
              <a:buNone/>
            </a:pPr>
            <a:r>
              <a:rPr lang="en-US" dirty="0" smtClean="0"/>
              <a:t>244140625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6019800"/>
            <a:ext cx="8498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Speed matters:  In cryptography, exponentiation is done with 600-digit numbers.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49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Recursion:  base and inductive cases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Recursion expresses the essence of divide and conquer</a:t>
            </a:r>
          </a:p>
          <a:p>
            <a:pPr lvl="1"/>
            <a:r>
              <a:rPr lang="en-US" dirty="0" smtClean="0"/>
              <a:t>Solve a smaller </a:t>
            </a:r>
            <a:r>
              <a:rPr lang="en-US" dirty="0" err="1" smtClean="0"/>
              <a:t>subproblem</a:t>
            </a:r>
            <a:r>
              <a:rPr lang="en-US" dirty="0" smtClean="0"/>
              <a:t>, use the answer to solve the original problem</a:t>
            </a:r>
          </a:p>
          <a:p>
            <a:r>
              <a:rPr lang="en-US" dirty="0" smtClean="0"/>
              <a:t>A recursive algorithm always has: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base case </a:t>
            </a:r>
            <a:r>
              <a:rPr lang="en-US" dirty="0" smtClean="0"/>
              <a:t>(no recursive call)</a:t>
            </a:r>
          </a:p>
          <a:p>
            <a:pPr lvl="1"/>
            <a:r>
              <a:rPr lang="en-US" dirty="0" smtClean="0"/>
              <a:t>an inductive or </a:t>
            </a:r>
            <a:r>
              <a:rPr lang="en-US" dirty="0" smtClean="0">
                <a:solidFill>
                  <a:srgbClr val="FF0000"/>
                </a:solidFill>
              </a:rPr>
              <a:t>recursive case </a:t>
            </a:r>
            <a:r>
              <a:rPr lang="en-US" dirty="0" smtClean="0"/>
              <a:t>(has a recursive call)</a:t>
            </a:r>
          </a:p>
          <a:p>
            <a:r>
              <a:rPr lang="en-US" dirty="0" smtClean="0"/>
              <a:t>What happens if you leave out the base case?</a:t>
            </a:r>
          </a:p>
          <a:p>
            <a:r>
              <a:rPr lang="en-US" dirty="0" smtClean="0"/>
              <a:t>What happens if you leave out the inductive case?</a:t>
            </a:r>
          </a:p>
        </p:txBody>
      </p:sp>
    </p:spTree>
    <p:extLst>
      <p:ext uri="{BB962C8B-B14F-4D97-AF65-F5344CB8AC3E}">
        <p14:creationId xmlns:p14="http://schemas.microsoft.com/office/powerpoint/2010/main" val="4100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vs.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recursive algorithm can be re-implemented as a loop instead</a:t>
            </a:r>
          </a:p>
          <a:p>
            <a:pPr lvl="1"/>
            <a:r>
              <a:rPr lang="en-US" dirty="0" smtClean="0"/>
              <a:t>This is an “iterative” expression of the algorithm</a:t>
            </a:r>
          </a:p>
          <a:p>
            <a:r>
              <a:rPr lang="en-US" dirty="0" smtClean="0"/>
              <a:t>Any loop can be implemented as recursion instead</a:t>
            </a:r>
          </a:p>
          <a:p>
            <a:endParaRPr lang="en-US" dirty="0" smtClean="0"/>
          </a:p>
          <a:p>
            <a:r>
              <a:rPr lang="en-US" dirty="0" smtClean="0"/>
              <a:t>Sometimes recursion is clearer and simpler</a:t>
            </a:r>
          </a:p>
          <a:p>
            <a:pPr lvl="1"/>
            <a:r>
              <a:rPr lang="en-US" dirty="0" smtClean="0"/>
              <a:t>Mostly for data structures with a recursive structure</a:t>
            </a:r>
          </a:p>
          <a:p>
            <a:r>
              <a:rPr lang="en-US" dirty="0" smtClean="0"/>
              <a:t>Sometimes iteration is clearer and simpler</a:t>
            </a:r>
          </a:p>
        </p:txBody>
      </p:sp>
    </p:spTree>
    <p:extLst>
      <p:ext uri="{BB962C8B-B14F-4D97-AF65-F5344CB8AC3E}">
        <p14:creationId xmlns:p14="http://schemas.microsoft.com/office/powerpoint/2010/main" val="13456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of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algorithms:  recursively process all but the first element of the list, or half of the list</a:t>
            </a:r>
          </a:p>
          <a:p>
            <a:r>
              <a:rPr lang="en-US" dirty="0" smtClean="0"/>
              <a:t>Map algorithms:  search for an item in part of a map (or any other spatial representation)</a:t>
            </a:r>
          </a:p>
          <a:p>
            <a:r>
              <a:rPr lang="en-US" dirty="0" smtClean="0"/>
              <a:t>Numeric algorithms:  Process a </a:t>
            </a:r>
            <a:r>
              <a:rPr lang="en-US" smtClean="0"/>
              <a:t>smaller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</a:p>
          <a:p>
            <a:r>
              <a:rPr lang="en-US" dirty="0" smtClean="0"/>
              <a:t>GCD (greatest common divisor)</a:t>
            </a:r>
          </a:p>
          <a:p>
            <a:r>
              <a:rPr lang="en-US" dirty="0" smtClean="0"/>
              <a:t>Exponentiation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096000" y="22860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0800" y="2286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in cryptography, which protects information and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Python’s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  function</a:t>
            </a:r>
            <a:br>
              <a:rPr lang="en-US" dirty="0" smtClean="0"/>
            </a:br>
            <a:r>
              <a:rPr lang="en-US" dirty="0" smtClean="0"/>
              <a:t>returns a sorted version of a list.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sorted([4,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5,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2,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7])</a:t>
            </a:r>
            <a:r>
              <a:rPr lang="en-US" b="1" dirty="0" smtClean="0"/>
              <a:t> </a:t>
            </a:r>
            <a:r>
              <a:rPr lang="en-US" dirty="0" smtClean="0">
                <a:sym typeface="Symbol"/>
              </a:rPr>
              <a:t>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[1,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2,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4,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5,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7]</a:t>
            </a:r>
          </a:p>
          <a:p>
            <a:r>
              <a:rPr lang="en-US" dirty="0" smtClean="0"/>
              <a:t>How could you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Idea (“quicksort”, invented in 1960):</a:t>
            </a:r>
          </a:p>
          <a:p>
            <a:pPr lvl="1"/>
            <a:r>
              <a:rPr lang="en-US" dirty="0" smtClean="0"/>
              <a:t>Choose an arbitrary element (the “pivot”)</a:t>
            </a:r>
          </a:p>
          <a:p>
            <a:pPr lvl="1"/>
            <a:r>
              <a:rPr lang="en-US" dirty="0" smtClean="0"/>
              <a:t>Collect the smaller items and put them on its left</a:t>
            </a:r>
          </a:p>
          <a:p>
            <a:pPr lvl="1"/>
            <a:r>
              <a:rPr lang="en-US" dirty="0" smtClean="0"/>
              <a:t>Collect the larger items and put them on its right</a:t>
            </a:r>
            <a:endParaRPr lang="en-US" dirty="0"/>
          </a:p>
        </p:txBody>
      </p:sp>
      <p:pic>
        <p:nvPicPr>
          <p:cNvPr id="4100" name="Picture 4" descr="http://upload.wikimedia.org/wikipedia/commons/thumb/f/fd/Sir_Tony_Hoare_IMG_5123.jpg/400px-Sir_Tony_Hoare_IMG_51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0"/>
            <a:ext cx="1473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0" y="2209800"/>
            <a:ext cx="162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Sir Anthony Hoare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61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pivot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smaller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larger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smaller + [pivot] + larger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quicksort([4, 1, 5, 2, 7])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three problems with this definition</a:t>
            </a:r>
          </a:p>
          <a:p>
            <a:pPr marL="0" indent="0">
              <a:buNone/>
            </a:pPr>
            <a:r>
              <a:rPr lang="en-US" dirty="0" smtClean="0"/>
              <a:t>Write a test case for each </a:t>
            </a:r>
            <a:r>
              <a:rPr lang="en-US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Near-final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915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endParaRPr lang="en-US" sz="22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smaller = [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larger = [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smaller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+ [pivot] +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larger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can we fix the problem with duplicate elements?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duplicate pivot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smaller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pivot]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 = 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pivot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larger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pivot]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quicksort(smaller)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quicksort(larger)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smaller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[1:]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pivot]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larger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pivot]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return quicksort(smaller) + [pivot] + quicksort(larger)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2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GCD (greatest </a:t>
            </a:r>
            <a:r>
              <a:rPr lang="en-US" dirty="0"/>
              <a:t>c</a:t>
            </a:r>
            <a:r>
              <a:rPr lang="en-US" dirty="0" smtClean="0"/>
              <a:t>ommon divisor)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gcd</a:t>
            </a:r>
            <a:r>
              <a:rPr lang="en-US" sz="2800" dirty="0" smtClean="0"/>
              <a:t>(a, b) = largest integer that divides both a and b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(4, 8) = 4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(15, 25) = 5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(16, 35) = 1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How can we compute GCD?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8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Euclid’s method for computing GCD</a:t>
            </a:r>
            <a:br>
              <a:rPr lang="en-US" dirty="0" smtClean="0"/>
            </a:br>
            <a:r>
              <a:rPr lang="en-US" sz="3100" dirty="0" smtClean="0"/>
              <a:t>(circa 300 BC, still commonly used!)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a		 if b = 0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gcd</a:t>
            </a:r>
            <a:r>
              <a:rPr lang="en-US" dirty="0" smtClean="0"/>
              <a:t>(a, b) = 	</a:t>
            </a:r>
            <a:r>
              <a:rPr lang="en-US" dirty="0" err="1" smtClean="0"/>
              <a:t>gcd</a:t>
            </a:r>
            <a:r>
              <a:rPr lang="en-US" dirty="0" smtClean="0"/>
              <a:t>(b, a)	 if a &lt;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gcd</a:t>
            </a:r>
            <a:r>
              <a:rPr lang="en-US" dirty="0" smtClean="0"/>
              <a:t>(a-b, b)	 otherwise</a:t>
            </a:r>
            <a:endParaRPr lang="en-US" dirty="0"/>
          </a:p>
        </p:txBody>
      </p:sp>
      <p:pic>
        <p:nvPicPr>
          <p:cNvPr id="5" name="Picture 2" descr="euclid-1-sized.jpg (248×29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400" y="4048124"/>
            <a:ext cx="23622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Brace 5"/>
          <p:cNvSpPr/>
          <p:nvPr/>
        </p:nvSpPr>
        <p:spPr>
          <a:xfrm>
            <a:off x="2895600" y="1676400"/>
            <a:ext cx="228600" cy="1676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code for Euclid’s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b):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b ==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a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a &lt; b: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(b, a)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(a-b, b)</a:t>
            </a:r>
          </a:p>
        </p:txBody>
      </p:sp>
    </p:spTree>
    <p:extLst>
      <p:ext uri="{BB962C8B-B14F-4D97-AF65-F5344CB8AC3E}">
        <p14:creationId xmlns:p14="http://schemas.microsoft.com/office/powerpoint/2010/main" val="33711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978</Words>
  <Application>Microsoft Office PowerPoint</Application>
  <PresentationFormat>On-screen Show (4:3)</PresentationFormat>
  <Paragraphs>159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Recursion</vt:lpstr>
      <vt:lpstr>Three recursive algorithms</vt:lpstr>
      <vt:lpstr>Sorting a list</vt:lpstr>
      <vt:lpstr>First version of quicksort</vt:lpstr>
      <vt:lpstr>Near-final version of quicksort</vt:lpstr>
      <vt:lpstr>Handling duplicate pivot items</vt:lpstr>
      <vt:lpstr>GCD (greatest common divisor)</vt:lpstr>
      <vt:lpstr>Euclid’s method for computing GCD (circa 300 BC, still commonly used!)</vt:lpstr>
      <vt:lpstr>Python code for Euclid’s algorithm</vt:lpstr>
      <vt:lpstr>Exponentiation</vt:lpstr>
      <vt:lpstr>Faster exponentiation</vt:lpstr>
      <vt:lpstr>Comparing the two algorithms</vt:lpstr>
      <vt:lpstr>Recursion:  base and inductive cases</vt:lpstr>
      <vt:lpstr>Recursion vs. iteration</vt:lpstr>
      <vt:lpstr>More examples of recursion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cse</dc:creator>
  <cp:lastModifiedBy>cse</cp:lastModifiedBy>
  <cp:revision>18</cp:revision>
  <dcterms:created xsi:type="dcterms:W3CDTF">2012-08-03T02:40:01Z</dcterms:created>
  <dcterms:modified xsi:type="dcterms:W3CDTF">2012-08-06T18:40:39Z</dcterms:modified>
</cp:coreProperties>
</file>