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3" r:id="rId3"/>
    <p:sldId id="266" r:id="rId4"/>
    <p:sldId id="278" r:id="rId5"/>
    <p:sldId id="279" r:id="rId6"/>
    <p:sldId id="276" r:id="rId7"/>
    <p:sldId id="277" r:id="rId8"/>
    <p:sldId id="275" r:id="rId9"/>
    <p:sldId id="264" r:id="rId10"/>
    <p:sldId id="280" r:id="rId11"/>
    <p:sldId id="281" r:id="rId12"/>
    <p:sldId id="283" r:id="rId13"/>
    <p:sldId id="284" r:id="rId14"/>
    <p:sldId id="285" r:id="rId15"/>
    <p:sldId id="287" r:id="rId16"/>
    <p:sldId id="289" r:id="rId17"/>
    <p:sldId id="290" r:id="rId18"/>
    <p:sldId id="291" r:id="rId19"/>
    <p:sldId id="282" r:id="rId20"/>
    <p:sldId id="292" r:id="rId21"/>
    <p:sldId id="295" r:id="rId22"/>
    <p:sldId id="265" r:id="rId23"/>
    <p:sldId id="293" r:id="rId24"/>
    <p:sldId id="294" r:id="rId25"/>
    <p:sldId id="26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C62E1"/>
    <a:srgbClr val="859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0" y="14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1" Type="http://schemas.openxmlformats.org/officeDocument/2006/relationships/theme" Target="theme/theme1.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notesMaster" Target="notesMasters/notesMaster1.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printerSettings" Target="printerSettings/printerSettings1.bin"/><Relationship Id="rId26" Type="http://schemas.openxmlformats.org/officeDocument/2006/relationships/slide" Target="slides/slide25.xml"/><Relationship Id="rId30" Type="http://schemas.openxmlformats.org/officeDocument/2006/relationships/viewProps" Target="viewProps.xml"/><Relationship Id="rId11" Type="http://schemas.openxmlformats.org/officeDocument/2006/relationships/slide" Target="slides/slide10.xml"/><Relationship Id="rId29" Type="http://schemas.openxmlformats.org/officeDocument/2006/relationships/presProps" Target="presProp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6E28EE-BA29-4401-BD5A-7C6D018C3FE2}" type="datetimeFigureOut">
              <a:rPr lang="en-US" smtClean="0"/>
              <a:t>8/7/12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5537-8977-4085-8470-8324F5D5ADD1}" type="slidenum">
              <a:rPr lang="en-US" smtClean="0"/>
              <a:t>‹#›</a:t>
            </a:fld>
            <a:endParaRPr lang="en-US"/>
          </a:p>
        </p:txBody>
      </p:sp>
    </p:spTree>
    <p:extLst>
      <p:ext uri="{BB962C8B-B14F-4D97-AF65-F5344CB8AC3E}">
        <p14:creationId xmlns:p14="http://schemas.microsoft.com/office/powerpoint/2010/main" val="3648525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Does topk</a:t>
            </a:r>
          </a:p>
        </p:txBody>
      </p:sp>
      <p:sp>
        <p:nvSpPr>
          <p:cNvPr id="4" name="Slide Number Placeholder 3"/>
          <p:cNvSpPr>
            <a:spLocks noGrp="1"/>
          </p:cNvSpPr>
          <p:nvPr>
            <p:ph type="sldNum" sz="quarter" idx="10"/>
          </p:nvPr>
        </p:nvSpPr>
        <p:spPr/>
        <p:txBody>
          <a:bodyPr/>
          <a:lstStyle/>
          <a:p>
            <a:fld id="{29265537-8977-4085-8470-8324F5D5ADD1}" type="slidenum">
              <a:rPr lang="en-US" smtClean="0"/>
              <a:t>9</a:t>
            </a:fld>
            <a:endParaRPr lang="en-US"/>
          </a:p>
        </p:txBody>
      </p:sp>
    </p:spTree>
    <p:extLst>
      <p:ext uri="{BB962C8B-B14F-4D97-AF65-F5344CB8AC3E}">
        <p14:creationId xmlns:p14="http://schemas.microsoft.com/office/powerpoint/2010/main" val="2012626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Does topk</a:t>
            </a:r>
          </a:p>
        </p:txBody>
      </p:sp>
      <p:sp>
        <p:nvSpPr>
          <p:cNvPr id="4" name="Slide Number Placeholder 3"/>
          <p:cNvSpPr>
            <a:spLocks noGrp="1"/>
          </p:cNvSpPr>
          <p:nvPr>
            <p:ph type="sldNum" sz="quarter" idx="10"/>
          </p:nvPr>
        </p:nvSpPr>
        <p:spPr/>
        <p:txBody>
          <a:bodyPr/>
          <a:lstStyle/>
          <a:p>
            <a:fld id="{29265537-8977-4085-8470-8324F5D5ADD1}" type="slidenum">
              <a:rPr lang="en-US" smtClean="0"/>
              <a:t>13</a:t>
            </a:fld>
            <a:endParaRPr lang="en-US"/>
          </a:p>
        </p:txBody>
      </p:sp>
    </p:spTree>
    <p:extLst>
      <p:ext uri="{BB962C8B-B14F-4D97-AF65-F5344CB8AC3E}">
        <p14:creationId xmlns:p14="http://schemas.microsoft.com/office/powerpoint/2010/main" val="2012626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Does topk</a:t>
            </a:r>
          </a:p>
        </p:txBody>
      </p:sp>
      <p:sp>
        <p:nvSpPr>
          <p:cNvPr id="4" name="Slide Number Placeholder 3"/>
          <p:cNvSpPr>
            <a:spLocks noGrp="1"/>
          </p:cNvSpPr>
          <p:nvPr>
            <p:ph type="sldNum" sz="quarter" idx="10"/>
          </p:nvPr>
        </p:nvSpPr>
        <p:spPr/>
        <p:txBody>
          <a:bodyPr/>
          <a:lstStyle/>
          <a:p>
            <a:fld id="{29265537-8977-4085-8470-8324F5D5ADD1}" type="slidenum">
              <a:rPr lang="en-US" smtClean="0"/>
              <a:t>16</a:t>
            </a:fld>
            <a:endParaRPr lang="en-US"/>
          </a:p>
        </p:txBody>
      </p:sp>
    </p:spTree>
    <p:extLst>
      <p:ext uri="{BB962C8B-B14F-4D97-AF65-F5344CB8AC3E}">
        <p14:creationId xmlns:p14="http://schemas.microsoft.com/office/powerpoint/2010/main" val="2012626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3268648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2104217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82675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57305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4272701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4078819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1083660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1968331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3990881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2920542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3678860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8CE558-C476-4373-B415-9E6F3874DDF1}" type="slidenum">
              <a:rPr lang="en-US" smtClean="0"/>
              <a:t>‹#›</a:t>
            </a:fld>
            <a:endParaRPr lang="en-US"/>
          </a:p>
        </p:txBody>
      </p:sp>
    </p:spTree>
    <p:extLst>
      <p:ext uri="{BB962C8B-B14F-4D97-AF65-F5344CB8AC3E}">
        <p14:creationId xmlns:p14="http://schemas.microsoft.com/office/powerpoint/2010/main" val="563603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rgbClr val="7030A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667000"/>
            <a:ext cx="7239000" cy="933451"/>
          </a:xfrm>
        </p:spPr>
        <p:txBody>
          <a:bodyPr>
            <a:normAutofit/>
          </a:bodyPr>
          <a:lstStyle/>
          <a:p>
            <a:r>
              <a:rPr lang="en-US" dirty="0" smtClean="0"/>
              <a:t>More Data Abstraction</a:t>
            </a:r>
            <a:endParaRPr lang="en-US" dirty="0"/>
          </a:p>
        </p:txBody>
      </p:sp>
      <p:sp>
        <p:nvSpPr>
          <p:cNvPr id="3" name="Subtitle 2"/>
          <p:cNvSpPr>
            <a:spLocks noGrp="1"/>
          </p:cNvSpPr>
          <p:nvPr>
            <p:ph type="subTitle" idx="1"/>
          </p:nvPr>
        </p:nvSpPr>
        <p:spPr>
          <a:xfrm>
            <a:off x="990600" y="3886200"/>
            <a:ext cx="6400800" cy="1752600"/>
          </a:xfrm>
        </p:spPr>
        <p:txBody>
          <a:bodyPr/>
          <a:lstStyle/>
          <a:p>
            <a:r>
              <a:rPr lang="en-US" dirty="0" smtClean="0">
                <a:solidFill>
                  <a:schemeClr val="tx1"/>
                </a:solidFill>
              </a:rPr>
              <a:t>UW CSE 190p</a:t>
            </a:r>
          </a:p>
          <a:p>
            <a:r>
              <a:rPr lang="en-US" dirty="0" smtClean="0">
                <a:solidFill>
                  <a:schemeClr val="tx1"/>
                </a:solidFill>
              </a:rPr>
              <a:t>Summer 2012</a:t>
            </a:r>
            <a:endParaRPr lang="en-US" dirty="0">
              <a:solidFill>
                <a:schemeClr val="tx1"/>
              </a:solidFill>
            </a:endParaRPr>
          </a:p>
        </p:txBody>
      </p:sp>
    </p:spTree>
    <p:extLst>
      <p:ext uri="{BB962C8B-B14F-4D97-AF65-F5344CB8AC3E}">
        <p14:creationId xmlns:p14="http://schemas.microsoft.com/office/powerpoint/2010/main" val="21464186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762000"/>
            <a:ext cx="5715000" cy="923330"/>
          </a:xfrm>
          <a:prstGeom prst="rect">
            <a:avLst/>
          </a:prstGeom>
        </p:spPr>
        <p:txBody>
          <a:bodyPr wrap="square">
            <a:spAutoFit/>
          </a:bodyPr>
          <a:lstStyle/>
          <a:p>
            <a:r>
              <a:rPr lang="en-US" b="1" dirty="0" err="1">
                <a:solidFill>
                  <a:srgbClr val="0000FF"/>
                </a:solidFill>
                <a:latin typeface="Courier New" pitchFamily="49" charset="0"/>
                <a:cs typeface="Courier New" pitchFamily="49" charset="0"/>
              </a:rPr>
              <a:t># program to compute top 10:</a:t>
            </a:r>
          </a:p>
          <a:p>
            <a:r>
              <a:rPr lang="en-US" b="1" dirty="0">
                <a:latin typeface="Courier New" pitchFamily="49" charset="0"/>
                <a:cs typeface="Courier New" pitchFamily="49" charset="0"/>
              </a:rPr>
              <a:t>wordcounts = read_words(filename)</a:t>
            </a:r>
          </a:p>
          <a:p>
            <a:r>
              <a:rPr lang="en-US" b="1" dirty="0">
                <a:latin typeface="Courier New" pitchFamily="49" charset="0"/>
                <a:cs typeface="Courier New" pitchFamily="49" charset="0"/>
              </a:rPr>
              <a:t>result = topk(wordcounts, 10)</a:t>
            </a:r>
          </a:p>
        </p:txBody>
      </p:sp>
      <p:sp>
        <p:nvSpPr>
          <p:cNvPr id="5" name="TextBox 4"/>
          <p:cNvSpPr txBox="1"/>
          <p:nvPr/>
        </p:nvSpPr>
        <p:spPr>
          <a:xfrm>
            <a:off x="1219200" y="2209800"/>
            <a:ext cx="7391400" cy="2677656"/>
          </a:xfrm>
          <a:prstGeom prst="rect">
            <a:avLst/>
          </a:prstGeom>
          <a:noFill/>
        </p:spPr>
        <p:txBody>
          <a:bodyPr wrap="square" rtlCol="0">
            <a:spAutoFit/>
          </a:bodyPr>
          <a:lstStyle/>
          <a:p>
            <a:r>
              <a:rPr lang="en-US" sz="2400"/>
              <a:t>The wordcount dictionary is exposed to the user.</a:t>
            </a:r>
          </a:p>
          <a:p>
            <a:endParaRPr lang="en-US" sz="2400"/>
          </a:p>
          <a:p>
            <a:r>
              <a:rPr lang="en-US" sz="2400"/>
              <a:t>If we want to change our implementation to use a list, we can’t be sure we won’t break their program.</a:t>
            </a:r>
          </a:p>
          <a:p>
            <a:endParaRPr lang="en-US" sz="2400"/>
          </a:p>
          <a:p>
            <a:r>
              <a:rPr lang="en-US" sz="2400"/>
              <a:t>We want to collect all the data we need and all the functions we need and bring them together into one unit.</a:t>
            </a:r>
          </a:p>
        </p:txBody>
      </p:sp>
    </p:spTree>
    <p:extLst>
      <p:ext uri="{BB962C8B-B14F-4D97-AF65-F5344CB8AC3E}">
        <p14:creationId xmlns:p14="http://schemas.microsoft.com/office/powerpoint/2010/main" val="170145355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440363"/>
          </a:xfrm>
        </p:spPr>
        <p:txBody>
          <a:bodyPr/>
          <a:lstStyle/>
          <a:p>
            <a:pPr marL="342900" lvl="1" indent="-342900">
              <a:buFont typeface="Arial" pitchFamily="34" charset="0"/>
              <a:buChar char="•"/>
            </a:pPr>
            <a:r>
              <a:rPr lang="en-US"/>
              <a:t>Data Abstraction, first attempt:</a:t>
            </a:r>
          </a:p>
          <a:p>
            <a:pPr marL="742950" lvl="2" indent="-342900"/>
            <a:r>
              <a:rPr lang="en-US"/>
              <a:t>Group related functions in a module</a:t>
            </a:r>
          </a:p>
          <a:p>
            <a:pPr marL="742950" lvl="2" indent="-342900"/>
            <a:r>
              <a:rPr lang="en-US">
                <a:solidFill>
                  <a:srgbClr val="FF0000"/>
                </a:solidFill>
              </a:rPr>
              <a:t>Cons: Doesn’t achieve encapsulation</a:t>
            </a:r>
            <a:endParaRPr lang="en-US"/>
          </a:p>
          <a:p>
            <a:pPr marL="342900" lvl="1" indent="-342900">
              <a:buFont typeface="Arial" pitchFamily="34" charset="0"/>
              <a:buChar char="•"/>
            </a:pPr>
            <a:endParaRPr lang="en-US"/>
          </a:p>
          <a:p>
            <a:pPr marL="342900" lvl="1" indent="-342900">
              <a:buFont typeface="Arial" pitchFamily="34" charset="0"/>
              <a:buChar char="•"/>
            </a:pPr>
            <a:r>
              <a:rPr lang="en-US"/>
              <a:t>Other ideas?</a:t>
            </a:r>
          </a:p>
        </p:txBody>
      </p:sp>
      <p:sp>
        <p:nvSpPr>
          <p:cNvPr id="5" name="Rectangle 4"/>
          <p:cNvSpPr/>
          <p:nvPr/>
        </p:nvSpPr>
        <p:spPr>
          <a:xfrm>
            <a:off x="609600" y="2648129"/>
            <a:ext cx="8218942" cy="2308324"/>
          </a:xfrm>
          <a:prstGeom prst="rect">
            <a:avLst/>
          </a:prstGeom>
        </p:spPr>
        <p:txBody>
          <a:bodyPr wrap="none">
            <a:spAutoFit/>
          </a:bodyPr>
          <a:lstStyle/>
          <a:p>
            <a:endParaRPr lang="en-US" b="1" dirty="0">
              <a:latin typeface="Courier New" pitchFamily="49" charset="0"/>
              <a:cs typeface="Courier New" pitchFamily="49" charset="0"/>
            </a:endParaRPr>
          </a:p>
          <a:p>
            <a:r>
              <a:rPr lang="en-US" b="1" dirty="0" err="1">
                <a:latin typeface="Courier New" pitchFamily="49" charset="0"/>
                <a:cs typeface="Courier New" pitchFamily="49" charset="0"/>
              </a:rPr>
              <a:t>my_new_datatype = {}</a:t>
            </a:r>
          </a:p>
          <a:p>
            <a:r>
              <a:rPr lang="en-US" b="1" dirty="0" err="1">
                <a:latin typeface="Courier New" pitchFamily="49" charset="0"/>
                <a:cs typeface="Courier New" pitchFamily="49" charset="0"/>
              </a:rPr>
              <a:t>my_new_datatype[“read_words”] = read_words</a:t>
            </a:r>
          </a:p>
          <a:p>
            <a:r>
              <a:rPr lang="en-US" b="1" dirty="0" err="1">
                <a:latin typeface="Courier New" pitchFamily="49" charset="0"/>
                <a:cs typeface="Courier New" pitchFamily="49" charset="0"/>
              </a:rPr>
              <a:t>my_new_datatype[“topk”] = topk</a:t>
            </a:r>
          </a:p>
          <a:p>
            <a:r>
              <a:rPr lang="en-US" b="1" dirty="0" err="1">
                <a:latin typeface="Courier New" pitchFamily="49" charset="0"/>
                <a:cs typeface="Courier New" pitchFamily="49" charset="0"/>
              </a:rPr>
              <a:t>my_new_datatype[“wordcounts”] = {}</a:t>
            </a:r>
          </a:p>
          <a:p>
            <a:endParaRPr lang="en-US" b="1" dirty="0" err="1">
              <a:latin typeface="Courier New" pitchFamily="49" charset="0"/>
              <a:cs typeface="Courier New" pitchFamily="49" charset="0"/>
            </a:endParaRPr>
          </a:p>
          <a:p>
            <a:r>
              <a:rPr lang="en-US" b="1" dirty="0" err="1">
                <a:solidFill>
                  <a:srgbClr val="FF0000"/>
                </a:solidFill>
                <a:latin typeface="Courier New" pitchFamily="49" charset="0"/>
                <a:cs typeface="Courier New" pitchFamily="49" charset="0"/>
              </a:rPr>
              <a:t>wordcounts = my_new_datatype[“read_words”](“somefile.txt”)</a:t>
            </a:r>
            <a:endParaRPr lang="en-US" b="1" dirty="0">
              <a:solidFill>
                <a:srgbClr val="FF0000"/>
              </a:solidFill>
              <a:latin typeface="Courier New" pitchFamily="49" charset="0"/>
              <a:cs typeface="Courier New" pitchFamily="49" charset="0"/>
            </a:endParaRPr>
          </a:p>
          <a:p>
            <a:endParaRPr lang="en-US" b="1" dirty="0">
              <a:latin typeface="Courier New" pitchFamily="49" charset="0"/>
              <a:cs typeface="Courier New" pitchFamily="49" charset="0"/>
            </a:endParaRPr>
          </a:p>
        </p:txBody>
      </p:sp>
      <p:sp>
        <p:nvSpPr>
          <p:cNvPr id="6" name="TextBox 5"/>
          <p:cNvSpPr txBox="1"/>
          <p:nvPr/>
        </p:nvSpPr>
        <p:spPr>
          <a:xfrm>
            <a:off x="685800" y="4953000"/>
            <a:ext cx="7924800" cy="1477328"/>
          </a:xfrm>
          <a:prstGeom prst="rect">
            <a:avLst/>
          </a:prstGeom>
          <a:noFill/>
        </p:spPr>
        <p:txBody>
          <a:bodyPr wrap="square" rtlCol="0">
            <a:spAutoFit/>
          </a:bodyPr>
          <a:lstStyle/>
          <a:p>
            <a:r>
              <a:rPr lang="en-US"/>
              <a:t>We’re no better off.  We have everything lumped into one place, but the different functions can’t communicate with each other.</a:t>
            </a:r>
          </a:p>
          <a:p>
            <a:endParaRPr lang="en-US"/>
          </a:p>
          <a:p>
            <a:r>
              <a:rPr lang="en-US"/>
              <a:t>For example, the read_words function can’t pass the wordcounts dictionary directly to the topk function.  So the user still has access, and we don’t trust users.</a:t>
            </a:r>
          </a:p>
        </p:txBody>
      </p:sp>
    </p:spTree>
    <p:extLst>
      <p:ext uri="{BB962C8B-B14F-4D97-AF65-F5344CB8AC3E}">
        <p14:creationId xmlns:p14="http://schemas.microsoft.com/office/powerpoint/2010/main" val="36137430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342900" lvl="1" indent="-342900">
              <a:buFont typeface="Arial" pitchFamily="34" charset="0"/>
              <a:buChar char="•"/>
            </a:pPr>
            <a:r>
              <a:rPr lang="en-US"/>
              <a:t>Data Abstraction, first attempt:</a:t>
            </a:r>
          </a:p>
          <a:p>
            <a:pPr marL="742950" lvl="2" indent="-342900"/>
            <a:r>
              <a:rPr lang="en-US"/>
              <a:t>Group related functions in a module</a:t>
            </a:r>
          </a:p>
          <a:p>
            <a:pPr marL="742950" lvl="2" indent="-342900"/>
            <a:r>
              <a:rPr lang="en-US">
                <a:solidFill>
                  <a:srgbClr val="FF0000"/>
                </a:solidFill>
              </a:rPr>
              <a:t>Cons: Doesn’t achieve encapsulation</a:t>
            </a:r>
            <a:endParaRPr lang="en-US"/>
          </a:p>
          <a:p>
            <a:r>
              <a:rPr lang="en-US" sz="2800"/>
              <a:t>Data Abstraction, second attempt:</a:t>
            </a:r>
          </a:p>
          <a:p>
            <a:pPr lvl="1">
              <a:buFont typeface="Arial"/>
              <a:buChar char="•"/>
            </a:pPr>
            <a:r>
              <a:rPr lang="en-US" sz="2400"/>
              <a:t>Group related functions and data into a data structure</a:t>
            </a:r>
          </a:p>
          <a:p>
            <a:pPr lvl="1">
              <a:buFont typeface="Arial"/>
              <a:buChar char="•"/>
            </a:pPr>
            <a:r>
              <a:rPr lang="en-US" sz="2400">
                <a:solidFill>
                  <a:srgbClr val="FF0000"/>
                </a:solidFill>
              </a:rPr>
              <a:t>Didn’t really help, and made the syntax more difficult.</a:t>
            </a:r>
          </a:p>
          <a:p>
            <a:pPr>
              <a:buFont typeface="Arial"/>
              <a:buChar char="•"/>
            </a:pPr>
            <a:r>
              <a:rPr lang="en-US"/>
              <a:t>Other ideas?</a:t>
            </a:r>
          </a:p>
        </p:txBody>
      </p:sp>
    </p:spTree>
    <p:extLst>
      <p:ext uri="{BB962C8B-B14F-4D97-AF65-F5344CB8AC3E}">
        <p14:creationId xmlns:p14="http://schemas.microsoft.com/office/powerpoint/2010/main" val="12827475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09600"/>
            <a:ext cx="8763000" cy="2062103"/>
          </a:xfrm>
          <a:prstGeom prst="rect">
            <a:avLst/>
          </a:prstGeom>
        </p:spPr>
        <p:txBody>
          <a:bodyPr wrap="square">
            <a:spAutoFit/>
          </a:bodyPr>
          <a:lstStyle/>
          <a:p>
            <a:endParaRPr lang="en-US" sz="1600" b="1" dirty="0" err="1">
              <a:solidFill>
                <a:srgbClr val="859040"/>
              </a:solidFill>
              <a:latin typeface="Courier New" pitchFamily="49" charset="0"/>
              <a:cs typeface="Courier New" pitchFamily="49" charset="0"/>
            </a:endParaRPr>
          </a:p>
          <a:p>
            <a:endParaRPr lang="en-US" sz="1600" b="1" dirty="0" err="1">
              <a:solidFill>
                <a:srgbClr val="859040"/>
              </a:solidFill>
              <a:latin typeface="Courier New" pitchFamily="49" charset="0"/>
              <a:cs typeface="Courier New" pitchFamily="49" charset="0"/>
            </a:endParaRPr>
          </a:p>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read_words</a:t>
            </a:r>
            <a:r>
              <a:rPr lang="en-US" sz="1600" b="1" dirty="0">
                <a:latin typeface="Courier New" pitchFamily="49" charset="0"/>
                <a:cs typeface="Courier New" pitchFamily="49" charset="0"/>
              </a:rPr>
              <a:t>(filename):</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a dictionary mapping each word to its frequency”””</a:t>
            </a:r>
          </a:p>
          <a:p>
            <a:r>
              <a:rPr lang="en-US" sz="1600" b="1" dirty="0">
                <a:solidFill>
                  <a:srgbClr val="FF0000"/>
                </a:solidFill>
                <a:latin typeface="Courier New" pitchFamily="49" charset="0"/>
                <a:cs typeface="Courier New" pitchFamily="49" charset="0"/>
              </a:rPr>
              <a:t>    </a:t>
            </a:r>
            <a:r>
              <a:rPr lang="en-US" sz="1600" b="1" dirty="0">
                <a:solidFill>
                  <a:srgbClr val="000000"/>
                </a:solidFill>
                <a:latin typeface="Courier New" pitchFamily="49" charset="0"/>
                <a:cs typeface="Courier New" pitchFamily="49" charset="0"/>
              </a:rPr>
              <a:t>words = open(filename).read().split()</a:t>
            </a:r>
          </a:p>
          <a:p>
            <a:r>
              <a:rPr lang="en-US" sz="1600" b="1" dirty="0">
                <a:solidFill>
                  <a:srgbClr val="859040"/>
                </a:solidFill>
                <a:latin typeface="Courier New" pitchFamily="49" charset="0"/>
                <a:cs typeface="Courier New" pitchFamily="49" charset="0"/>
              </a:rPr>
              <a:t>    for</a:t>
            </a:r>
            <a:r>
              <a:rPr lang="en-US" sz="1600" b="1" dirty="0">
                <a:solidFill>
                  <a:srgbClr val="000000"/>
                </a:solidFill>
                <a:latin typeface="Courier New" pitchFamily="49" charset="0"/>
                <a:cs typeface="Courier New" pitchFamily="49" charset="0"/>
              </a:rPr>
              <a:t> w </a:t>
            </a:r>
            <a:r>
              <a:rPr lang="en-US" sz="1600" b="1" dirty="0">
                <a:solidFill>
                  <a:srgbClr val="859040"/>
                </a:solidFill>
                <a:latin typeface="Courier New" pitchFamily="49" charset="0"/>
                <a:cs typeface="Courier New" pitchFamily="49" charset="0"/>
              </a:rPr>
              <a:t>in</a:t>
            </a:r>
            <a:r>
              <a:rPr lang="en-US" sz="1600" b="1" dirty="0">
                <a:solidFill>
                  <a:srgbClr val="000000"/>
                </a:solidFill>
                <a:latin typeface="Courier New" pitchFamily="49" charset="0"/>
                <a:cs typeface="Courier New" pitchFamily="49" charset="0"/>
              </a:rPr>
              <a:t> words:</a:t>
            </a:r>
          </a:p>
          <a:p>
            <a:r>
              <a:rPr lang="en-US" sz="1600" b="1" dirty="0">
                <a:solidFill>
                  <a:srgbClr val="000000"/>
                </a:solidFill>
                <a:latin typeface="Courier New" pitchFamily="49" charset="0"/>
                <a:cs typeface="Courier New" pitchFamily="49" charset="0"/>
              </a:rPr>
              <a:t>      cnt = wordcounts.setdefault(w, 0)</a:t>
            </a:r>
          </a:p>
          <a:p>
            <a:r>
              <a:rPr lang="en-US" sz="1600" b="1" dirty="0">
                <a:solidFill>
                  <a:srgbClr val="000000"/>
                </a:solidFill>
                <a:latin typeface="Courier New" pitchFamily="49" charset="0"/>
                <a:cs typeface="Courier New" pitchFamily="49" charset="0"/>
              </a:rPr>
              <a:t>      wordcounts[w] = cnt + 1</a:t>
            </a:r>
          </a:p>
        </p:txBody>
      </p:sp>
      <p:sp>
        <p:nvSpPr>
          <p:cNvPr id="7" name="Rectangle 6"/>
          <p:cNvSpPr/>
          <p:nvPr/>
        </p:nvSpPr>
        <p:spPr>
          <a:xfrm>
            <a:off x="304800" y="2971800"/>
            <a:ext cx="8534400" cy="3293209"/>
          </a:xfrm>
          <a:prstGeom prst="rect">
            <a:avLst/>
          </a:prstGeom>
        </p:spPr>
        <p:txBody>
          <a:bodyPr wrap="square">
            <a:spAutoFit/>
          </a:bodyPr>
          <a:lstStyle/>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wordcount</a:t>
            </a:r>
            <a:r>
              <a:rPr lang="en-US" sz="1600" b="1" dirty="0">
                <a:latin typeface="Courier New" pitchFamily="49" charset="0"/>
                <a:cs typeface="Courier New" pitchFamily="49" charset="0"/>
              </a:rPr>
              <a:t>(word):</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the count of the given word”””</a:t>
            </a:r>
          </a:p>
          <a:p>
            <a:r>
              <a:rPr lang="en-US" sz="1600" b="1" dirty="0">
                <a:solidFill>
                  <a:srgbClr val="FF0000"/>
                </a:solidFill>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return</a:t>
            </a:r>
            <a:r>
              <a:rPr lang="en-US" sz="1600" b="1" dirty="0">
                <a:solidFill>
                  <a:srgbClr val="FF0000"/>
                </a:solidFill>
                <a:latin typeface="Courier New" pitchFamily="49" charset="0"/>
                <a:cs typeface="Courier New" pitchFamily="49" charset="0"/>
              </a:rPr>
              <a:t> </a:t>
            </a:r>
            <a:r>
              <a:rPr lang="en-US" sz="1600" b="1" dirty="0">
                <a:latin typeface="Courier New" pitchFamily="49" charset="0"/>
                <a:cs typeface="Courier New" pitchFamily="49" charset="0"/>
              </a:rPr>
              <a:t>wordcounts[word]</a:t>
            </a:r>
          </a:p>
          <a:p>
            <a:endParaRPr lang="en-US" sz="1600" b="1" dirty="0" err="1">
              <a:solidFill>
                <a:srgbClr val="859040"/>
              </a:solidFill>
              <a:latin typeface="Courier New" pitchFamily="49" charset="0"/>
              <a:cs typeface="Courier New" pitchFamily="49" charset="0"/>
            </a:endParaRPr>
          </a:p>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topk</a:t>
            </a:r>
            <a:r>
              <a:rPr lang="en-US" sz="1600" b="1" dirty="0">
                <a:latin typeface="Courier New" pitchFamily="49" charset="0"/>
                <a:cs typeface="Courier New" pitchFamily="49" charset="0"/>
              </a:rPr>
              <a:t>(k=10):</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top 10 most frequent words”””</a:t>
            </a:r>
          </a:p>
          <a:p>
            <a:r>
              <a:rPr lang="en-US" sz="1600" b="1" dirty="0">
                <a:solidFill>
                  <a:srgbClr val="FF0000"/>
                </a:solidFill>
                <a:latin typeface="Courier New" pitchFamily="49" charset="0"/>
                <a:cs typeface="Courier New" pitchFamily="49" charset="0"/>
              </a:rPr>
              <a:t>    </a:t>
            </a:r>
            <a:r>
              <a:rPr lang="en-US" sz="1600" b="1" dirty="0">
                <a:latin typeface="Courier New" pitchFamily="49" charset="0"/>
                <a:cs typeface="Courier New" pitchFamily="49" charset="0"/>
              </a:rPr>
              <a:t>scores_with_words = [(s,w) for (w,s) in wordcounts.items()]</a:t>
            </a:r>
          </a:p>
          <a:p>
            <a:r>
              <a:rPr lang="en-US" sz="1600" b="1" dirty="0">
                <a:latin typeface="Courier New" pitchFamily="49" charset="0"/>
                <a:cs typeface="Courier New" pitchFamily="49" charset="0"/>
              </a:rPr>
              <a:t>    scores_with_words.sort()</a:t>
            </a:r>
          </a:p>
          <a:p>
            <a:r>
              <a:rPr lang="en-US" sz="1600" b="1" dirty="0">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return</a:t>
            </a:r>
            <a:r>
              <a:rPr lang="en-US" sz="1600" b="1" dirty="0">
                <a:latin typeface="Courier New" pitchFamily="49" charset="0"/>
                <a:cs typeface="Courier New" pitchFamily="49" charset="0"/>
              </a:rPr>
              <a:t> scores_with_words[0:k]</a:t>
            </a:r>
          </a:p>
          <a:p>
            <a:endParaRPr lang="en-US" sz="1600" b="1" dirty="0">
              <a:latin typeface="Courier New" pitchFamily="49" charset="0"/>
              <a:cs typeface="Courier New" pitchFamily="49" charset="0"/>
            </a:endParaRPr>
          </a:p>
          <a:p>
            <a:r>
              <a:rPr lang="en-US" sz="1600" b="1" dirty="0">
                <a:solidFill>
                  <a:srgbClr val="859040"/>
                </a:solidFill>
                <a:latin typeface="Courier New" pitchFamily="49" charset="0"/>
                <a:cs typeface="Courier New" pitchFamily="49" charset="0"/>
              </a:rPr>
              <a:t>def</a:t>
            </a:r>
            <a:r>
              <a:rPr lang="en-US" sz="1600" b="1" dirty="0">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totalwords</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the total number of words in the file”””</a:t>
            </a:r>
          </a:p>
          <a:p>
            <a:r>
              <a:rPr lang="en-US" sz="1600" b="1" dirty="0">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return</a:t>
            </a:r>
            <a:r>
              <a:rPr lang="en-US" sz="1600" b="1" dirty="0">
                <a:latin typeface="Courier New" pitchFamily="49" charset="0"/>
                <a:cs typeface="Courier New" pitchFamily="49" charset="0"/>
              </a:rPr>
              <a:t> sum([s </a:t>
            </a:r>
            <a:r>
              <a:rPr lang="en-US" sz="1600" b="1" dirty="0">
                <a:solidFill>
                  <a:srgbClr val="859040"/>
                </a:solidFill>
                <a:latin typeface="Courier New" pitchFamily="49" charset="0"/>
                <a:cs typeface="Courier New" pitchFamily="49" charset="0"/>
              </a:rPr>
              <a:t>for</a:t>
            </a:r>
            <a:r>
              <a:rPr lang="en-US" sz="1600" b="1" dirty="0">
                <a:latin typeface="Courier New" pitchFamily="49" charset="0"/>
                <a:cs typeface="Courier New" pitchFamily="49" charset="0"/>
              </a:rPr>
              <a:t> (w,s) </a:t>
            </a:r>
            <a:r>
              <a:rPr lang="en-US" sz="1600" b="1" dirty="0">
                <a:solidFill>
                  <a:srgbClr val="859040"/>
                </a:solidFill>
                <a:latin typeface="Courier New" pitchFamily="49" charset="0"/>
                <a:cs typeface="Courier New" pitchFamily="49" charset="0"/>
              </a:rPr>
              <a:t>in</a:t>
            </a:r>
            <a:r>
              <a:rPr lang="en-US" sz="1600" b="1" dirty="0">
                <a:latin typeface="Courier New" pitchFamily="49" charset="0"/>
                <a:cs typeface="Courier New" pitchFamily="49" charset="0"/>
              </a:rPr>
              <a:t> wordcounts])</a:t>
            </a:r>
          </a:p>
        </p:txBody>
      </p:sp>
      <p:sp>
        <p:nvSpPr>
          <p:cNvPr id="8" name="Rectangle 7"/>
          <p:cNvSpPr/>
          <p:nvPr/>
        </p:nvSpPr>
        <p:spPr>
          <a:xfrm>
            <a:off x="381000" y="533400"/>
            <a:ext cx="2044450" cy="338554"/>
          </a:xfrm>
          <a:prstGeom prst="rect">
            <a:avLst/>
          </a:prstGeom>
        </p:spPr>
        <p:txBody>
          <a:bodyPr wrap="none">
            <a:spAutoFit/>
          </a:bodyPr>
          <a:lstStyle/>
          <a:p>
            <a:r>
              <a:rPr lang="en-US" sz="1600" b="1" dirty="0" err="1">
                <a:solidFill>
                  <a:srgbClr val="000000"/>
                </a:solidFill>
                <a:latin typeface="Courier New" pitchFamily="49" charset="0"/>
                <a:cs typeface="Courier New" pitchFamily="49" charset="0"/>
              </a:rPr>
              <a:t>wordcounts = {}</a:t>
            </a:r>
          </a:p>
        </p:txBody>
      </p:sp>
      <p:grpSp>
        <p:nvGrpSpPr>
          <p:cNvPr id="21" name="Group 20"/>
          <p:cNvGrpSpPr/>
          <p:nvPr/>
        </p:nvGrpSpPr>
        <p:grpSpPr>
          <a:xfrm>
            <a:off x="304800" y="152400"/>
            <a:ext cx="6400800" cy="762000"/>
            <a:chOff x="304800" y="152400"/>
            <a:chExt cx="6400800" cy="762000"/>
          </a:xfrm>
        </p:grpSpPr>
        <p:sp>
          <p:nvSpPr>
            <p:cNvPr id="12" name="Rounded Rectangle 11"/>
            <p:cNvSpPr/>
            <p:nvPr/>
          </p:nvSpPr>
          <p:spPr>
            <a:xfrm>
              <a:off x="304800" y="457200"/>
              <a:ext cx="2133600" cy="457200"/>
            </a:xfrm>
            <a:prstGeom prst="roundRect">
              <a:avLst/>
            </a:prstGeom>
            <a:noFill/>
            <a:ln w="508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3581400" y="152400"/>
              <a:ext cx="3124200" cy="461665"/>
            </a:xfrm>
            <a:prstGeom prst="rect">
              <a:avLst/>
            </a:prstGeom>
            <a:noFill/>
          </p:spPr>
          <p:txBody>
            <a:bodyPr wrap="square" rtlCol="0">
              <a:spAutoFit/>
            </a:bodyPr>
            <a:lstStyle/>
            <a:p>
              <a:r>
                <a:rPr lang="en-US" sz="2400" b="1">
                  <a:solidFill>
                    <a:srgbClr val="FF0000"/>
                  </a:solidFill>
                </a:rPr>
                <a:t>Global variable?</a:t>
              </a:r>
            </a:p>
          </p:txBody>
        </p:sp>
        <p:cxnSp>
          <p:nvCxnSpPr>
            <p:cNvPr id="15" name="Curved Connector 14"/>
            <p:cNvCxnSpPr>
              <a:stCxn id="13" idx="1"/>
              <a:endCxn id="12" idx="3"/>
            </p:cNvCxnSpPr>
            <p:nvPr/>
          </p:nvCxnSpPr>
          <p:spPr>
            <a:xfrm rot="10800000" flipV="1">
              <a:off x="2438400" y="383232"/>
              <a:ext cx="1143000" cy="302567"/>
            </a:xfrm>
            <a:prstGeom prst="curvedConnector3">
              <a:avLst/>
            </a:prstGeom>
            <a:ln w="50800">
              <a:solidFill>
                <a:srgbClr val="FF0000"/>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8352442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066800"/>
            <a:ext cx="5715000" cy="1323439"/>
          </a:xfrm>
          <a:prstGeom prst="rect">
            <a:avLst/>
          </a:prstGeom>
        </p:spPr>
        <p:txBody>
          <a:bodyPr wrap="square">
            <a:spAutoFit/>
          </a:bodyPr>
          <a:lstStyle/>
          <a:p>
            <a:r>
              <a:rPr lang="en-US" sz="2000" b="1" dirty="0" err="1">
                <a:solidFill>
                  <a:srgbClr val="0000FF"/>
                </a:solidFill>
                <a:latin typeface="Courier New" pitchFamily="49" charset="0"/>
                <a:cs typeface="Courier New" pitchFamily="49" charset="0"/>
              </a:rPr>
              <a:t># program to compute top 10:</a:t>
            </a:r>
          </a:p>
          <a:p>
            <a:endParaRPr lang="en-US" sz="2000" b="1" dirty="0" err="1">
              <a:solidFill>
                <a:srgbClr val="0000FF"/>
              </a:solidFill>
              <a:latin typeface="Courier New" pitchFamily="49" charset="0"/>
              <a:cs typeface="Courier New" pitchFamily="49" charset="0"/>
            </a:endParaRPr>
          </a:p>
          <a:p>
            <a:r>
              <a:rPr lang="en-US" sz="2000" b="1" dirty="0">
                <a:latin typeface="Courier New" pitchFamily="49" charset="0"/>
                <a:cs typeface="Courier New" pitchFamily="49" charset="0"/>
              </a:rPr>
              <a:t>read_words(filename)</a:t>
            </a:r>
          </a:p>
          <a:p>
            <a:r>
              <a:rPr lang="en-US" sz="2000" b="1" dirty="0">
                <a:latin typeface="Courier New" pitchFamily="49" charset="0"/>
                <a:cs typeface="Courier New" pitchFamily="49" charset="0"/>
              </a:rPr>
              <a:t>result = topk(10)</a:t>
            </a:r>
          </a:p>
        </p:txBody>
      </p:sp>
      <p:sp>
        <p:nvSpPr>
          <p:cNvPr id="5" name="TextBox 4"/>
          <p:cNvSpPr txBox="1"/>
          <p:nvPr/>
        </p:nvSpPr>
        <p:spPr>
          <a:xfrm>
            <a:off x="609600" y="3505200"/>
            <a:ext cx="8534400" cy="1384995"/>
          </a:xfrm>
          <a:prstGeom prst="rect">
            <a:avLst/>
          </a:prstGeom>
          <a:noFill/>
        </p:spPr>
        <p:txBody>
          <a:bodyPr wrap="square" rtlCol="0">
            <a:spAutoFit/>
          </a:bodyPr>
          <a:lstStyle/>
          <a:p>
            <a:r>
              <a:rPr lang="en-US" sz="2800" i="1">
                <a:solidFill>
                  <a:srgbClr val="FF0000"/>
                </a:solidFill>
              </a:rPr>
              <a:t>We’re no longer passing wordcounts around explicitly! </a:t>
            </a:r>
          </a:p>
          <a:p>
            <a:endParaRPr lang="en-US" sz="2800" i="1">
              <a:solidFill>
                <a:srgbClr val="FF0000"/>
              </a:solidFill>
            </a:endParaRPr>
          </a:p>
          <a:p>
            <a:r>
              <a:rPr lang="en-US" sz="2800" i="1">
                <a:solidFill>
                  <a:srgbClr val="FF0000"/>
                </a:solidFill>
              </a:rPr>
              <a:t>Problem solved?</a:t>
            </a:r>
          </a:p>
        </p:txBody>
      </p:sp>
    </p:spTree>
    <p:extLst>
      <p:ext uri="{BB962C8B-B14F-4D97-AF65-F5344CB8AC3E}">
        <p14:creationId xmlns:p14="http://schemas.microsoft.com/office/powerpoint/2010/main" val="17363316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marL="342900" lvl="1" indent="-342900">
              <a:buFont typeface="Arial" pitchFamily="34" charset="0"/>
              <a:buChar char="•"/>
            </a:pPr>
            <a:r>
              <a:rPr lang="en-US"/>
              <a:t>Data Abstraction, first attempt:</a:t>
            </a:r>
          </a:p>
          <a:p>
            <a:pPr marL="742950" lvl="2" indent="-342900"/>
            <a:r>
              <a:rPr lang="en-US"/>
              <a:t>Group related functions in a module</a:t>
            </a:r>
          </a:p>
          <a:p>
            <a:pPr marL="742950" lvl="2" indent="-342900"/>
            <a:r>
              <a:rPr lang="en-US">
                <a:solidFill>
                  <a:srgbClr val="FF0000"/>
                </a:solidFill>
              </a:rPr>
              <a:t>We have to rely on the user to pass the right values around</a:t>
            </a:r>
          </a:p>
          <a:p>
            <a:pPr marL="742950" lvl="2" indent="-342900"/>
            <a:r>
              <a:rPr lang="en-US">
                <a:solidFill>
                  <a:srgbClr val="FF0000"/>
                </a:solidFill>
              </a:rPr>
              <a:t>We can’t be sure we won’t break their program if we change our implementations</a:t>
            </a:r>
            <a:endParaRPr lang="en-US"/>
          </a:p>
          <a:p>
            <a:r>
              <a:rPr lang="en-US" sz="2800"/>
              <a:t>Data Abstraction, second attempt:</a:t>
            </a:r>
          </a:p>
          <a:p>
            <a:pPr lvl="1">
              <a:buFont typeface="Arial"/>
              <a:buChar char="•"/>
            </a:pPr>
            <a:r>
              <a:rPr lang="en-US" sz="2400"/>
              <a:t>Group related functions and data into a data structure</a:t>
            </a:r>
          </a:p>
          <a:p>
            <a:pPr lvl="1">
              <a:buFont typeface="Arial"/>
              <a:buChar char="•"/>
            </a:pPr>
            <a:r>
              <a:rPr lang="en-US" sz="2400">
                <a:solidFill>
                  <a:srgbClr val="FF0000"/>
                </a:solidFill>
              </a:rPr>
              <a:t>Didn’t really help, and made the syntax more difficult.</a:t>
            </a:r>
          </a:p>
          <a:p>
            <a:r>
              <a:rPr lang="en-US" sz="2800"/>
              <a:t>Data Abstraction, third attempt:</a:t>
            </a:r>
          </a:p>
          <a:p>
            <a:pPr lvl="1">
              <a:buFont typeface="Arial"/>
              <a:buChar char="•"/>
            </a:pPr>
            <a:r>
              <a:rPr lang="en-US" sz="2400"/>
              <a:t>Use a global variable to manage communication between functions</a:t>
            </a:r>
          </a:p>
          <a:p>
            <a:pPr lvl="1">
              <a:buFont typeface="Arial"/>
              <a:buChar char="•"/>
            </a:pPr>
            <a:r>
              <a:rPr lang="en-US" sz="2400"/>
              <a:t>Avoids handing off values to that untrustworthy user</a:t>
            </a:r>
          </a:p>
          <a:p>
            <a:pPr lvl="1">
              <a:buFont typeface="Arial"/>
              <a:buChar char="•"/>
            </a:pPr>
            <a:r>
              <a:rPr lang="en-US" sz="2400">
                <a:solidFill>
                  <a:srgbClr val="FF0000"/>
                </a:solidFill>
              </a:rPr>
              <a:t>But pollutes the global namespace</a:t>
            </a:r>
          </a:p>
          <a:p>
            <a:pPr lvl="1">
              <a:buFont typeface="Arial"/>
              <a:buChar char="•"/>
            </a:pPr>
            <a:r>
              <a:rPr lang="en-US" sz="2400">
                <a:solidFill>
                  <a:srgbClr val="FF0000"/>
                </a:solidFill>
              </a:rPr>
              <a:t>And the user still handles our dictionary</a:t>
            </a:r>
          </a:p>
          <a:p>
            <a:pPr>
              <a:buFont typeface="Arial"/>
              <a:buChar char="•"/>
            </a:pPr>
            <a:r>
              <a:rPr lang="en-US">
                <a:solidFill>
                  <a:srgbClr val="000000"/>
                </a:solidFill>
              </a:rPr>
              <a:t>Other ideas?</a:t>
            </a:r>
          </a:p>
        </p:txBody>
      </p:sp>
    </p:spTree>
    <p:extLst>
      <p:ext uri="{BB962C8B-B14F-4D97-AF65-F5344CB8AC3E}">
        <p14:creationId xmlns:p14="http://schemas.microsoft.com/office/powerpoint/2010/main" val="79467076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09600"/>
            <a:ext cx="8763000" cy="2308324"/>
          </a:xfrm>
          <a:prstGeom prst="rect">
            <a:avLst/>
          </a:prstGeom>
        </p:spPr>
        <p:txBody>
          <a:bodyPr wrap="square">
            <a:spAutoFit/>
          </a:bodyPr>
          <a:lstStyle/>
          <a:p>
            <a:endParaRPr lang="en-US" sz="1600" b="1" dirty="0" err="1">
              <a:solidFill>
                <a:srgbClr val="859040"/>
              </a:solidFill>
              <a:latin typeface="Courier New" pitchFamily="49" charset="0"/>
              <a:cs typeface="Courier New" pitchFamily="49" charset="0"/>
            </a:endParaRPr>
          </a:p>
          <a:p>
            <a:endParaRPr lang="en-US" sz="1600" b="1" dirty="0" err="1">
              <a:solidFill>
                <a:srgbClr val="859040"/>
              </a:solidFill>
              <a:latin typeface="Courier New" pitchFamily="49" charset="0"/>
              <a:cs typeface="Courier New" pitchFamily="49" charset="0"/>
            </a:endParaRPr>
          </a:p>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read_words</a:t>
            </a:r>
            <a:r>
              <a:rPr lang="en-US" sz="1600" b="1" dirty="0">
                <a:latin typeface="Courier New" pitchFamily="49" charset="0"/>
                <a:cs typeface="Courier New" pitchFamily="49" charset="0"/>
              </a:rPr>
              <a:t>(filename):</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a dictionary mapping each word to its frequency”””</a:t>
            </a:r>
          </a:p>
          <a:p>
            <a:r>
              <a:rPr lang="en-US" sz="1600" b="1" dirty="0">
                <a:solidFill>
                  <a:srgbClr val="FF0000"/>
                </a:solidFill>
                <a:latin typeface="Courier New" pitchFamily="49" charset="0"/>
                <a:cs typeface="Courier New" pitchFamily="49" charset="0"/>
              </a:rPr>
              <a:t>    </a:t>
            </a:r>
            <a:r>
              <a:rPr lang="en-US" sz="1600" b="1" dirty="0">
                <a:solidFill>
                  <a:srgbClr val="000000"/>
                </a:solidFill>
                <a:latin typeface="Courier New" pitchFamily="49" charset="0"/>
                <a:cs typeface="Courier New" pitchFamily="49" charset="0"/>
              </a:rPr>
              <a:t>ourdata.wordcounts = {}</a:t>
            </a:r>
          </a:p>
          <a:p>
            <a:r>
              <a:rPr lang="en-US" sz="1600" b="1" dirty="0">
                <a:solidFill>
                  <a:srgbClr val="FF0000"/>
                </a:solidFill>
                <a:latin typeface="Courier New" pitchFamily="49" charset="0"/>
                <a:cs typeface="Courier New" pitchFamily="49" charset="0"/>
              </a:rPr>
              <a:t>    </a:t>
            </a:r>
            <a:r>
              <a:rPr lang="en-US" sz="1600" b="1" dirty="0">
                <a:solidFill>
                  <a:srgbClr val="000000"/>
                </a:solidFill>
                <a:latin typeface="Courier New" pitchFamily="49" charset="0"/>
                <a:cs typeface="Courier New" pitchFamily="49" charset="0"/>
              </a:rPr>
              <a:t>words = open(filename).read().split()</a:t>
            </a:r>
          </a:p>
          <a:p>
            <a:r>
              <a:rPr lang="en-US" sz="1600" b="1" dirty="0">
                <a:solidFill>
                  <a:srgbClr val="859040"/>
                </a:solidFill>
                <a:latin typeface="Courier New" pitchFamily="49" charset="0"/>
                <a:cs typeface="Courier New" pitchFamily="49" charset="0"/>
              </a:rPr>
              <a:t>    for</a:t>
            </a:r>
            <a:r>
              <a:rPr lang="en-US" sz="1600" b="1" dirty="0">
                <a:solidFill>
                  <a:srgbClr val="000000"/>
                </a:solidFill>
                <a:latin typeface="Courier New" pitchFamily="49" charset="0"/>
                <a:cs typeface="Courier New" pitchFamily="49" charset="0"/>
              </a:rPr>
              <a:t> w </a:t>
            </a:r>
            <a:r>
              <a:rPr lang="en-US" sz="1600" b="1" dirty="0">
                <a:solidFill>
                  <a:srgbClr val="859040"/>
                </a:solidFill>
                <a:latin typeface="Courier New" pitchFamily="49" charset="0"/>
                <a:cs typeface="Courier New" pitchFamily="49" charset="0"/>
              </a:rPr>
              <a:t>in</a:t>
            </a:r>
            <a:r>
              <a:rPr lang="en-US" sz="1600" b="1" dirty="0">
                <a:solidFill>
                  <a:srgbClr val="000000"/>
                </a:solidFill>
                <a:latin typeface="Courier New" pitchFamily="49" charset="0"/>
                <a:cs typeface="Courier New" pitchFamily="49" charset="0"/>
              </a:rPr>
              <a:t> words:</a:t>
            </a:r>
          </a:p>
          <a:p>
            <a:r>
              <a:rPr lang="en-US" sz="1600" b="1" dirty="0">
                <a:solidFill>
                  <a:srgbClr val="000000"/>
                </a:solidFill>
                <a:latin typeface="Courier New" pitchFamily="49" charset="0"/>
                <a:cs typeface="Courier New" pitchFamily="49" charset="0"/>
              </a:rPr>
              <a:t>      cnt = ourdata.wordcounts.setdefault(w, 0)</a:t>
            </a:r>
          </a:p>
          <a:p>
            <a:r>
              <a:rPr lang="en-US" sz="1600" b="1" dirty="0">
                <a:solidFill>
                  <a:srgbClr val="000000"/>
                </a:solidFill>
                <a:latin typeface="Courier New" pitchFamily="49" charset="0"/>
                <a:cs typeface="Courier New" pitchFamily="49" charset="0"/>
              </a:rPr>
              <a:t>      ourdata.wordcounts[w] = cnt + 1</a:t>
            </a:r>
          </a:p>
        </p:txBody>
      </p:sp>
      <p:sp>
        <p:nvSpPr>
          <p:cNvPr id="7" name="Rectangle 6"/>
          <p:cNvSpPr/>
          <p:nvPr/>
        </p:nvSpPr>
        <p:spPr>
          <a:xfrm>
            <a:off x="304800" y="3276600"/>
            <a:ext cx="9067800" cy="3293209"/>
          </a:xfrm>
          <a:prstGeom prst="rect">
            <a:avLst/>
          </a:prstGeom>
        </p:spPr>
        <p:txBody>
          <a:bodyPr wrap="square">
            <a:spAutoFit/>
          </a:bodyPr>
          <a:lstStyle/>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wordcount</a:t>
            </a:r>
            <a:r>
              <a:rPr lang="en-US" sz="1600" b="1" dirty="0">
                <a:latin typeface="Courier New" pitchFamily="49" charset="0"/>
                <a:cs typeface="Courier New" pitchFamily="49" charset="0"/>
              </a:rPr>
              <a:t>(word):</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the count of the given word”””</a:t>
            </a:r>
          </a:p>
          <a:p>
            <a:r>
              <a:rPr lang="en-US" sz="1600" b="1" dirty="0">
                <a:solidFill>
                  <a:srgbClr val="FF0000"/>
                </a:solidFill>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return</a:t>
            </a:r>
            <a:r>
              <a:rPr lang="en-US" sz="1600" b="1" dirty="0">
                <a:solidFill>
                  <a:srgbClr val="FF0000"/>
                </a:solidFill>
                <a:latin typeface="Courier New" pitchFamily="49" charset="0"/>
                <a:cs typeface="Courier New" pitchFamily="49" charset="0"/>
              </a:rPr>
              <a:t> </a:t>
            </a:r>
            <a:r>
              <a:rPr lang="en-US" sz="1600" b="1" dirty="0">
                <a:solidFill>
                  <a:srgbClr val="000000"/>
                </a:solidFill>
                <a:latin typeface="Courier New" pitchFamily="49" charset="0"/>
                <a:cs typeface="Courier New" pitchFamily="49" charset="0"/>
              </a:rPr>
              <a:t>ourdata.</a:t>
            </a:r>
            <a:r>
              <a:rPr lang="en-US" sz="1600" b="1" dirty="0">
                <a:latin typeface="Courier New" pitchFamily="49" charset="0"/>
                <a:cs typeface="Courier New" pitchFamily="49" charset="0"/>
              </a:rPr>
              <a:t>wordcounts[word]</a:t>
            </a:r>
          </a:p>
          <a:p>
            <a:endParaRPr lang="en-US" sz="1600" b="1" dirty="0" err="1">
              <a:solidFill>
                <a:srgbClr val="859040"/>
              </a:solidFill>
              <a:latin typeface="Courier New" pitchFamily="49" charset="0"/>
              <a:cs typeface="Courier New" pitchFamily="49" charset="0"/>
            </a:endParaRPr>
          </a:p>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topk</a:t>
            </a:r>
            <a:r>
              <a:rPr lang="en-US" sz="1600" b="1" dirty="0">
                <a:latin typeface="Courier New" pitchFamily="49" charset="0"/>
                <a:cs typeface="Courier New" pitchFamily="49" charset="0"/>
              </a:rPr>
              <a:t>(k=10):</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top 10 most frequent words”””</a:t>
            </a:r>
          </a:p>
          <a:p>
            <a:r>
              <a:rPr lang="en-US" sz="1600" b="1" dirty="0">
                <a:solidFill>
                  <a:srgbClr val="FF0000"/>
                </a:solidFill>
                <a:latin typeface="Courier New" pitchFamily="49" charset="0"/>
                <a:cs typeface="Courier New" pitchFamily="49" charset="0"/>
              </a:rPr>
              <a:t>    </a:t>
            </a:r>
            <a:r>
              <a:rPr lang="en-US" sz="1600" b="1" dirty="0">
                <a:latin typeface="Courier New" pitchFamily="49" charset="0"/>
                <a:cs typeface="Courier New" pitchFamily="49" charset="0"/>
              </a:rPr>
              <a:t>scores_with_words = [(s,w) for (w,s) in ourdata.wordcounts.items()]</a:t>
            </a:r>
          </a:p>
          <a:p>
            <a:r>
              <a:rPr lang="en-US" sz="1600" b="1" dirty="0">
                <a:latin typeface="Courier New" pitchFamily="49" charset="0"/>
                <a:cs typeface="Courier New" pitchFamily="49" charset="0"/>
              </a:rPr>
              <a:t>    scores_with_words.sort()</a:t>
            </a:r>
          </a:p>
          <a:p>
            <a:r>
              <a:rPr lang="en-US" sz="1600" b="1" dirty="0">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return</a:t>
            </a:r>
            <a:r>
              <a:rPr lang="en-US" sz="1600" b="1" dirty="0">
                <a:latin typeface="Courier New" pitchFamily="49" charset="0"/>
                <a:cs typeface="Courier New" pitchFamily="49" charset="0"/>
              </a:rPr>
              <a:t> scores_with_words[0:k]</a:t>
            </a:r>
          </a:p>
          <a:p>
            <a:endParaRPr lang="en-US" sz="1600" b="1" dirty="0">
              <a:latin typeface="Courier New" pitchFamily="49" charset="0"/>
              <a:cs typeface="Courier New" pitchFamily="49" charset="0"/>
            </a:endParaRPr>
          </a:p>
          <a:p>
            <a:r>
              <a:rPr lang="en-US" sz="1600" b="1" dirty="0">
                <a:solidFill>
                  <a:srgbClr val="859040"/>
                </a:solidFill>
                <a:latin typeface="Courier New" pitchFamily="49" charset="0"/>
                <a:cs typeface="Courier New" pitchFamily="49" charset="0"/>
              </a:rPr>
              <a:t>def</a:t>
            </a:r>
            <a:r>
              <a:rPr lang="en-US" sz="1600" b="1" dirty="0">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totalwords</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the total number of words in the file”””</a:t>
            </a:r>
          </a:p>
          <a:p>
            <a:r>
              <a:rPr lang="en-US" sz="1600" b="1" dirty="0">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return</a:t>
            </a:r>
            <a:r>
              <a:rPr lang="en-US" sz="1600" b="1" dirty="0">
                <a:latin typeface="Courier New" pitchFamily="49" charset="0"/>
                <a:cs typeface="Courier New" pitchFamily="49" charset="0"/>
              </a:rPr>
              <a:t> sum([s </a:t>
            </a:r>
            <a:r>
              <a:rPr lang="en-US" sz="1600" b="1" dirty="0">
                <a:solidFill>
                  <a:srgbClr val="859040"/>
                </a:solidFill>
                <a:latin typeface="Courier New" pitchFamily="49" charset="0"/>
                <a:cs typeface="Courier New" pitchFamily="49" charset="0"/>
              </a:rPr>
              <a:t>for</a:t>
            </a:r>
            <a:r>
              <a:rPr lang="en-US" sz="1600" b="1" dirty="0">
                <a:latin typeface="Courier New" pitchFamily="49" charset="0"/>
                <a:cs typeface="Courier New" pitchFamily="49" charset="0"/>
              </a:rPr>
              <a:t> (w,s) </a:t>
            </a:r>
            <a:r>
              <a:rPr lang="en-US" sz="1600" b="1" dirty="0">
                <a:solidFill>
                  <a:srgbClr val="859040"/>
                </a:solidFill>
                <a:latin typeface="Courier New" pitchFamily="49" charset="0"/>
                <a:cs typeface="Courier New" pitchFamily="49" charset="0"/>
              </a:rPr>
              <a:t>in</a:t>
            </a:r>
            <a:r>
              <a:rPr lang="en-US" sz="1600" b="1" dirty="0">
                <a:latin typeface="Courier New" pitchFamily="49" charset="0"/>
                <a:cs typeface="Courier New" pitchFamily="49" charset="0"/>
              </a:rPr>
              <a:t> ourdata.wordcounts])</a:t>
            </a:r>
          </a:p>
        </p:txBody>
      </p:sp>
      <p:sp>
        <p:nvSpPr>
          <p:cNvPr id="8" name="Rectangle 7"/>
          <p:cNvSpPr/>
          <p:nvPr/>
        </p:nvSpPr>
        <p:spPr>
          <a:xfrm>
            <a:off x="381000" y="533400"/>
            <a:ext cx="2401018" cy="338554"/>
          </a:xfrm>
          <a:prstGeom prst="rect">
            <a:avLst/>
          </a:prstGeom>
        </p:spPr>
        <p:txBody>
          <a:bodyPr wrap="none">
            <a:spAutoFit/>
          </a:bodyPr>
          <a:lstStyle/>
          <a:p>
            <a:r>
              <a:rPr lang="en-US" sz="1600" b="1" dirty="0" err="1">
                <a:solidFill>
                  <a:srgbClr val="000000"/>
                </a:solidFill>
                <a:latin typeface="Courier New" pitchFamily="49" charset="0"/>
                <a:cs typeface="Courier New" pitchFamily="49" charset="0"/>
              </a:rPr>
              <a:t>ourdata = object()</a:t>
            </a:r>
          </a:p>
        </p:txBody>
      </p:sp>
      <p:grpSp>
        <p:nvGrpSpPr>
          <p:cNvPr id="3" name="Group 2"/>
          <p:cNvGrpSpPr/>
          <p:nvPr/>
        </p:nvGrpSpPr>
        <p:grpSpPr>
          <a:xfrm>
            <a:off x="838200" y="1594555"/>
            <a:ext cx="7239000" cy="4958645"/>
            <a:chOff x="838200" y="1594555"/>
            <a:chExt cx="7239000" cy="4958645"/>
          </a:xfrm>
        </p:grpSpPr>
        <p:sp>
          <p:nvSpPr>
            <p:cNvPr id="2" name="Rounded Rectangle 1"/>
            <p:cNvSpPr/>
            <p:nvPr/>
          </p:nvSpPr>
          <p:spPr>
            <a:xfrm>
              <a:off x="838200" y="1594555"/>
              <a:ext cx="3200400" cy="304800"/>
            </a:xfrm>
            <a:prstGeom prst="roundRect">
              <a:avLst/>
            </a:prstGeom>
            <a:noFill/>
            <a:ln w="38100">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1600200" y="2376311"/>
              <a:ext cx="2667000" cy="228600"/>
            </a:xfrm>
            <a:prstGeom prst="roundRect">
              <a:avLst/>
            </a:prstGeom>
            <a:noFill/>
            <a:ln w="38100">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p:cNvSpPr/>
            <p:nvPr/>
          </p:nvSpPr>
          <p:spPr>
            <a:xfrm>
              <a:off x="1066800" y="2644423"/>
              <a:ext cx="2667000" cy="228600"/>
            </a:xfrm>
            <a:prstGeom prst="roundRect">
              <a:avLst/>
            </a:prstGeom>
            <a:noFill/>
            <a:ln w="38100">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ounded Rectangle 13"/>
            <p:cNvSpPr/>
            <p:nvPr/>
          </p:nvSpPr>
          <p:spPr>
            <a:xfrm>
              <a:off x="1600200" y="3810000"/>
              <a:ext cx="3200400" cy="304800"/>
            </a:xfrm>
            <a:prstGeom prst="roundRect">
              <a:avLst/>
            </a:prstGeom>
            <a:noFill/>
            <a:ln w="38100">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ounded Rectangle 15"/>
            <p:cNvSpPr/>
            <p:nvPr/>
          </p:nvSpPr>
          <p:spPr>
            <a:xfrm>
              <a:off x="5715000" y="4800600"/>
              <a:ext cx="2362200" cy="304800"/>
            </a:xfrm>
            <a:prstGeom prst="roundRect">
              <a:avLst/>
            </a:prstGeom>
            <a:noFill/>
            <a:ln w="38100">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ounded Rectangle 16"/>
            <p:cNvSpPr/>
            <p:nvPr/>
          </p:nvSpPr>
          <p:spPr>
            <a:xfrm>
              <a:off x="4038600" y="6248400"/>
              <a:ext cx="2667000" cy="304800"/>
            </a:xfrm>
            <a:prstGeom prst="roundRect">
              <a:avLst/>
            </a:prstGeom>
            <a:noFill/>
            <a:ln w="38100">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304800" y="152400"/>
            <a:ext cx="8229600" cy="830997"/>
            <a:chOff x="304800" y="152400"/>
            <a:chExt cx="8229600" cy="830997"/>
          </a:xfrm>
        </p:grpSpPr>
        <p:sp>
          <p:nvSpPr>
            <p:cNvPr id="19" name="Rounded Rectangle 18"/>
            <p:cNvSpPr/>
            <p:nvPr/>
          </p:nvSpPr>
          <p:spPr>
            <a:xfrm>
              <a:off x="304800" y="457200"/>
              <a:ext cx="2438400" cy="457200"/>
            </a:xfrm>
            <a:prstGeom prst="roundRect">
              <a:avLst/>
            </a:prstGeom>
            <a:noFill/>
            <a:ln w="508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3581400" y="152400"/>
              <a:ext cx="4953000" cy="830997"/>
            </a:xfrm>
            <a:prstGeom prst="rect">
              <a:avLst/>
            </a:prstGeom>
            <a:noFill/>
          </p:spPr>
          <p:txBody>
            <a:bodyPr wrap="square" rtlCol="0">
              <a:spAutoFit/>
            </a:bodyPr>
            <a:lstStyle/>
            <a:p>
              <a:r>
                <a:rPr lang="en-US" sz="2400" b="1">
                  <a:solidFill>
                    <a:srgbClr val="FF0000"/>
                  </a:solidFill>
                </a:rPr>
                <a:t>Global variable, but we can change how its used.</a:t>
              </a:r>
            </a:p>
          </p:txBody>
        </p:sp>
        <p:cxnSp>
          <p:nvCxnSpPr>
            <p:cNvPr id="22" name="Curved Connector 21"/>
            <p:cNvCxnSpPr>
              <a:stCxn id="20" idx="1"/>
              <a:endCxn id="19" idx="3"/>
            </p:cNvCxnSpPr>
            <p:nvPr/>
          </p:nvCxnSpPr>
          <p:spPr>
            <a:xfrm rot="10800000" flipV="1">
              <a:off x="2743200" y="567898"/>
              <a:ext cx="838200" cy="117901"/>
            </a:xfrm>
            <a:prstGeom prst="curvedConnector3">
              <a:avLst/>
            </a:prstGeom>
            <a:ln w="50800">
              <a:solidFill>
                <a:srgbClr val="FF0000"/>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6434825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marL="342900" lvl="1" indent="-342900">
              <a:buFont typeface="Arial" pitchFamily="34" charset="0"/>
              <a:buChar char="•"/>
            </a:pPr>
            <a:r>
              <a:rPr lang="en-US"/>
              <a:t>Data Abstraction, first attempt:</a:t>
            </a:r>
          </a:p>
          <a:p>
            <a:pPr marL="742950" lvl="2" indent="-342900"/>
            <a:r>
              <a:rPr lang="en-US"/>
              <a:t>Group related functions in a module</a:t>
            </a:r>
          </a:p>
          <a:p>
            <a:pPr marL="742950" lvl="2" indent="-342900"/>
            <a:r>
              <a:rPr lang="en-US">
                <a:solidFill>
                  <a:srgbClr val="FF0000"/>
                </a:solidFill>
              </a:rPr>
              <a:t>We have to rely on the user to pass the right values around</a:t>
            </a:r>
          </a:p>
          <a:p>
            <a:pPr marL="742950" lvl="2" indent="-342900"/>
            <a:r>
              <a:rPr lang="en-US">
                <a:solidFill>
                  <a:srgbClr val="FF0000"/>
                </a:solidFill>
              </a:rPr>
              <a:t>We can’t be sure we won’t break their program if we change our implementations</a:t>
            </a:r>
            <a:endParaRPr lang="en-US"/>
          </a:p>
          <a:p>
            <a:r>
              <a:rPr lang="en-US" sz="2800"/>
              <a:t>Data Abstraction, second attempt:</a:t>
            </a:r>
          </a:p>
          <a:p>
            <a:pPr lvl="1">
              <a:buFont typeface="Arial"/>
              <a:buChar char="•"/>
            </a:pPr>
            <a:r>
              <a:rPr lang="en-US" sz="2400"/>
              <a:t>Group related functions and data into a data structure</a:t>
            </a:r>
          </a:p>
          <a:p>
            <a:pPr lvl="1">
              <a:buFont typeface="Arial"/>
              <a:buChar char="•"/>
            </a:pPr>
            <a:r>
              <a:rPr lang="en-US" sz="2400">
                <a:solidFill>
                  <a:srgbClr val="FF0000"/>
                </a:solidFill>
              </a:rPr>
              <a:t>Didn’t really help, and made the syntax more difficult.</a:t>
            </a:r>
          </a:p>
          <a:p>
            <a:r>
              <a:rPr lang="en-US" sz="2800"/>
              <a:t>Data Abstraction, third attempt:</a:t>
            </a:r>
          </a:p>
          <a:p>
            <a:pPr lvl="1">
              <a:buFont typeface="Arial"/>
              <a:buChar char="•"/>
            </a:pPr>
            <a:r>
              <a:rPr lang="en-US" sz="2400"/>
              <a:t>Use a global variable to manage communication between functions</a:t>
            </a:r>
          </a:p>
          <a:p>
            <a:pPr lvl="1">
              <a:buFont typeface="Arial"/>
              <a:buChar char="•"/>
            </a:pPr>
            <a:r>
              <a:rPr lang="en-US" sz="2400"/>
              <a:t>Avoids handing off values to that untrustworthy user</a:t>
            </a:r>
          </a:p>
          <a:p>
            <a:pPr lvl="1">
              <a:buFont typeface="Arial"/>
              <a:buChar char="•"/>
            </a:pPr>
            <a:r>
              <a:rPr lang="en-US" sz="2400">
                <a:solidFill>
                  <a:srgbClr val="FF0000"/>
                </a:solidFill>
              </a:rPr>
              <a:t>But pollutes the global namespace</a:t>
            </a:r>
          </a:p>
          <a:p>
            <a:pPr lvl="1">
              <a:buFont typeface="Arial"/>
              <a:buChar char="•"/>
            </a:pPr>
            <a:r>
              <a:rPr lang="en-US" sz="2400">
                <a:solidFill>
                  <a:srgbClr val="FF0000"/>
                </a:solidFill>
              </a:rPr>
              <a:t>And the user still handles our dictionary</a:t>
            </a:r>
          </a:p>
          <a:p>
            <a:r>
              <a:rPr lang="en-US" sz="2800"/>
              <a:t>Data Abstraction, fourth attempt:</a:t>
            </a:r>
          </a:p>
          <a:p>
            <a:pPr lvl="1">
              <a:buFont typeface="Arial"/>
              <a:buChar char="•"/>
            </a:pPr>
            <a:r>
              <a:rPr lang="en-US" sz="2400"/>
              <a:t>Use a global variable, but make it generic so the user doesn’t see that we’re using a dictionary, a list, or whatever</a:t>
            </a:r>
          </a:p>
          <a:p>
            <a:pPr lvl="1">
              <a:buFont typeface="Arial"/>
              <a:buChar char="•"/>
            </a:pPr>
            <a:r>
              <a:rPr lang="en-US" sz="2400">
                <a:solidFill>
                  <a:srgbClr val="FF0000"/>
                </a:solidFill>
              </a:rPr>
              <a:t>Still pollutes the global namespace</a:t>
            </a:r>
          </a:p>
          <a:p>
            <a:pPr lvl="1">
              <a:buFont typeface="Arial"/>
              <a:buChar char="•"/>
            </a:pPr>
            <a:r>
              <a:rPr lang="en-US" sz="2400">
                <a:solidFill>
                  <a:srgbClr val="FF0000"/>
                </a:solidFill>
              </a:rPr>
              <a:t>The user still might get their grubby paws on our implementation</a:t>
            </a:r>
          </a:p>
        </p:txBody>
      </p:sp>
    </p:spTree>
    <p:extLst>
      <p:ext uri="{BB962C8B-B14F-4D97-AF65-F5344CB8AC3E}">
        <p14:creationId xmlns:p14="http://schemas.microsoft.com/office/powerpoint/2010/main" val="15652786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Classes</a:t>
            </a:r>
          </a:p>
        </p:txBody>
      </p:sp>
      <p:sp>
        <p:nvSpPr>
          <p:cNvPr id="3" name="Content Placeholder 2"/>
          <p:cNvSpPr>
            <a:spLocks noGrp="1"/>
          </p:cNvSpPr>
          <p:nvPr>
            <p:ph idx="1"/>
          </p:nvPr>
        </p:nvSpPr>
        <p:spPr/>
        <p:txBody>
          <a:bodyPr/>
          <a:lstStyle/>
          <a:p>
            <a:r>
              <a:rPr lang="en-US"/>
              <a:t>A class is like a module: it provides a namespace for a set of functions</a:t>
            </a:r>
          </a:p>
          <a:p>
            <a:r>
              <a:rPr lang="en-US"/>
              <a:t>A class is like a function: it generates a local scope for variables that won’t be seen outside of the class</a:t>
            </a:r>
          </a:p>
          <a:p>
            <a:r>
              <a:rPr lang="en-US"/>
              <a:t>A class can like a data structure: it generates a storage area for data that you can retrieve later.</a:t>
            </a:r>
          </a:p>
        </p:txBody>
      </p:sp>
    </p:spTree>
    <p:extLst>
      <p:ext uri="{BB962C8B-B14F-4D97-AF65-F5344CB8AC3E}">
        <p14:creationId xmlns:p14="http://schemas.microsoft.com/office/powerpoint/2010/main" val="406837125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63913"/>
            <a:ext cx="8763000" cy="5755423"/>
          </a:xfrm>
          <a:prstGeom prst="rect">
            <a:avLst/>
          </a:prstGeom>
        </p:spPr>
        <p:txBody>
          <a:bodyPr wrap="square">
            <a:spAutoFit/>
          </a:bodyPr>
          <a:lstStyle/>
          <a:p>
            <a:endParaRPr lang="en-US" sz="1600" b="1" dirty="0" err="1">
              <a:solidFill>
                <a:srgbClr val="859040"/>
              </a:solidFill>
              <a:latin typeface="Courier New" pitchFamily="49" charset="0"/>
              <a:cs typeface="Courier New" pitchFamily="49" charset="0"/>
            </a:endParaRPr>
          </a:p>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read_words</a:t>
            </a:r>
            <a:r>
              <a:rPr lang="en-US" sz="1600" b="1" dirty="0">
                <a:latin typeface="Courier New" pitchFamily="49" charset="0"/>
                <a:cs typeface="Courier New" pitchFamily="49" charset="0"/>
              </a:rPr>
              <a:t>(self, filename):</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a dictionary mapping each word to its frequency”””</a:t>
            </a:r>
          </a:p>
          <a:p>
            <a:r>
              <a:rPr lang="en-US" sz="1600" b="1" dirty="0">
                <a:solidFill>
                  <a:srgbClr val="FF0000"/>
                </a:solidFill>
                <a:latin typeface="Courier New" pitchFamily="49" charset="0"/>
                <a:cs typeface="Courier New" pitchFamily="49" charset="0"/>
              </a:rPr>
              <a:t>    </a:t>
            </a:r>
            <a:r>
              <a:rPr lang="en-US" sz="1600" b="1" dirty="0">
                <a:solidFill>
                  <a:srgbClr val="000000"/>
                </a:solidFill>
                <a:latin typeface="Courier New" pitchFamily="49" charset="0"/>
                <a:cs typeface="Courier New" pitchFamily="49" charset="0"/>
              </a:rPr>
              <a:t>words = open(filename).read().split()</a:t>
            </a:r>
          </a:p>
          <a:p>
            <a:r>
              <a:rPr lang="en-US" sz="1600" b="1" dirty="0">
                <a:solidFill>
                  <a:srgbClr val="000000"/>
                </a:solidFill>
                <a:latin typeface="Courier New" pitchFamily="49" charset="0"/>
                <a:cs typeface="Courier New" pitchFamily="49" charset="0"/>
              </a:rPr>
              <a:t>    self.wordcounts = {}</a:t>
            </a:r>
          </a:p>
          <a:p>
            <a:r>
              <a:rPr lang="en-US" sz="1600" b="1" dirty="0">
                <a:solidFill>
                  <a:srgbClr val="000000"/>
                </a:solidFill>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for</a:t>
            </a:r>
            <a:r>
              <a:rPr lang="en-US" sz="1600" b="1" dirty="0">
                <a:solidFill>
                  <a:srgbClr val="000000"/>
                </a:solidFill>
                <a:latin typeface="Courier New" pitchFamily="49" charset="0"/>
                <a:cs typeface="Courier New" pitchFamily="49" charset="0"/>
              </a:rPr>
              <a:t> w </a:t>
            </a:r>
            <a:r>
              <a:rPr lang="en-US" sz="1600" b="1" dirty="0">
                <a:solidFill>
                  <a:srgbClr val="859040"/>
                </a:solidFill>
                <a:latin typeface="Courier New" pitchFamily="49" charset="0"/>
                <a:cs typeface="Courier New" pitchFamily="49" charset="0"/>
              </a:rPr>
              <a:t>in</a:t>
            </a:r>
            <a:r>
              <a:rPr lang="en-US" sz="1600" b="1" dirty="0">
                <a:solidFill>
                  <a:srgbClr val="000000"/>
                </a:solidFill>
                <a:latin typeface="Courier New" pitchFamily="49" charset="0"/>
                <a:cs typeface="Courier New" pitchFamily="49" charset="0"/>
              </a:rPr>
              <a:t> words:</a:t>
            </a:r>
          </a:p>
          <a:p>
            <a:r>
              <a:rPr lang="en-US" sz="1600" b="1" dirty="0">
                <a:solidFill>
                  <a:srgbClr val="000000"/>
                </a:solidFill>
                <a:latin typeface="Courier New" pitchFamily="49" charset="0"/>
                <a:cs typeface="Courier New" pitchFamily="49" charset="0"/>
              </a:rPr>
              <a:t>      cnt = self.wordcounts.setdefault(w, 0)</a:t>
            </a:r>
          </a:p>
          <a:p>
            <a:r>
              <a:rPr lang="en-US" sz="1600" b="1" dirty="0">
                <a:solidFill>
                  <a:srgbClr val="000000"/>
                </a:solidFill>
                <a:latin typeface="Courier New" pitchFamily="49" charset="0"/>
                <a:cs typeface="Courier New" pitchFamily="49" charset="0"/>
              </a:rPr>
              <a:t>      self.wordcounts[w] = cnt + 1</a:t>
            </a:r>
          </a:p>
          <a:p>
            <a:r>
              <a:rPr lang="en-US" sz="1600" b="1" dirty="0">
                <a:solidFill>
                  <a:srgbClr val="000000"/>
                </a:solidFill>
                <a:latin typeface="Courier New" pitchFamily="49" charset="0"/>
                <a:cs typeface="Courier New" pitchFamily="49" charset="0"/>
              </a:rPr>
              <a:t>    </a:t>
            </a:r>
            <a:endParaRPr lang="en-US" sz="1600" b="1" dirty="0">
              <a:solidFill>
                <a:srgbClr val="000000"/>
              </a:solidFill>
              <a:latin typeface="Courier New" pitchFamily="49" charset="0"/>
              <a:cs typeface="Courier New" pitchFamily="49" charset="0"/>
            </a:endParaRPr>
          </a:p>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wordcount</a:t>
            </a:r>
            <a:r>
              <a:rPr lang="en-US" sz="1600" b="1" dirty="0">
                <a:latin typeface="Courier New" pitchFamily="49" charset="0"/>
                <a:cs typeface="Courier New" pitchFamily="49" charset="0"/>
              </a:rPr>
              <a:t>(self, word):</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the count of the given word”””</a:t>
            </a:r>
          </a:p>
          <a:p>
            <a:r>
              <a:rPr lang="en-US" sz="1600" b="1" dirty="0">
                <a:solidFill>
                  <a:srgbClr val="FF0000"/>
                </a:solidFill>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return</a:t>
            </a:r>
            <a:r>
              <a:rPr lang="en-US" sz="1600" b="1" dirty="0">
                <a:solidFill>
                  <a:srgbClr val="FF0000"/>
                </a:solidFill>
                <a:latin typeface="Courier New" pitchFamily="49" charset="0"/>
                <a:cs typeface="Courier New" pitchFamily="49" charset="0"/>
              </a:rPr>
              <a:t> </a:t>
            </a:r>
            <a:r>
              <a:rPr lang="en-US" sz="1600" b="1" dirty="0">
                <a:solidFill>
                  <a:srgbClr val="000000"/>
                </a:solidFill>
                <a:latin typeface="Courier New" pitchFamily="49" charset="0"/>
                <a:cs typeface="Courier New" pitchFamily="49" charset="0"/>
              </a:rPr>
              <a:t>self.</a:t>
            </a:r>
            <a:r>
              <a:rPr lang="en-US" sz="1600" b="1" dirty="0">
                <a:latin typeface="Courier New" pitchFamily="49" charset="0"/>
                <a:cs typeface="Courier New" pitchFamily="49" charset="0"/>
              </a:rPr>
              <a:t>wordcounts[word]</a:t>
            </a:r>
          </a:p>
          <a:p>
            <a:endParaRPr lang="en-US" sz="1600" b="1" dirty="0" err="1">
              <a:solidFill>
                <a:srgbClr val="859040"/>
              </a:solidFill>
              <a:latin typeface="Courier New" pitchFamily="49" charset="0"/>
              <a:cs typeface="Courier New" pitchFamily="49" charset="0"/>
            </a:endParaRPr>
          </a:p>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topk</a:t>
            </a:r>
            <a:r>
              <a:rPr lang="en-US" sz="1600" b="1" dirty="0">
                <a:latin typeface="Courier New" pitchFamily="49" charset="0"/>
                <a:cs typeface="Courier New" pitchFamily="49" charset="0"/>
              </a:rPr>
              <a:t>(self, k=10):</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top 10 most frequent words”””</a:t>
            </a:r>
          </a:p>
          <a:p>
            <a:r>
              <a:rPr lang="en-US" sz="1600" b="1" dirty="0">
                <a:solidFill>
                  <a:srgbClr val="FF0000"/>
                </a:solidFill>
                <a:latin typeface="Courier New" pitchFamily="49" charset="0"/>
                <a:cs typeface="Courier New" pitchFamily="49" charset="0"/>
              </a:rPr>
              <a:t>    </a:t>
            </a:r>
            <a:r>
              <a:rPr lang="en-US" sz="1600" b="1" dirty="0">
                <a:latin typeface="Courier New" pitchFamily="49" charset="0"/>
                <a:cs typeface="Courier New" pitchFamily="49" charset="0"/>
              </a:rPr>
              <a:t>scores_with_words = [(s,w) for (w,s) in self.wordcounts.items()]</a:t>
            </a:r>
          </a:p>
          <a:p>
            <a:r>
              <a:rPr lang="en-US" sz="1600" b="1" dirty="0">
                <a:latin typeface="Courier New" pitchFamily="49" charset="0"/>
                <a:cs typeface="Courier New" pitchFamily="49" charset="0"/>
              </a:rPr>
              <a:t>    scores_with_words.sort()</a:t>
            </a:r>
          </a:p>
          <a:p>
            <a:r>
              <a:rPr lang="en-US" sz="1600" b="1" dirty="0">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return</a:t>
            </a:r>
            <a:r>
              <a:rPr lang="en-US" sz="1600" b="1" dirty="0">
                <a:latin typeface="Courier New" pitchFamily="49" charset="0"/>
                <a:cs typeface="Courier New" pitchFamily="49" charset="0"/>
              </a:rPr>
              <a:t> scores_with_words[0:k]</a:t>
            </a:r>
          </a:p>
          <a:p>
            <a:endParaRPr lang="en-US" sz="1600" b="1" dirty="0">
              <a:latin typeface="Courier New" pitchFamily="49" charset="0"/>
              <a:cs typeface="Courier New" pitchFamily="49" charset="0"/>
            </a:endParaRPr>
          </a:p>
          <a:p>
            <a:r>
              <a:rPr lang="en-US" sz="1600" b="1" dirty="0">
                <a:solidFill>
                  <a:srgbClr val="859040"/>
                </a:solidFill>
                <a:latin typeface="Courier New" pitchFamily="49" charset="0"/>
                <a:cs typeface="Courier New" pitchFamily="49" charset="0"/>
              </a:rPr>
              <a:t>def</a:t>
            </a:r>
            <a:r>
              <a:rPr lang="en-US" sz="1600" b="1" dirty="0">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totalwords</a:t>
            </a:r>
            <a:r>
              <a:rPr lang="en-US" sz="1600" b="1" dirty="0">
                <a:latin typeface="Courier New" pitchFamily="49" charset="0"/>
                <a:cs typeface="Courier New" pitchFamily="49" charset="0"/>
              </a:rPr>
              <a:t>(self, wordcounts):</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the total number of words in the file”””</a:t>
            </a:r>
          </a:p>
          <a:p>
            <a:r>
              <a:rPr lang="en-US" sz="1600" b="1" dirty="0">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return</a:t>
            </a:r>
            <a:r>
              <a:rPr lang="en-US" sz="1600" b="1" dirty="0">
                <a:latin typeface="Courier New" pitchFamily="49" charset="0"/>
                <a:cs typeface="Courier New" pitchFamily="49" charset="0"/>
              </a:rPr>
              <a:t> sum([s </a:t>
            </a:r>
            <a:r>
              <a:rPr lang="en-US" sz="1600" b="1" dirty="0">
                <a:solidFill>
                  <a:srgbClr val="859040"/>
                </a:solidFill>
                <a:latin typeface="Courier New" pitchFamily="49" charset="0"/>
                <a:cs typeface="Courier New" pitchFamily="49" charset="0"/>
              </a:rPr>
              <a:t>for</a:t>
            </a:r>
            <a:r>
              <a:rPr lang="en-US" sz="1600" b="1" dirty="0">
                <a:latin typeface="Courier New" pitchFamily="49" charset="0"/>
                <a:cs typeface="Courier New" pitchFamily="49" charset="0"/>
              </a:rPr>
              <a:t> (w,s) </a:t>
            </a:r>
            <a:r>
              <a:rPr lang="en-US" sz="1600" b="1" dirty="0">
                <a:solidFill>
                  <a:srgbClr val="859040"/>
                </a:solidFill>
                <a:latin typeface="Courier New" pitchFamily="49" charset="0"/>
                <a:cs typeface="Courier New" pitchFamily="49" charset="0"/>
              </a:rPr>
              <a:t>in</a:t>
            </a:r>
            <a:r>
              <a:rPr lang="en-US" sz="1600" b="1" dirty="0">
                <a:latin typeface="Courier New" pitchFamily="49" charset="0"/>
                <a:cs typeface="Courier New" pitchFamily="49" charset="0"/>
              </a:rPr>
              <a:t> self.wordcounts])</a:t>
            </a:r>
          </a:p>
          <a:p>
            <a:endParaRPr lang="en-US" sz="1600" b="1" dirty="0">
              <a:solidFill>
                <a:srgbClr val="000000"/>
              </a:solidFill>
              <a:latin typeface="Courier New" pitchFamily="49" charset="0"/>
              <a:cs typeface="Courier New" pitchFamily="49" charset="0"/>
            </a:endParaRPr>
          </a:p>
        </p:txBody>
      </p:sp>
      <p:sp>
        <p:nvSpPr>
          <p:cNvPr id="6" name="Rectangle 5"/>
          <p:cNvSpPr/>
          <p:nvPr/>
        </p:nvSpPr>
        <p:spPr>
          <a:xfrm>
            <a:off x="152400" y="240268"/>
            <a:ext cx="2277887" cy="338554"/>
          </a:xfrm>
          <a:prstGeom prst="rect">
            <a:avLst/>
          </a:prstGeom>
        </p:spPr>
        <p:txBody>
          <a:bodyPr wrap="none">
            <a:spAutoFit/>
          </a:bodyPr>
          <a:lstStyle/>
          <a:p>
            <a:r>
              <a:rPr lang="en-US" sz="1600" b="1" dirty="0" err="1">
                <a:solidFill>
                  <a:srgbClr val="859040"/>
                </a:solidFill>
                <a:latin typeface="Courier New" pitchFamily="49" charset="0"/>
                <a:cs typeface="Courier New" pitchFamily="49" charset="0"/>
              </a:rPr>
              <a:t>class</a:t>
            </a:r>
            <a:r>
              <a:rPr lang="en-US" sz="1600" b="1" dirty="0" err="1">
                <a:latin typeface="Courier New" pitchFamily="49" charset="0"/>
                <a:cs typeface="Courier New" pitchFamily="49" charset="0"/>
              </a:rPr>
              <a:t> WordCounts:</a:t>
            </a:r>
          </a:p>
        </p:txBody>
      </p:sp>
      <p:grpSp>
        <p:nvGrpSpPr>
          <p:cNvPr id="7" name="Group 6"/>
          <p:cNvGrpSpPr/>
          <p:nvPr/>
        </p:nvGrpSpPr>
        <p:grpSpPr>
          <a:xfrm>
            <a:off x="76200" y="0"/>
            <a:ext cx="8229600" cy="609600"/>
            <a:chOff x="304800" y="304800"/>
            <a:chExt cx="8229600" cy="609600"/>
          </a:xfrm>
        </p:grpSpPr>
        <p:sp>
          <p:nvSpPr>
            <p:cNvPr id="8" name="Rounded Rectangle 7"/>
            <p:cNvSpPr/>
            <p:nvPr/>
          </p:nvSpPr>
          <p:spPr>
            <a:xfrm>
              <a:off x="304800" y="457200"/>
              <a:ext cx="2438400" cy="457200"/>
            </a:xfrm>
            <a:prstGeom prst="roundRect">
              <a:avLst/>
            </a:prstGeom>
            <a:noFill/>
            <a:ln w="508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581400" y="304800"/>
              <a:ext cx="4953000" cy="461665"/>
            </a:xfrm>
            <a:prstGeom prst="rect">
              <a:avLst/>
            </a:prstGeom>
            <a:noFill/>
          </p:spPr>
          <p:txBody>
            <a:bodyPr wrap="square" rtlCol="0">
              <a:spAutoFit/>
            </a:bodyPr>
            <a:lstStyle/>
            <a:p>
              <a:r>
                <a:rPr lang="en-US" sz="2400" b="1">
                  <a:solidFill>
                    <a:srgbClr val="FF0000"/>
                  </a:solidFill>
                </a:rPr>
                <a:t>Special syntax</a:t>
              </a:r>
            </a:p>
          </p:txBody>
        </p:sp>
        <p:cxnSp>
          <p:nvCxnSpPr>
            <p:cNvPr id="10" name="Curved Connector 9"/>
            <p:cNvCxnSpPr>
              <a:stCxn id="9" idx="1"/>
              <a:endCxn id="8" idx="3"/>
            </p:cNvCxnSpPr>
            <p:nvPr/>
          </p:nvCxnSpPr>
          <p:spPr>
            <a:xfrm rot="10800000" flipV="1">
              <a:off x="2743200" y="535632"/>
              <a:ext cx="838200" cy="150167"/>
            </a:xfrm>
            <a:prstGeom prst="curvedConnector3">
              <a:avLst/>
            </a:prstGeom>
            <a:ln w="50800">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12" name="Rounded Rectangle 11"/>
          <p:cNvSpPr/>
          <p:nvPr/>
        </p:nvSpPr>
        <p:spPr>
          <a:xfrm>
            <a:off x="2057400" y="2590800"/>
            <a:ext cx="762000" cy="352778"/>
          </a:xfrm>
          <a:prstGeom prst="roundRect">
            <a:avLst/>
          </a:prstGeom>
          <a:noFill/>
          <a:ln w="38100">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3657600" y="2209800"/>
            <a:ext cx="4953000" cy="461665"/>
          </a:xfrm>
          <a:prstGeom prst="rect">
            <a:avLst/>
          </a:prstGeom>
          <a:noFill/>
        </p:spPr>
        <p:txBody>
          <a:bodyPr wrap="square" rtlCol="0">
            <a:spAutoFit/>
          </a:bodyPr>
          <a:lstStyle/>
          <a:p>
            <a:r>
              <a:rPr lang="en-US" sz="2400" b="1">
                <a:solidFill>
                  <a:srgbClr val="0000FF"/>
                </a:solidFill>
              </a:rPr>
              <a:t>A reference to shared state</a:t>
            </a:r>
          </a:p>
        </p:txBody>
      </p:sp>
      <p:cxnSp>
        <p:nvCxnSpPr>
          <p:cNvPr id="14" name="Curved Connector 13"/>
          <p:cNvCxnSpPr>
            <a:stCxn id="13" idx="1"/>
          </p:cNvCxnSpPr>
          <p:nvPr/>
        </p:nvCxnSpPr>
        <p:spPr>
          <a:xfrm rot="10800000" flipV="1">
            <a:off x="2819400" y="2440632"/>
            <a:ext cx="838200" cy="150167"/>
          </a:xfrm>
          <a:prstGeom prst="curvedConnector3">
            <a:avLst/>
          </a:prstGeom>
          <a:ln w="50800">
            <a:solidFill>
              <a:srgbClr val="0000FF"/>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432173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Recap of the Design Exercise</a:t>
            </a:r>
          </a:p>
        </p:txBody>
      </p:sp>
      <p:sp>
        <p:nvSpPr>
          <p:cNvPr id="3" name="Content Placeholder 2"/>
          <p:cNvSpPr>
            <a:spLocks noGrp="1"/>
          </p:cNvSpPr>
          <p:nvPr>
            <p:ph idx="1"/>
          </p:nvPr>
        </p:nvSpPr>
        <p:spPr/>
        <p:txBody>
          <a:bodyPr>
            <a:normAutofit fontScale="85000" lnSpcReduction="20000"/>
          </a:bodyPr>
          <a:lstStyle/>
          <a:p>
            <a:r>
              <a:rPr lang="en-US"/>
              <a:t>You were asked to design a module – a set of related functions. </a:t>
            </a:r>
          </a:p>
          <a:p>
            <a:r>
              <a:rPr lang="en-US"/>
              <a:t>Some of these functions operated on the same data structure </a:t>
            </a:r>
          </a:p>
          <a:p>
            <a:pPr lvl="1"/>
            <a:r>
              <a:rPr lang="en-US"/>
              <a:t>a list of tuples of measurements</a:t>
            </a:r>
          </a:p>
          <a:p>
            <a:pPr lvl="1"/>
            <a:r>
              <a:rPr lang="en-US"/>
              <a:t>a dictionary associating words with a frequency count</a:t>
            </a:r>
          </a:p>
          <a:p>
            <a:r>
              <a:rPr lang="en-US"/>
              <a:t>Both modules had a common general form</a:t>
            </a:r>
          </a:p>
          <a:p>
            <a:pPr lvl="1"/>
            <a:r>
              <a:rPr lang="en-US"/>
              <a:t>One function to create the data structure from some external source</a:t>
            </a:r>
          </a:p>
          <a:p>
            <a:pPr lvl="1"/>
            <a:r>
              <a:rPr lang="en-US"/>
              <a:t>Multiple functions to query the data structure in various ways</a:t>
            </a:r>
          </a:p>
          <a:p>
            <a:pPr lvl="1"/>
            <a:r>
              <a:rPr lang="en-US"/>
              <a:t>This kind of situation is very common</a:t>
            </a:r>
          </a:p>
        </p:txBody>
      </p:sp>
    </p:spTree>
    <p:extLst>
      <p:ext uri="{BB962C8B-B14F-4D97-AF65-F5344CB8AC3E}">
        <p14:creationId xmlns:p14="http://schemas.microsoft.com/office/powerpoint/2010/main" val="260401648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066800"/>
            <a:ext cx="5715000" cy="1631216"/>
          </a:xfrm>
          <a:prstGeom prst="rect">
            <a:avLst/>
          </a:prstGeom>
        </p:spPr>
        <p:txBody>
          <a:bodyPr wrap="square">
            <a:spAutoFit/>
          </a:bodyPr>
          <a:lstStyle/>
          <a:p>
            <a:r>
              <a:rPr lang="en-US" sz="2000" b="1" dirty="0" err="1">
                <a:solidFill>
                  <a:srgbClr val="0000FF"/>
                </a:solidFill>
                <a:latin typeface="Courier New" pitchFamily="49" charset="0"/>
                <a:cs typeface="Courier New" pitchFamily="49" charset="0"/>
              </a:rPr>
              <a:t># program to compute top 10:</a:t>
            </a:r>
          </a:p>
          <a:p>
            <a:endParaRPr lang="en-US" sz="2000" b="1" dirty="0" err="1">
              <a:solidFill>
                <a:srgbClr val="0000FF"/>
              </a:solidFill>
              <a:latin typeface="Courier New" pitchFamily="49" charset="0"/>
              <a:cs typeface="Courier New" pitchFamily="49" charset="0"/>
            </a:endParaRPr>
          </a:p>
          <a:p>
            <a:r>
              <a:rPr lang="en-US" sz="2000" b="1" dirty="0" err="1">
                <a:latin typeface="Courier New" pitchFamily="49" charset="0"/>
                <a:cs typeface="Courier New" pitchFamily="49" charset="0"/>
              </a:rPr>
              <a:t>wc = WordCounts()</a:t>
            </a:r>
          </a:p>
          <a:p>
            <a:r>
              <a:rPr lang="en-US" sz="2000" b="1" dirty="0">
                <a:latin typeface="Courier New" pitchFamily="49" charset="0"/>
                <a:cs typeface="Courier New" pitchFamily="49" charset="0"/>
              </a:rPr>
              <a:t>wc.read_words(filename)</a:t>
            </a:r>
          </a:p>
          <a:p>
            <a:r>
              <a:rPr lang="en-US" sz="2000" b="1" dirty="0">
                <a:latin typeface="Courier New" pitchFamily="49" charset="0"/>
                <a:cs typeface="Courier New" pitchFamily="49" charset="0"/>
              </a:rPr>
              <a:t>result = wc.topk(10)</a:t>
            </a:r>
          </a:p>
        </p:txBody>
      </p:sp>
    </p:spTree>
    <p:extLst>
      <p:ext uri="{BB962C8B-B14F-4D97-AF65-F5344CB8AC3E}">
        <p14:creationId xmlns:p14="http://schemas.microsoft.com/office/powerpoint/2010/main" val="152613485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066800"/>
            <a:ext cx="5715000" cy="3170099"/>
          </a:xfrm>
          <a:prstGeom prst="rect">
            <a:avLst/>
          </a:prstGeom>
        </p:spPr>
        <p:txBody>
          <a:bodyPr wrap="square">
            <a:spAutoFit/>
          </a:bodyPr>
          <a:lstStyle/>
          <a:p>
            <a:r>
              <a:rPr lang="en-US" sz="2000" b="1" dirty="0" err="1">
                <a:solidFill>
                  <a:srgbClr val="0000FF"/>
                </a:solidFill>
                <a:latin typeface="Courier New" pitchFamily="49" charset="0"/>
                <a:cs typeface="Courier New" pitchFamily="49" charset="0"/>
              </a:rPr>
              <a:t># program to compute top 10:</a:t>
            </a:r>
          </a:p>
          <a:p>
            <a:endParaRPr lang="en-US" sz="2000" b="1" dirty="0" err="1">
              <a:solidFill>
                <a:srgbClr val="0000FF"/>
              </a:solidFill>
              <a:latin typeface="Courier New" pitchFamily="49" charset="0"/>
              <a:cs typeface="Courier New" pitchFamily="49" charset="0"/>
            </a:endParaRPr>
          </a:p>
          <a:p>
            <a:r>
              <a:rPr lang="en-US" sz="2000" b="1" dirty="0" err="1">
                <a:latin typeface="Courier New" pitchFamily="49" charset="0"/>
                <a:cs typeface="Courier New" pitchFamily="49" charset="0"/>
              </a:rPr>
              <a:t>wc = WordCounts()</a:t>
            </a:r>
          </a:p>
          <a:p>
            <a:r>
              <a:rPr lang="en-US" sz="2000" b="1" dirty="0">
                <a:latin typeface="Courier New" pitchFamily="49" charset="0"/>
                <a:cs typeface="Courier New" pitchFamily="49" charset="0"/>
              </a:rPr>
              <a:t>wc.read_words(filename)</a:t>
            </a:r>
          </a:p>
          <a:p>
            <a:endParaRPr lang="en-US" sz="2000" b="1" dirty="0">
              <a:latin typeface="Courier New" pitchFamily="49" charset="0"/>
              <a:cs typeface="Courier New" pitchFamily="49" charset="0"/>
            </a:endParaRPr>
          </a:p>
          <a:p>
            <a:endParaRPr lang="en-US" sz="2000" b="1" dirty="0">
              <a:latin typeface="Courier New" pitchFamily="49" charset="0"/>
              <a:cs typeface="Courier New" pitchFamily="49" charset="0"/>
            </a:endParaRPr>
          </a:p>
          <a:p>
            <a:r>
              <a:rPr lang="en-US" sz="2000" b="1" dirty="0">
                <a:latin typeface="Courier New" pitchFamily="49" charset="0"/>
                <a:cs typeface="Courier New" pitchFamily="49" charset="0"/>
              </a:rPr>
              <a:t>result = wc.topk(10)</a:t>
            </a:r>
          </a:p>
          <a:p>
            <a:endParaRPr lang="en-US" sz="2000" b="1" dirty="0">
              <a:latin typeface="Courier New" pitchFamily="49" charset="0"/>
              <a:cs typeface="Courier New" pitchFamily="49" charset="0"/>
            </a:endParaRPr>
          </a:p>
          <a:p>
            <a:endParaRPr lang="en-US" sz="2000" b="1" dirty="0">
              <a:latin typeface="Courier New" pitchFamily="49" charset="0"/>
              <a:cs typeface="Courier New" pitchFamily="49" charset="0"/>
            </a:endParaRPr>
          </a:p>
          <a:p>
            <a:r>
              <a:rPr lang="en-US" sz="2000" b="1" dirty="0">
                <a:latin typeface="Courier New" pitchFamily="49" charset="0"/>
                <a:cs typeface="Courier New" pitchFamily="49" charset="0"/>
              </a:rPr>
              <a:t>result = WordCounts.topk(wc, 10)</a:t>
            </a:r>
          </a:p>
        </p:txBody>
      </p:sp>
      <p:sp>
        <p:nvSpPr>
          <p:cNvPr id="5" name="Right Brace 4"/>
          <p:cNvSpPr/>
          <p:nvPr/>
        </p:nvSpPr>
        <p:spPr>
          <a:xfrm rot="5400000" flipV="1">
            <a:off x="3048000" y="3657600"/>
            <a:ext cx="304800" cy="1524000"/>
          </a:xfrm>
          <a:prstGeom prst="righ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2514600" y="4648200"/>
            <a:ext cx="1600200" cy="646331"/>
          </a:xfrm>
          <a:prstGeom prst="rect">
            <a:avLst/>
          </a:prstGeom>
          <a:noFill/>
        </p:spPr>
        <p:txBody>
          <a:bodyPr wrap="square" rtlCol="0">
            <a:spAutoFit/>
          </a:bodyPr>
          <a:lstStyle/>
          <a:p>
            <a:r>
              <a:rPr lang="en-US">
                <a:solidFill>
                  <a:srgbClr val="FF0000"/>
                </a:solidFill>
              </a:rPr>
              <a:t>A namespace, like a module</a:t>
            </a:r>
          </a:p>
        </p:txBody>
      </p:sp>
      <p:sp>
        <p:nvSpPr>
          <p:cNvPr id="7" name="TextBox 6"/>
          <p:cNvSpPr txBox="1"/>
          <p:nvPr/>
        </p:nvSpPr>
        <p:spPr>
          <a:xfrm>
            <a:off x="4343400" y="4648200"/>
            <a:ext cx="1828800" cy="646331"/>
          </a:xfrm>
          <a:prstGeom prst="rect">
            <a:avLst/>
          </a:prstGeom>
          <a:noFill/>
        </p:spPr>
        <p:txBody>
          <a:bodyPr wrap="square" rtlCol="0">
            <a:spAutoFit/>
          </a:bodyPr>
          <a:lstStyle/>
          <a:p>
            <a:r>
              <a:rPr lang="en-US">
                <a:solidFill>
                  <a:srgbClr val="FF0000"/>
                </a:solidFill>
              </a:rPr>
              <a:t>A function with two arguments</a:t>
            </a:r>
          </a:p>
        </p:txBody>
      </p:sp>
      <p:sp>
        <p:nvSpPr>
          <p:cNvPr id="8" name="Right Brace 7"/>
          <p:cNvSpPr/>
          <p:nvPr/>
        </p:nvSpPr>
        <p:spPr>
          <a:xfrm rot="5400000" flipV="1">
            <a:off x="4305300" y="4152900"/>
            <a:ext cx="304800" cy="533400"/>
          </a:xfrm>
          <a:prstGeom prst="righ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Right Brace 8"/>
          <p:cNvSpPr/>
          <p:nvPr/>
        </p:nvSpPr>
        <p:spPr>
          <a:xfrm rot="16200000">
            <a:off x="4881033" y="3543300"/>
            <a:ext cx="304800" cy="381000"/>
          </a:xfrm>
          <a:prstGeom prst="righ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p:cNvSpPr txBox="1"/>
          <p:nvPr/>
        </p:nvSpPr>
        <p:spPr>
          <a:xfrm>
            <a:off x="4876800" y="3135868"/>
            <a:ext cx="1828800" cy="369332"/>
          </a:xfrm>
          <a:prstGeom prst="rect">
            <a:avLst/>
          </a:prstGeom>
          <a:noFill/>
        </p:spPr>
        <p:txBody>
          <a:bodyPr wrap="square" rtlCol="0">
            <a:spAutoFit/>
          </a:bodyPr>
          <a:lstStyle/>
          <a:p>
            <a:r>
              <a:rPr lang="en-US">
                <a:solidFill>
                  <a:srgbClr val="FF0000"/>
                </a:solidFill>
              </a:rPr>
              <a:t>The shared state</a:t>
            </a:r>
          </a:p>
        </p:txBody>
      </p:sp>
    </p:spTree>
    <p:extLst>
      <p:ext uri="{BB962C8B-B14F-4D97-AF65-F5344CB8AC3E}">
        <p14:creationId xmlns:p14="http://schemas.microsoft.com/office/powerpoint/2010/main" val="260492081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fontScale="90000"/>
          </a:bodyPr>
          <a:lstStyle/>
          <a:p>
            <a:pPr algn="r"/>
            <a:r>
              <a:rPr lang="en-US" sz="3200"/>
              <a:t>Quantitative Analysis</a:t>
            </a:r>
          </a:p>
        </p:txBody>
      </p:sp>
      <p:sp>
        <p:nvSpPr>
          <p:cNvPr id="4" name="Rectangle 3"/>
          <p:cNvSpPr/>
          <p:nvPr/>
        </p:nvSpPr>
        <p:spPr>
          <a:xfrm>
            <a:off x="381000" y="681097"/>
            <a:ext cx="8382000" cy="2062103"/>
          </a:xfrm>
          <a:prstGeom prst="rect">
            <a:avLst/>
          </a:prstGeom>
        </p:spPr>
        <p:txBody>
          <a:bodyPr wrap="square">
            <a:spAutoFit/>
          </a:bodyPr>
          <a:lstStyle/>
          <a:p>
            <a:endParaRPr lang="en-US" sz="1600" b="1" dirty="0" err="1">
              <a:solidFill>
                <a:srgbClr val="859040"/>
              </a:solidFill>
              <a:latin typeface="Courier New" pitchFamily="49" charset="0"/>
              <a:cs typeface="Courier New" pitchFamily="49" charset="0"/>
            </a:endParaRPr>
          </a:p>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read_measurements</a:t>
            </a:r>
            <a:r>
              <a:rPr lang="en-US" sz="1600" b="1" dirty="0">
                <a:latin typeface="Courier New" pitchFamily="49" charset="0"/>
                <a:cs typeface="Courier New" pitchFamily="49" charset="0"/>
              </a:rPr>
              <a:t>(filename):</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a dictionary mapping column names to data. Assumes the first line of the file is column names.”””</a:t>
            </a:r>
          </a:p>
          <a:p>
            <a:r>
              <a:rPr lang="en-US" sz="1600" b="1" dirty="0">
                <a:solidFill>
                  <a:srgbClr val="FF0000"/>
                </a:solidFill>
                <a:latin typeface="Courier New" pitchFamily="49" charset="0"/>
                <a:cs typeface="Courier New" pitchFamily="49" charset="0"/>
              </a:rPr>
              <a:t>    </a:t>
            </a:r>
            <a:r>
              <a:rPr lang="en-US" sz="1600" b="1" dirty="0">
                <a:solidFill>
                  <a:srgbClr val="000000"/>
                </a:solidFill>
                <a:latin typeface="Courier New" pitchFamily="49" charset="0"/>
                <a:cs typeface="Courier New" pitchFamily="49" charset="0"/>
              </a:rPr>
              <a:t>datafile = open(filename)</a:t>
            </a:r>
          </a:p>
          <a:p>
            <a:r>
              <a:rPr lang="en-US" sz="1600" b="1" dirty="0">
                <a:solidFill>
                  <a:srgbClr val="000000"/>
                </a:solidFill>
                <a:latin typeface="Courier New" pitchFamily="49" charset="0"/>
                <a:cs typeface="Courier New" pitchFamily="49" charset="0"/>
              </a:rPr>
              <a:t>    rawcolumns = zip(*[row.split() </a:t>
            </a:r>
            <a:r>
              <a:rPr lang="en-US" sz="1600" b="1" dirty="0">
                <a:solidFill>
                  <a:srgbClr val="859040"/>
                </a:solidFill>
                <a:latin typeface="Courier New" pitchFamily="49" charset="0"/>
                <a:cs typeface="Courier New" pitchFamily="49" charset="0"/>
              </a:rPr>
              <a:t>for</a:t>
            </a:r>
            <a:r>
              <a:rPr lang="en-US" sz="1600" b="1" dirty="0">
                <a:solidFill>
                  <a:srgbClr val="000000"/>
                </a:solidFill>
                <a:latin typeface="Courier New" pitchFamily="49" charset="0"/>
                <a:cs typeface="Courier New" pitchFamily="49" charset="0"/>
              </a:rPr>
              <a:t> row </a:t>
            </a:r>
            <a:r>
              <a:rPr lang="en-US" sz="1600" b="1" dirty="0">
                <a:solidFill>
                  <a:srgbClr val="859040"/>
                </a:solidFill>
                <a:latin typeface="Courier New" pitchFamily="49" charset="0"/>
                <a:cs typeface="Courier New" pitchFamily="49" charset="0"/>
              </a:rPr>
              <a:t>in</a:t>
            </a:r>
            <a:r>
              <a:rPr lang="en-US" sz="1600" b="1" dirty="0">
                <a:solidFill>
                  <a:srgbClr val="000000"/>
                </a:solidFill>
                <a:latin typeface="Courier New" pitchFamily="49" charset="0"/>
                <a:cs typeface="Courier New" pitchFamily="49" charset="0"/>
              </a:rPr>
              <a:t> datafile])</a:t>
            </a:r>
          </a:p>
          <a:p>
            <a:r>
              <a:rPr lang="en-US" sz="1600" b="1" dirty="0">
                <a:solidFill>
                  <a:srgbClr val="000000"/>
                </a:solidFill>
                <a:latin typeface="Courier New" pitchFamily="49" charset="0"/>
                <a:cs typeface="Courier New" pitchFamily="49" charset="0"/>
              </a:rPr>
              <a:t>    columns = dict([(col[0], col[1:]) </a:t>
            </a:r>
            <a:r>
              <a:rPr lang="en-US" sz="1600" b="1" dirty="0">
                <a:solidFill>
                  <a:srgbClr val="859040"/>
                </a:solidFill>
                <a:latin typeface="Courier New" pitchFamily="49" charset="0"/>
                <a:cs typeface="Courier New" pitchFamily="49" charset="0"/>
              </a:rPr>
              <a:t>for</a:t>
            </a:r>
            <a:r>
              <a:rPr lang="en-US" sz="1600" b="1" dirty="0">
                <a:solidFill>
                  <a:srgbClr val="000000"/>
                </a:solidFill>
                <a:latin typeface="Courier New" pitchFamily="49" charset="0"/>
                <a:cs typeface="Courier New" pitchFamily="49" charset="0"/>
              </a:rPr>
              <a:t> col </a:t>
            </a:r>
            <a:r>
              <a:rPr lang="en-US" sz="1600" b="1" dirty="0">
                <a:solidFill>
                  <a:srgbClr val="859040"/>
                </a:solidFill>
                <a:latin typeface="Courier New" pitchFamily="49" charset="0"/>
                <a:cs typeface="Courier New" pitchFamily="49" charset="0"/>
              </a:rPr>
              <a:t>in</a:t>
            </a:r>
            <a:r>
              <a:rPr lang="en-US" sz="1600" b="1" dirty="0">
                <a:solidFill>
                  <a:srgbClr val="000000"/>
                </a:solidFill>
                <a:latin typeface="Courier New" pitchFamily="49" charset="0"/>
                <a:cs typeface="Courier New" pitchFamily="49" charset="0"/>
              </a:rPr>
              <a:t> rawcolumn</a:t>
            </a:r>
          </a:p>
          <a:p>
            <a:r>
              <a:rPr lang="en-US" sz="1600" b="1" dirty="0">
                <a:solidFill>
                  <a:srgbClr val="000000"/>
                </a:solidFill>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return</a:t>
            </a:r>
            <a:r>
              <a:rPr lang="en-US" sz="1600" b="1" dirty="0">
                <a:solidFill>
                  <a:srgbClr val="000000"/>
                </a:solidFill>
                <a:latin typeface="Courier New" pitchFamily="49" charset="0"/>
                <a:cs typeface="Courier New" pitchFamily="49" charset="0"/>
              </a:rPr>
              <a:t> columns</a:t>
            </a:r>
            <a:endParaRPr lang="en-US" sz="1600" b="1" dirty="0">
              <a:solidFill>
                <a:srgbClr val="FF0000"/>
              </a:solidFill>
              <a:latin typeface="Courier New" pitchFamily="49" charset="0"/>
              <a:cs typeface="Courier New" pitchFamily="49" charset="0"/>
            </a:endParaRPr>
          </a:p>
        </p:txBody>
      </p:sp>
      <p:sp>
        <p:nvSpPr>
          <p:cNvPr id="7" name="Rectangle 6"/>
          <p:cNvSpPr/>
          <p:nvPr/>
        </p:nvSpPr>
        <p:spPr>
          <a:xfrm>
            <a:off x="304800" y="3886200"/>
            <a:ext cx="8534400" cy="2800766"/>
          </a:xfrm>
          <a:prstGeom prst="rect">
            <a:avLst/>
          </a:prstGeom>
        </p:spPr>
        <p:txBody>
          <a:bodyPr wrap="square">
            <a:spAutoFit/>
          </a:bodyPr>
          <a:lstStyle/>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STplot</a:t>
            </a:r>
            <a:r>
              <a:rPr lang="en-US" sz="1600" b="1" dirty="0">
                <a:latin typeface="Courier New" pitchFamily="49" charset="0"/>
                <a:cs typeface="Courier New" pitchFamily="49" charset="0"/>
              </a:rPr>
              <a:t>(measurements):</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“””Generate a scatter plot comparing salinity and temperature”””</a:t>
            </a:r>
          </a:p>
          <a:p>
            <a:r>
              <a:rPr lang="en-US" sz="1600" b="1" dirty="0">
                <a:solidFill>
                  <a:srgbClr val="859040"/>
                </a:solidFill>
                <a:latin typeface="Courier New" pitchFamily="49" charset="0"/>
                <a:cs typeface="Courier New" pitchFamily="49" charset="0"/>
              </a:rPr>
              <a:t>   </a:t>
            </a:r>
            <a:r>
              <a:rPr lang="en-US" sz="1600" b="1" dirty="0">
                <a:latin typeface="Courier New" pitchFamily="49" charset="0"/>
                <a:cs typeface="Courier New" pitchFamily="49" charset="0"/>
              </a:rPr>
              <a:t> xs = tofloat(measurements, “salt”)</a:t>
            </a:r>
          </a:p>
          <a:p>
            <a:r>
              <a:rPr lang="en-US" sz="1600" b="1" dirty="0">
                <a:latin typeface="Courier New" pitchFamily="49" charset="0"/>
                <a:cs typeface="Courier New" pitchFamily="49" charset="0"/>
              </a:rPr>
              <a:t>    ys</a:t>
            </a:r>
            <a:r>
              <a:rPr lang="en-US" sz="1600" b="1" dirty="0">
                <a:solidFill>
                  <a:srgbClr val="000000"/>
                </a:solidFill>
                <a:latin typeface="Courier New" pitchFamily="49" charset="0"/>
                <a:cs typeface="Courier New" pitchFamily="49" charset="0"/>
              </a:rPr>
              <a:t> = </a:t>
            </a:r>
            <a:r>
              <a:rPr lang="en-US" sz="1600" b="1" dirty="0">
                <a:latin typeface="Courier New" pitchFamily="49" charset="0"/>
                <a:cs typeface="Courier New" pitchFamily="49" charset="0"/>
              </a:rPr>
              <a:t>tofloat(measurements, “temp”)</a:t>
            </a:r>
          </a:p>
          <a:p>
            <a:r>
              <a:rPr lang="en-US" sz="1600" b="1" dirty="0">
                <a:solidFill>
                  <a:srgbClr val="000000"/>
                </a:solidFill>
                <a:latin typeface="Courier New" pitchFamily="49" charset="0"/>
                <a:cs typeface="Courier New" pitchFamily="49" charset="0"/>
              </a:rPr>
              <a:t>    plt.plot(xs, ys)</a:t>
            </a:r>
          </a:p>
          <a:p>
            <a:r>
              <a:rPr lang="en-US" sz="1600" b="1" dirty="0" err="1">
                <a:solidFill>
                  <a:srgbClr val="000000"/>
                </a:solidFill>
                <a:latin typeface="Courier New" pitchFamily="49" charset="0"/>
                <a:cs typeface="Courier New" pitchFamily="49" charset="0"/>
              </a:rPr>
              <a:t>    plt.show()</a:t>
            </a:r>
          </a:p>
          <a:p>
            <a:endParaRPr lang="en-US" sz="1600" b="1" dirty="0" err="1">
              <a:solidFill>
                <a:srgbClr val="859040"/>
              </a:solidFill>
              <a:latin typeface="Courier New" pitchFamily="49" charset="0"/>
              <a:cs typeface="Courier New" pitchFamily="49" charset="0"/>
            </a:endParaRPr>
          </a:p>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minimumO2</a:t>
            </a:r>
            <a:r>
              <a:rPr lang="en-US" sz="1600" b="1" dirty="0">
                <a:latin typeface="Courier New" pitchFamily="49" charset="0"/>
                <a:cs typeface="Courier New" pitchFamily="49" charset="0"/>
              </a:rPr>
              <a:t>(measurements):</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the minimum value of the oxygen measurement”””</a:t>
            </a:r>
          </a:p>
          <a:p>
            <a:r>
              <a:rPr lang="en-US" sz="1600" b="1" dirty="0">
                <a:solidFill>
                  <a:srgbClr val="FF0000"/>
                </a:solidFill>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return</a:t>
            </a:r>
            <a:r>
              <a:rPr lang="en-US" sz="1600" b="1" dirty="0">
                <a:solidFill>
                  <a:srgbClr val="FF0000"/>
                </a:solidFill>
                <a:latin typeface="Courier New" pitchFamily="49" charset="0"/>
                <a:cs typeface="Courier New" pitchFamily="49" charset="0"/>
              </a:rPr>
              <a:t> </a:t>
            </a:r>
            <a:r>
              <a:rPr lang="en-US" sz="1600" b="1" dirty="0">
                <a:latin typeface="Courier New" pitchFamily="49" charset="0"/>
                <a:cs typeface="Courier New" pitchFamily="49" charset="0"/>
              </a:rPr>
              <a:t>min(tofloat(measurements, “o2”))</a:t>
            </a:r>
          </a:p>
          <a:p>
            <a:endParaRPr lang="en-US" sz="1600" b="1" dirty="0">
              <a:latin typeface="Courier New" pitchFamily="49" charset="0"/>
              <a:cs typeface="Courier New" pitchFamily="49" charset="0"/>
            </a:endParaRPr>
          </a:p>
        </p:txBody>
      </p:sp>
      <p:sp>
        <p:nvSpPr>
          <p:cNvPr id="3" name="Rectangle 2"/>
          <p:cNvSpPr/>
          <p:nvPr/>
        </p:nvSpPr>
        <p:spPr>
          <a:xfrm>
            <a:off x="381000" y="2895600"/>
            <a:ext cx="8077200" cy="830997"/>
          </a:xfrm>
          <a:prstGeom prst="rect">
            <a:avLst/>
          </a:prstGeom>
        </p:spPr>
        <p:txBody>
          <a:bodyPr wrap="square">
            <a:spAutoFit/>
          </a:bodyPr>
          <a:lstStyle/>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tofloat</a:t>
            </a:r>
            <a:r>
              <a:rPr lang="en-US" sz="1600" b="1" dirty="0">
                <a:latin typeface="Courier New" pitchFamily="49" charset="0"/>
                <a:cs typeface="Courier New" pitchFamily="49" charset="0"/>
              </a:rPr>
              <a:t>(measurements, columnname):</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“””Convert each value in the given iterable to a float”””</a:t>
            </a:r>
          </a:p>
          <a:p>
            <a:r>
              <a:rPr lang="en-US" sz="1600" b="1" dirty="0">
                <a:solidFill>
                  <a:srgbClr val="FF0000"/>
                </a:solidFill>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return</a:t>
            </a:r>
            <a:r>
              <a:rPr lang="en-US" sz="1600" b="1" dirty="0">
                <a:solidFill>
                  <a:srgbClr val="FF0000"/>
                </a:solidFill>
                <a:latin typeface="Courier New" pitchFamily="49" charset="0"/>
                <a:cs typeface="Courier New" pitchFamily="49" charset="0"/>
              </a:rPr>
              <a:t> </a:t>
            </a:r>
            <a:r>
              <a:rPr lang="en-US" sz="1600" b="1" dirty="0">
                <a:latin typeface="Courier New" pitchFamily="49" charset="0"/>
                <a:cs typeface="Courier New" pitchFamily="49" charset="0"/>
              </a:rPr>
              <a:t>[float(x) </a:t>
            </a:r>
            <a:r>
              <a:rPr lang="en-US" sz="1600" b="1" dirty="0">
                <a:solidFill>
                  <a:srgbClr val="859040"/>
                </a:solidFill>
                <a:latin typeface="Courier New" pitchFamily="49" charset="0"/>
                <a:cs typeface="Courier New" pitchFamily="49" charset="0"/>
              </a:rPr>
              <a:t>for</a:t>
            </a:r>
            <a:r>
              <a:rPr lang="en-US" sz="1600" b="1" dirty="0">
                <a:latin typeface="Courier New" pitchFamily="49" charset="0"/>
                <a:cs typeface="Courier New" pitchFamily="49" charset="0"/>
              </a:rPr>
              <a:t> x </a:t>
            </a:r>
            <a:r>
              <a:rPr lang="en-US" sz="1600" b="1" dirty="0">
                <a:solidFill>
                  <a:srgbClr val="859040"/>
                </a:solidFill>
                <a:latin typeface="Courier New" pitchFamily="49" charset="0"/>
                <a:cs typeface="Courier New" pitchFamily="49" charset="0"/>
              </a:rPr>
              <a:t>in</a:t>
            </a:r>
            <a:r>
              <a:rPr lang="en-US" sz="1600" b="1" dirty="0">
                <a:latin typeface="Courier New" pitchFamily="49" charset="0"/>
                <a:cs typeface="Courier New" pitchFamily="49" charset="0"/>
              </a:rPr>
              <a:t> measurements[columnname]]</a:t>
            </a:r>
          </a:p>
        </p:txBody>
      </p:sp>
    </p:spTree>
    <p:extLst>
      <p:ext uri="{BB962C8B-B14F-4D97-AF65-F5344CB8AC3E}">
        <p14:creationId xmlns:p14="http://schemas.microsoft.com/office/powerpoint/2010/main" val="125894372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914400"/>
            <a:ext cx="8382000" cy="1815882"/>
          </a:xfrm>
          <a:prstGeom prst="rect">
            <a:avLst/>
          </a:prstGeom>
        </p:spPr>
        <p:txBody>
          <a:bodyPr wrap="square">
            <a:spAutoFit/>
          </a:bodyPr>
          <a:lstStyle/>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read_measurements</a:t>
            </a:r>
            <a:r>
              <a:rPr lang="en-US" sz="1600" b="1" dirty="0">
                <a:latin typeface="Courier New" pitchFamily="49" charset="0"/>
                <a:cs typeface="Courier New" pitchFamily="49" charset="0"/>
              </a:rPr>
              <a:t>(self, filename):</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a dictionary mapping column names to data. Assumes the first line of the file is column names.”””</a:t>
            </a:r>
          </a:p>
          <a:p>
            <a:r>
              <a:rPr lang="en-US" sz="1600" b="1" dirty="0">
                <a:solidFill>
                  <a:srgbClr val="FF0000"/>
                </a:solidFill>
                <a:latin typeface="Courier New" pitchFamily="49" charset="0"/>
                <a:cs typeface="Courier New" pitchFamily="49" charset="0"/>
              </a:rPr>
              <a:t>    </a:t>
            </a:r>
            <a:r>
              <a:rPr lang="en-US" sz="1600" b="1" dirty="0">
                <a:solidFill>
                  <a:srgbClr val="000000"/>
                </a:solidFill>
                <a:latin typeface="Courier New" pitchFamily="49" charset="0"/>
                <a:cs typeface="Courier New" pitchFamily="49" charset="0"/>
              </a:rPr>
              <a:t>datafile = open(filename)</a:t>
            </a:r>
          </a:p>
          <a:p>
            <a:r>
              <a:rPr lang="en-US" sz="1600" b="1" dirty="0">
                <a:solidFill>
                  <a:srgbClr val="000000"/>
                </a:solidFill>
                <a:latin typeface="Courier New" pitchFamily="49" charset="0"/>
                <a:cs typeface="Courier New" pitchFamily="49" charset="0"/>
              </a:rPr>
              <a:t>    rawcolumns = zip(*[row.split() </a:t>
            </a:r>
            <a:r>
              <a:rPr lang="en-US" sz="1600" b="1" dirty="0">
                <a:solidFill>
                  <a:srgbClr val="859040"/>
                </a:solidFill>
                <a:latin typeface="Courier New" pitchFamily="49" charset="0"/>
                <a:cs typeface="Courier New" pitchFamily="49" charset="0"/>
              </a:rPr>
              <a:t>for</a:t>
            </a:r>
            <a:r>
              <a:rPr lang="en-US" sz="1600" b="1" dirty="0">
                <a:solidFill>
                  <a:srgbClr val="000000"/>
                </a:solidFill>
                <a:latin typeface="Courier New" pitchFamily="49" charset="0"/>
                <a:cs typeface="Courier New" pitchFamily="49" charset="0"/>
              </a:rPr>
              <a:t> row </a:t>
            </a:r>
            <a:r>
              <a:rPr lang="en-US" sz="1600" b="1" dirty="0">
                <a:solidFill>
                  <a:srgbClr val="859040"/>
                </a:solidFill>
                <a:latin typeface="Courier New" pitchFamily="49" charset="0"/>
                <a:cs typeface="Courier New" pitchFamily="49" charset="0"/>
              </a:rPr>
              <a:t>in</a:t>
            </a:r>
            <a:r>
              <a:rPr lang="en-US" sz="1600" b="1" dirty="0">
                <a:solidFill>
                  <a:srgbClr val="000000"/>
                </a:solidFill>
                <a:latin typeface="Courier New" pitchFamily="49" charset="0"/>
                <a:cs typeface="Courier New" pitchFamily="49" charset="0"/>
              </a:rPr>
              <a:t> datafile])</a:t>
            </a:r>
          </a:p>
          <a:p>
            <a:r>
              <a:rPr lang="en-US" sz="1600" b="1" dirty="0">
                <a:solidFill>
                  <a:srgbClr val="000000"/>
                </a:solidFill>
                <a:latin typeface="Courier New" pitchFamily="49" charset="0"/>
                <a:cs typeface="Courier New" pitchFamily="49" charset="0"/>
              </a:rPr>
              <a:t>    self.columns = dict([(col[0], col[1:]) </a:t>
            </a:r>
            <a:r>
              <a:rPr lang="en-US" sz="1600" b="1" dirty="0">
                <a:solidFill>
                  <a:srgbClr val="859040"/>
                </a:solidFill>
                <a:latin typeface="Courier New" pitchFamily="49" charset="0"/>
                <a:cs typeface="Courier New" pitchFamily="49" charset="0"/>
              </a:rPr>
              <a:t>for</a:t>
            </a:r>
            <a:r>
              <a:rPr lang="en-US" sz="1600" b="1" dirty="0">
                <a:solidFill>
                  <a:srgbClr val="000000"/>
                </a:solidFill>
                <a:latin typeface="Courier New" pitchFamily="49" charset="0"/>
                <a:cs typeface="Courier New" pitchFamily="49" charset="0"/>
              </a:rPr>
              <a:t> col </a:t>
            </a:r>
            <a:r>
              <a:rPr lang="en-US" sz="1600" b="1" dirty="0">
                <a:solidFill>
                  <a:srgbClr val="859040"/>
                </a:solidFill>
                <a:latin typeface="Courier New" pitchFamily="49" charset="0"/>
                <a:cs typeface="Courier New" pitchFamily="49" charset="0"/>
              </a:rPr>
              <a:t>in</a:t>
            </a:r>
            <a:r>
              <a:rPr lang="en-US" sz="1600" b="1" dirty="0">
                <a:solidFill>
                  <a:srgbClr val="000000"/>
                </a:solidFill>
                <a:latin typeface="Courier New" pitchFamily="49" charset="0"/>
                <a:cs typeface="Courier New" pitchFamily="49" charset="0"/>
              </a:rPr>
              <a:t> rawcolumn</a:t>
            </a:r>
          </a:p>
          <a:p>
            <a:r>
              <a:rPr lang="en-US" sz="1600" b="1" dirty="0">
                <a:solidFill>
                  <a:srgbClr val="000000"/>
                </a:solidFill>
                <a:latin typeface="Courier New" pitchFamily="49" charset="0"/>
                <a:cs typeface="Courier New" pitchFamily="49" charset="0"/>
              </a:rPr>
              <a:t>    </a:t>
            </a:r>
            <a:endParaRPr lang="en-US" sz="1600" b="1" dirty="0">
              <a:solidFill>
                <a:srgbClr val="FF0000"/>
              </a:solidFill>
              <a:latin typeface="Courier New" pitchFamily="49" charset="0"/>
              <a:cs typeface="Courier New" pitchFamily="49" charset="0"/>
            </a:endParaRPr>
          </a:p>
        </p:txBody>
      </p:sp>
      <p:sp>
        <p:nvSpPr>
          <p:cNvPr id="7" name="Rectangle 6"/>
          <p:cNvSpPr/>
          <p:nvPr/>
        </p:nvSpPr>
        <p:spPr>
          <a:xfrm>
            <a:off x="304800" y="3886200"/>
            <a:ext cx="8534400" cy="2800766"/>
          </a:xfrm>
          <a:prstGeom prst="rect">
            <a:avLst/>
          </a:prstGeom>
        </p:spPr>
        <p:txBody>
          <a:bodyPr wrap="square">
            <a:spAutoFit/>
          </a:bodyPr>
          <a:lstStyle/>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STplot</a:t>
            </a:r>
            <a:r>
              <a:rPr lang="en-US" sz="1600" b="1" dirty="0">
                <a:latin typeface="Courier New" pitchFamily="49" charset="0"/>
                <a:cs typeface="Courier New" pitchFamily="49" charset="0"/>
              </a:rPr>
              <a:t>(self):</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“””Generate a scatter plot comparing salinity and temperature”””</a:t>
            </a:r>
          </a:p>
          <a:p>
            <a:r>
              <a:rPr lang="en-US" sz="1600" b="1" dirty="0">
                <a:solidFill>
                  <a:srgbClr val="859040"/>
                </a:solidFill>
                <a:latin typeface="Courier New" pitchFamily="49" charset="0"/>
                <a:cs typeface="Courier New" pitchFamily="49" charset="0"/>
              </a:rPr>
              <a:t>   </a:t>
            </a:r>
            <a:r>
              <a:rPr lang="en-US" sz="1600" b="1" dirty="0">
                <a:latin typeface="Courier New" pitchFamily="49" charset="0"/>
                <a:cs typeface="Courier New" pitchFamily="49" charset="0"/>
              </a:rPr>
              <a:t> xs = tofloat(self.columns, “salt”)</a:t>
            </a:r>
          </a:p>
          <a:p>
            <a:r>
              <a:rPr lang="en-US" sz="1600" b="1" dirty="0">
                <a:latin typeface="Courier New" pitchFamily="49" charset="0"/>
                <a:cs typeface="Courier New" pitchFamily="49" charset="0"/>
              </a:rPr>
              <a:t>    ys</a:t>
            </a:r>
            <a:r>
              <a:rPr lang="en-US" sz="1600" b="1" dirty="0">
                <a:solidFill>
                  <a:srgbClr val="000000"/>
                </a:solidFill>
                <a:latin typeface="Courier New" pitchFamily="49" charset="0"/>
                <a:cs typeface="Courier New" pitchFamily="49" charset="0"/>
              </a:rPr>
              <a:t> = </a:t>
            </a:r>
            <a:r>
              <a:rPr lang="en-US" sz="1600" b="1" dirty="0">
                <a:latin typeface="Courier New" pitchFamily="49" charset="0"/>
                <a:cs typeface="Courier New" pitchFamily="49" charset="0"/>
              </a:rPr>
              <a:t>tofloat(self.columns, “temp”)</a:t>
            </a:r>
          </a:p>
          <a:p>
            <a:r>
              <a:rPr lang="en-US" sz="1600" b="1" dirty="0">
                <a:solidFill>
                  <a:srgbClr val="000000"/>
                </a:solidFill>
                <a:latin typeface="Courier New" pitchFamily="49" charset="0"/>
                <a:cs typeface="Courier New" pitchFamily="49" charset="0"/>
              </a:rPr>
              <a:t>    plt.plot(xs, ys)</a:t>
            </a:r>
          </a:p>
          <a:p>
            <a:r>
              <a:rPr lang="en-US" sz="1600" b="1" dirty="0" err="1">
                <a:solidFill>
                  <a:srgbClr val="000000"/>
                </a:solidFill>
                <a:latin typeface="Courier New" pitchFamily="49" charset="0"/>
                <a:cs typeface="Courier New" pitchFamily="49" charset="0"/>
              </a:rPr>
              <a:t>    plt.show()</a:t>
            </a:r>
          </a:p>
          <a:p>
            <a:endParaRPr lang="en-US" sz="1600" b="1" dirty="0" err="1">
              <a:solidFill>
                <a:srgbClr val="859040"/>
              </a:solidFill>
              <a:latin typeface="Courier New" pitchFamily="49" charset="0"/>
              <a:cs typeface="Courier New" pitchFamily="49" charset="0"/>
            </a:endParaRPr>
          </a:p>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minimumO2</a:t>
            </a:r>
            <a:r>
              <a:rPr lang="en-US" sz="1600" b="1" dirty="0">
                <a:latin typeface="Courier New" pitchFamily="49" charset="0"/>
                <a:cs typeface="Courier New" pitchFamily="49" charset="0"/>
              </a:rPr>
              <a:t>(self):</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the minimum value of the oxygen measurement”””</a:t>
            </a:r>
          </a:p>
          <a:p>
            <a:r>
              <a:rPr lang="en-US" sz="1600" b="1" dirty="0">
                <a:solidFill>
                  <a:srgbClr val="FF0000"/>
                </a:solidFill>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return</a:t>
            </a:r>
            <a:r>
              <a:rPr lang="en-US" sz="1600" b="1" dirty="0">
                <a:solidFill>
                  <a:srgbClr val="FF0000"/>
                </a:solidFill>
                <a:latin typeface="Courier New" pitchFamily="49" charset="0"/>
                <a:cs typeface="Courier New" pitchFamily="49" charset="0"/>
              </a:rPr>
              <a:t> </a:t>
            </a:r>
            <a:r>
              <a:rPr lang="en-US" sz="1600" b="1" dirty="0">
                <a:latin typeface="Courier New" pitchFamily="49" charset="0"/>
                <a:cs typeface="Courier New" pitchFamily="49" charset="0"/>
              </a:rPr>
              <a:t>min(tofloat(self.columns, “o2”))</a:t>
            </a:r>
          </a:p>
          <a:p>
            <a:endParaRPr lang="en-US" sz="1600" b="1" dirty="0">
              <a:latin typeface="Courier New" pitchFamily="49" charset="0"/>
              <a:cs typeface="Courier New" pitchFamily="49" charset="0"/>
            </a:endParaRPr>
          </a:p>
        </p:txBody>
      </p:sp>
      <p:sp>
        <p:nvSpPr>
          <p:cNvPr id="3" name="Rectangle 2"/>
          <p:cNvSpPr/>
          <p:nvPr/>
        </p:nvSpPr>
        <p:spPr>
          <a:xfrm>
            <a:off x="381000" y="2895600"/>
            <a:ext cx="8077200" cy="830997"/>
          </a:xfrm>
          <a:prstGeom prst="rect">
            <a:avLst/>
          </a:prstGeom>
        </p:spPr>
        <p:txBody>
          <a:bodyPr wrap="square">
            <a:spAutoFit/>
          </a:bodyPr>
          <a:lstStyle/>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tofloat</a:t>
            </a:r>
            <a:r>
              <a:rPr lang="en-US" sz="1600" b="1" dirty="0">
                <a:latin typeface="Courier New" pitchFamily="49" charset="0"/>
                <a:cs typeface="Courier New" pitchFamily="49" charset="0"/>
              </a:rPr>
              <a:t>(self, columnname):</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“””Convert each value in the given iterable to a float”””</a:t>
            </a:r>
          </a:p>
          <a:p>
            <a:r>
              <a:rPr lang="en-US" sz="1600" b="1" dirty="0">
                <a:solidFill>
                  <a:srgbClr val="FF0000"/>
                </a:solidFill>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return</a:t>
            </a:r>
            <a:r>
              <a:rPr lang="en-US" sz="1600" b="1" dirty="0">
                <a:solidFill>
                  <a:srgbClr val="FF0000"/>
                </a:solidFill>
                <a:latin typeface="Courier New" pitchFamily="49" charset="0"/>
                <a:cs typeface="Courier New" pitchFamily="49" charset="0"/>
              </a:rPr>
              <a:t> </a:t>
            </a:r>
            <a:r>
              <a:rPr lang="en-US" sz="1600" b="1" dirty="0">
                <a:latin typeface="Courier New" pitchFamily="49" charset="0"/>
                <a:cs typeface="Courier New" pitchFamily="49" charset="0"/>
              </a:rPr>
              <a:t>[float(x) </a:t>
            </a:r>
            <a:r>
              <a:rPr lang="en-US" sz="1600" b="1" dirty="0">
                <a:solidFill>
                  <a:srgbClr val="859040"/>
                </a:solidFill>
                <a:latin typeface="Courier New" pitchFamily="49" charset="0"/>
                <a:cs typeface="Courier New" pitchFamily="49" charset="0"/>
              </a:rPr>
              <a:t>for</a:t>
            </a:r>
            <a:r>
              <a:rPr lang="en-US" sz="1600" b="1" dirty="0">
                <a:latin typeface="Courier New" pitchFamily="49" charset="0"/>
                <a:cs typeface="Courier New" pitchFamily="49" charset="0"/>
              </a:rPr>
              <a:t> x </a:t>
            </a:r>
            <a:r>
              <a:rPr lang="en-US" sz="1600" b="1" dirty="0">
                <a:solidFill>
                  <a:srgbClr val="859040"/>
                </a:solidFill>
                <a:latin typeface="Courier New" pitchFamily="49" charset="0"/>
                <a:cs typeface="Courier New" pitchFamily="49" charset="0"/>
              </a:rPr>
              <a:t>in</a:t>
            </a:r>
            <a:r>
              <a:rPr lang="en-US" sz="1600" b="1" dirty="0">
                <a:latin typeface="Courier New" pitchFamily="49" charset="0"/>
                <a:cs typeface="Courier New" pitchFamily="49" charset="0"/>
              </a:rPr>
              <a:t> self.columns[columnname]]</a:t>
            </a:r>
          </a:p>
        </p:txBody>
      </p:sp>
      <p:sp>
        <p:nvSpPr>
          <p:cNvPr id="6" name="Rectangle 5"/>
          <p:cNvSpPr/>
          <p:nvPr/>
        </p:nvSpPr>
        <p:spPr>
          <a:xfrm>
            <a:off x="152400" y="457200"/>
            <a:ext cx="2524148" cy="338554"/>
          </a:xfrm>
          <a:prstGeom prst="rect">
            <a:avLst/>
          </a:prstGeom>
        </p:spPr>
        <p:txBody>
          <a:bodyPr wrap="none">
            <a:spAutoFit/>
          </a:bodyPr>
          <a:lstStyle/>
          <a:p>
            <a:r>
              <a:rPr lang="en-US" sz="1600" b="1" dirty="0" err="1">
                <a:solidFill>
                  <a:srgbClr val="859040"/>
                </a:solidFill>
                <a:latin typeface="Courier New" pitchFamily="49" charset="0"/>
                <a:cs typeface="Courier New" pitchFamily="49" charset="0"/>
              </a:rPr>
              <a:t>class</a:t>
            </a:r>
            <a:r>
              <a:rPr lang="en-US" sz="1600" b="1" dirty="0" err="1">
                <a:latin typeface="Courier New" pitchFamily="49" charset="0"/>
                <a:cs typeface="Courier New" pitchFamily="49" charset="0"/>
              </a:rPr>
              <a:t> Measurements:</a:t>
            </a:r>
          </a:p>
        </p:txBody>
      </p:sp>
    </p:spTree>
    <p:extLst>
      <p:ext uri="{BB962C8B-B14F-4D97-AF65-F5344CB8AC3E}">
        <p14:creationId xmlns:p14="http://schemas.microsoft.com/office/powerpoint/2010/main" val="341319006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066800"/>
            <a:ext cx="5715000" cy="1323439"/>
          </a:xfrm>
          <a:prstGeom prst="rect">
            <a:avLst/>
          </a:prstGeom>
        </p:spPr>
        <p:txBody>
          <a:bodyPr wrap="square">
            <a:spAutoFit/>
          </a:bodyPr>
          <a:lstStyle/>
          <a:p>
            <a:endParaRPr lang="en-US" sz="2000" b="1" dirty="0" err="1">
              <a:solidFill>
                <a:srgbClr val="0000FF"/>
              </a:solidFill>
              <a:latin typeface="Courier New" pitchFamily="49" charset="0"/>
              <a:cs typeface="Courier New" pitchFamily="49" charset="0"/>
            </a:endParaRPr>
          </a:p>
          <a:p>
            <a:r>
              <a:rPr lang="en-US" sz="2000" b="1" dirty="0" err="1">
                <a:latin typeface="Courier New" pitchFamily="49" charset="0"/>
                <a:cs typeface="Courier New" pitchFamily="49" charset="0"/>
              </a:rPr>
              <a:t>mm = Measurements()</a:t>
            </a:r>
          </a:p>
          <a:p>
            <a:r>
              <a:rPr lang="en-US" sz="2000" b="1" dirty="0">
                <a:latin typeface="Courier New" pitchFamily="49" charset="0"/>
                <a:cs typeface="Courier New" pitchFamily="49" charset="0"/>
              </a:rPr>
              <a:t>mm.read_measurements(filename)</a:t>
            </a:r>
          </a:p>
          <a:p>
            <a:r>
              <a:rPr lang="en-US" sz="2000" b="1" dirty="0">
                <a:latin typeface="Courier New" pitchFamily="49" charset="0"/>
                <a:cs typeface="Courier New" pitchFamily="49" charset="0"/>
              </a:rPr>
              <a:t>result = mm.Stplot()</a:t>
            </a:r>
          </a:p>
        </p:txBody>
      </p:sp>
    </p:spTree>
    <p:extLst>
      <p:ext uri="{BB962C8B-B14F-4D97-AF65-F5344CB8AC3E}">
        <p14:creationId xmlns:p14="http://schemas.microsoft.com/office/powerpoint/2010/main" val="269125698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09600"/>
            <a:ext cx="7543800" cy="1754327"/>
          </a:xfrm>
          <a:prstGeom prst="rect">
            <a:avLst/>
          </a:prstGeom>
        </p:spPr>
        <p:txBody>
          <a:bodyPr wrap="square">
            <a:spAutoFit/>
          </a:bodyPr>
          <a:lstStyle/>
          <a:p>
            <a:r>
              <a:rPr lang="en-US"/>
              <a:t>We now come to the decisive step of mathematical abstraction: we forget about what the symbols stand for. ...[The mathematician] need not be idle; there are many operations which he may carry out with these symbols, without ever having to look at the things they stand for.</a:t>
            </a:r>
          </a:p>
          <a:p>
            <a:endParaRPr lang="en-US"/>
          </a:p>
          <a:p>
            <a:r>
              <a:rPr lang="en-US"/>
              <a:t>Hermann Weyl, The Mathematical Way of Thinking</a:t>
            </a:r>
          </a:p>
        </p:txBody>
      </p:sp>
      <p:sp>
        <p:nvSpPr>
          <p:cNvPr id="5" name="Rectangle 4"/>
          <p:cNvSpPr/>
          <p:nvPr/>
        </p:nvSpPr>
        <p:spPr>
          <a:xfrm>
            <a:off x="381000" y="3124200"/>
            <a:ext cx="8001000" cy="1938992"/>
          </a:xfrm>
          <a:prstGeom prst="rect">
            <a:avLst/>
          </a:prstGeom>
        </p:spPr>
        <p:txBody>
          <a:bodyPr wrap="square">
            <a:spAutoFit/>
          </a:bodyPr>
          <a:lstStyle/>
          <a:p>
            <a:r>
              <a:rPr lang="en-US" sz="2000"/>
              <a:t>Abstraction and encapsulation are complementary concepts: abstraction focuses on the observable behavior of an object... encapsulation focuses upon the implementation that gives rise to this behavior... encapsulation is most often achieved through information hiding, which is the process of hiding all of the secrets of object that do not contribute to its essential characteristics.</a:t>
            </a:r>
          </a:p>
        </p:txBody>
      </p:sp>
      <p:sp>
        <p:nvSpPr>
          <p:cNvPr id="6" name="Rectangle 5"/>
          <p:cNvSpPr/>
          <p:nvPr/>
        </p:nvSpPr>
        <p:spPr>
          <a:xfrm>
            <a:off x="3733800" y="4953000"/>
            <a:ext cx="1788020" cy="461665"/>
          </a:xfrm>
          <a:prstGeom prst="rect">
            <a:avLst/>
          </a:prstGeom>
        </p:spPr>
        <p:txBody>
          <a:bodyPr wrap="none">
            <a:spAutoFit/>
          </a:bodyPr>
          <a:lstStyle/>
          <a:p>
            <a:r>
              <a:rPr lang="en-US" sz="2400"/>
              <a:t>Grady Booch</a:t>
            </a:r>
          </a:p>
        </p:txBody>
      </p:sp>
    </p:spTree>
    <p:extLst>
      <p:ext uri="{BB962C8B-B14F-4D97-AF65-F5344CB8AC3E}">
        <p14:creationId xmlns:p14="http://schemas.microsoft.com/office/powerpoint/2010/main" val="880790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we’ve learned so far</a:t>
            </a:r>
          </a:p>
        </p:txBody>
      </p:sp>
      <p:sp>
        <p:nvSpPr>
          <p:cNvPr id="3" name="Content Placeholder 2"/>
          <p:cNvSpPr>
            <a:spLocks noGrp="1"/>
          </p:cNvSpPr>
          <p:nvPr>
            <p:ph idx="1"/>
          </p:nvPr>
        </p:nvSpPr>
        <p:spPr/>
        <p:txBody>
          <a:bodyPr>
            <a:normAutofit fontScale="85000" lnSpcReduction="20000"/>
          </a:bodyPr>
          <a:lstStyle/>
          <a:p>
            <a:r>
              <a:rPr lang="en-US"/>
              <a:t>data structure</a:t>
            </a:r>
          </a:p>
          <a:p>
            <a:pPr lvl="1"/>
            <a:r>
              <a:rPr lang="en-US"/>
              <a:t>a collection of related data</a:t>
            </a:r>
          </a:p>
          <a:p>
            <a:pPr lvl="1"/>
            <a:r>
              <a:rPr lang="en-US"/>
              <a:t>the relevant functions are provided for you</a:t>
            </a:r>
          </a:p>
          <a:p>
            <a:pPr lvl="1"/>
            <a:r>
              <a:rPr lang="en-US"/>
              <a:t>Ex: list allows append, sort, etc.</a:t>
            </a:r>
          </a:p>
          <a:p>
            <a:pPr lvl="1"/>
            <a:r>
              <a:rPr lang="en-US">
                <a:solidFill>
                  <a:srgbClr val="0000FF"/>
                </a:solidFill>
              </a:rPr>
              <a:t>What if we want to make our own kind of “list,” with its own special operations?</a:t>
            </a:r>
          </a:p>
          <a:p>
            <a:pPr lvl="1"/>
            <a:endParaRPr lang="en-US"/>
          </a:p>
          <a:p>
            <a:r>
              <a:rPr lang="en-US"/>
              <a:t>module</a:t>
            </a:r>
          </a:p>
          <a:p>
            <a:pPr lvl="1"/>
            <a:r>
              <a:rPr lang="en-US"/>
              <a:t>a named collection of related functions </a:t>
            </a:r>
          </a:p>
          <a:p>
            <a:pPr lvl="1"/>
            <a:r>
              <a:rPr lang="en-US"/>
              <a:t>but shared data must be passed around explicitly</a:t>
            </a:r>
          </a:p>
          <a:p>
            <a:pPr lvl="1"/>
            <a:r>
              <a:rPr lang="en-US">
                <a:solidFill>
                  <a:srgbClr val="0000FF"/>
                </a:solidFill>
              </a:rPr>
              <a:t>What if we want to be sure that only our own special kind of list is passed to each function?</a:t>
            </a:r>
          </a:p>
        </p:txBody>
      </p:sp>
    </p:spTree>
    <p:extLst>
      <p:ext uri="{BB962C8B-B14F-4D97-AF65-F5344CB8AC3E}">
        <p14:creationId xmlns:p14="http://schemas.microsoft.com/office/powerpoint/2010/main" val="23024310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05800" cy="4830763"/>
          </a:xfrm>
        </p:spPr>
        <p:txBody>
          <a:bodyPr>
            <a:noAutofit/>
          </a:bodyPr>
          <a:lstStyle/>
          <a:p>
            <a:r>
              <a:rPr lang="en-US" sz="2400">
                <a:solidFill>
                  <a:srgbClr val="0000FF"/>
                </a:solidFill>
              </a:rPr>
              <a:t>Abstraction</a:t>
            </a:r>
            <a:r>
              <a:rPr lang="en-US" sz="2400"/>
              <a:t>: Emphasis on exposing a useful interface.</a:t>
            </a:r>
          </a:p>
          <a:p>
            <a:r>
              <a:rPr lang="en-US" sz="2400">
                <a:solidFill>
                  <a:srgbClr val="0000FF"/>
                </a:solidFill>
              </a:rPr>
              <a:t>Encapsulation: </a:t>
            </a:r>
            <a:r>
              <a:rPr lang="en-US" sz="2400"/>
              <a:t>Emphasis on hiding the implementation details.</a:t>
            </a:r>
          </a:p>
          <a:p>
            <a:r>
              <a:rPr lang="en-US" sz="2400">
                <a:solidFill>
                  <a:srgbClr val="0000FF"/>
                </a:solidFill>
              </a:rPr>
              <a:t>Information Hiding: </a:t>
            </a:r>
            <a:r>
              <a:rPr lang="en-US" sz="2400"/>
              <a:t>The process by which you achieve encapsulation.</a:t>
            </a:r>
          </a:p>
          <a:p>
            <a:r>
              <a:rPr lang="en-US" sz="2400">
                <a:solidFill>
                  <a:srgbClr val="0000FF"/>
                </a:solidFill>
              </a:rPr>
              <a:t>Procedural abstraction</a:t>
            </a:r>
            <a:r>
              <a:rPr lang="en-US" sz="2400"/>
              <a:t>: Hiding implementation details of functions</a:t>
            </a:r>
          </a:p>
          <a:p>
            <a:r>
              <a:rPr lang="en-US" sz="2400">
                <a:solidFill>
                  <a:srgbClr val="0000FF"/>
                </a:solidFill>
              </a:rPr>
              <a:t>Data Abstraction</a:t>
            </a:r>
            <a:r>
              <a:rPr lang="en-US" sz="2400"/>
              <a:t>: Hiding implementation details of data types</a:t>
            </a:r>
          </a:p>
          <a:p>
            <a:endParaRPr lang="en-US" sz="2400"/>
          </a:p>
          <a:p>
            <a:r>
              <a:rPr lang="en-US" sz="2400"/>
              <a:t>Overall: </a:t>
            </a:r>
          </a:p>
          <a:p>
            <a:pPr lvl="1"/>
            <a:r>
              <a:rPr lang="en-US" sz="2400"/>
              <a:t>Your job is to choose which details to hide and which details to expose.</a:t>
            </a:r>
          </a:p>
          <a:p>
            <a:pPr lvl="1"/>
            <a:r>
              <a:rPr lang="en-US" sz="2400"/>
              <a:t>The language’s job is to provide you with machinery to get this done</a:t>
            </a:r>
          </a:p>
        </p:txBody>
      </p:sp>
      <p:sp>
        <p:nvSpPr>
          <p:cNvPr id="6" name="Rectangle 5"/>
          <p:cNvSpPr/>
          <p:nvPr/>
        </p:nvSpPr>
        <p:spPr>
          <a:xfrm>
            <a:off x="457200" y="381000"/>
            <a:ext cx="2265364" cy="584776"/>
          </a:xfrm>
          <a:prstGeom prst="rect">
            <a:avLst/>
          </a:prstGeom>
        </p:spPr>
        <p:txBody>
          <a:bodyPr wrap="none">
            <a:spAutoFit/>
          </a:bodyPr>
          <a:lstStyle/>
          <a:p>
            <a:r>
              <a:rPr lang="en-US" sz="3200">
                <a:solidFill>
                  <a:srgbClr val="0000FF"/>
                </a:solidFill>
              </a:rPr>
              <a:t>Terms of Art</a:t>
            </a:r>
          </a:p>
        </p:txBody>
      </p:sp>
    </p:spTree>
    <p:extLst>
      <p:ext uri="{BB962C8B-B14F-4D97-AF65-F5344CB8AC3E}">
        <p14:creationId xmlns:p14="http://schemas.microsoft.com/office/powerpoint/2010/main" val="14129388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Tools for abstraction</a:t>
            </a:r>
          </a:p>
        </p:txBody>
      </p:sp>
      <p:sp>
        <p:nvSpPr>
          <p:cNvPr id="3" name="Content Placeholder 2"/>
          <p:cNvSpPr>
            <a:spLocks noGrp="1"/>
          </p:cNvSpPr>
          <p:nvPr>
            <p:ph idx="1"/>
          </p:nvPr>
        </p:nvSpPr>
        <p:spPr>
          <a:xfrm>
            <a:off x="457200" y="1600200"/>
            <a:ext cx="8458200" cy="4525963"/>
          </a:xfrm>
        </p:spPr>
        <p:txBody>
          <a:bodyPr/>
          <a:lstStyle/>
          <a:p>
            <a:r>
              <a:rPr lang="en-US"/>
              <a:t>Functions</a:t>
            </a:r>
          </a:p>
          <a:p>
            <a:r>
              <a:rPr lang="en-US"/>
              <a:t>Modules</a:t>
            </a:r>
          </a:p>
          <a:p>
            <a:pPr lvl="1"/>
            <a:r>
              <a:rPr lang="en-US"/>
              <a:t>A named set of related functions</a:t>
            </a:r>
          </a:p>
          <a:p>
            <a:pPr lvl="1"/>
            <a:r>
              <a:rPr lang="en-US"/>
              <a:t>A namespace mechanism to refer to avoid conflicts</a:t>
            </a:r>
          </a:p>
          <a:p>
            <a:r>
              <a:rPr lang="en-US"/>
              <a:t>What else?</a:t>
            </a:r>
          </a:p>
          <a:p>
            <a:pPr lvl="1"/>
            <a:endParaRPr lang="en-US"/>
          </a:p>
        </p:txBody>
      </p:sp>
    </p:spTree>
    <p:extLst>
      <p:ext uri="{BB962C8B-B14F-4D97-AF65-F5344CB8AC3E}">
        <p14:creationId xmlns:p14="http://schemas.microsoft.com/office/powerpoint/2010/main" val="73216249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Tools for abstraction: Default Values</a:t>
            </a:r>
          </a:p>
        </p:txBody>
      </p:sp>
      <p:sp>
        <p:nvSpPr>
          <p:cNvPr id="3" name="Content Placeholder 2"/>
          <p:cNvSpPr>
            <a:spLocks noGrp="1"/>
          </p:cNvSpPr>
          <p:nvPr>
            <p:ph idx="1"/>
          </p:nvPr>
        </p:nvSpPr>
        <p:spPr/>
        <p:txBody>
          <a:bodyPr>
            <a:normAutofit/>
          </a:bodyPr>
          <a:lstStyle/>
          <a:p>
            <a:r>
              <a:rPr lang="en-US" sz="2400"/>
              <a:t>As you generalize a function, you tend to add parameters.</a:t>
            </a:r>
          </a:p>
          <a:p>
            <a:r>
              <a:rPr lang="en-US" sz="2400"/>
              <a:t>Downsides:</a:t>
            </a:r>
          </a:p>
          <a:p>
            <a:pPr lvl="1"/>
            <a:r>
              <a:rPr lang="en-US" sz="2000"/>
              <a:t>A function with many parameters can be awkward to call</a:t>
            </a:r>
          </a:p>
          <a:p>
            <a:pPr lvl="1"/>
            <a:r>
              <a:rPr lang="en-US" sz="2000"/>
              <a:t>Existing uses need to be updated</a:t>
            </a:r>
          </a:p>
          <a:p>
            <a:endParaRPr lang="en-US" sz="2400"/>
          </a:p>
          <a:p>
            <a:endParaRPr lang="en-US" sz="2400"/>
          </a:p>
        </p:txBody>
      </p:sp>
    </p:spTree>
    <p:extLst>
      <p:ext uri="{BB962C8B-B14F-4D97-AF65-F5344CB8AC3E}">
        <p14:creationId xmlns:p14="http://schemas.microsoft.com/office/powerpoint/2010/main" val="9302091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533400"/>
            <a:ext cx="8229600" cy="2308324"/>
          </a:xfrm>
          <a:prstGeom prst="rect">
            <a:avLst/>
          </a:prstGeom>
        </p:spPr>
        <p:txBody>
          <a:bodyPr wrap="square">
            <a:spAutoFit/>
          </a:bodyPr>
          <a:lstStyle/>
          <a:p>
            <a:r>
              <a:rPr lang="en-US" sz="1600" b="1">
                <a:solidFill>
                  <a:srgbClr val="859040"/>
                </a:solidFill>
                <a:latin typeface="Courier New"/>
                <a:cs typeface="Courier New"/>
              </a:rPr>
              <a:t>def</a:t>
            </a:r>
            <a:r>
              <a:rPr lang="en-US" sz="1600" b="1">
                <a:latin typeface="Courier New"/>
                <a:cs typeface="Courier New"/>
              </a:rPr>
              <a:t> </a:t>
            </a:r>
            <a:r>
              <a:rPr lang="en-US" sz="1600" b="1">
                <a:solidFill>
                  <a:srgbClr val="0000FF"/>
                </a:solidFill>
                <a:latin typeface="Courier New"/>
                <a:cs typeface="Courier New"/>
              </a:rPr>
              <a:t>twittersearch</a:t>
            </a:r>
            <a:r>
              <a:rPr lang="en-US" sz="1600" b="1">
                <a:latin typeface="Courier New"/>
                <a:cs typeface="Courier New"/>
              </a:rPr>
              <a:t>(query):</a:t>
            </a:r>
          </a:p>
          <a:p>
            <a:r>
              <a:rPr lang="en-US" sz="1600" b="1">
                <a:latin typeface="Courier New"/>
                <a:cs typeface="Courier New"/>
              </a:rPr>
              <a:t> </a:t>
            </a:r>
            <a:r>
              <a:rPr lang="en-US" sz="1600" b="1">
                <a:solidFill>
                  <a:srgbClr val="FF0000"/>
                </a:solidFill>
                <a:latin typeface="Courier New"/>
                <a:cs typeface="Courier New"/>
              </a:rPr>
              <a:t> ""”Return the responses from the query”””</a:t>
            </a:r>
          </a:p>
          <a:p>
            <a:r>
              <a:rPr lang="en-US" sz="1600" b="1">
                <a:latin typeface="Courier New"/>
                <a:cs typeface="Courier New"/>
              </a:rPr>
              <a:t>  url = "http://search.twitter.com/search.json?q=" + query</a:t>
            </a:r>
          </a:p>
          <a:p>
            <a:r>
              <a:rPr lang="en-US" sz="1600" b="1">
                <a:latin typeface="Courier New"/>
                <a:cs typeface="Courier New"/>
              </a:rPr>
              <a:t>  remote_file = urllib.urlopen(url)</a:t>
            </a:r>
          </a:p>
          <a:p>
            <a:endParaRPr lang="en-US" sz="1600" b="1">
              <a:latin typeface="Courier New"/>
              <a:cs typeface="Courier New"/>
            </a:endParaRPr>
          </a:p>
          <a:p>
            <a:r>
              <a:rPr lang="en-US" sz="1600" b="1">
                <a:latin typeface="Courier New"/>
                <a:cs typeface="Courier New"/>
              </a:rPr>
              <a:t>  raw_response = remote_file.read()</a:t>
            </a:r>
          </a:p>
          <a:p>
            <a:endParaRPr lang="en-US" sz="1600" b="1">
              <a:latin typeface="Courier New"/>
              <a:cs typeface="Courier New"/>
            </a:endParaRPr>
          </a:p>
          <a:p>
            <a:r>
              <a:rPr lang="en-US" sz="1600" b="1">
                <a:latin typeface="Courier New"/>
                <a:cs typeface="Courier New"/>
              </a:rPr>
              <a:t>  response = json.loads(raw_response)</a:t>
            </a:r>
          </a:p>
          <a:p>
            <a:r>
              <a:rPr lang="en-US" sz="1600" b="1">
                <a:latin typeface="Courier New"/>
                <a:cs typeface="Courier New"/>
              </a:rPr>
              <a:t>  </a:t>
            </a:r>
            <a:r>
              <a:rPr lang="en-US" sz="1600" b="1">
                <a:solidFill>
                  <a:srgbClr val="859040"/>
                </a:solidFill>
                <a:latin typeface="Courier New"/>
                <a:cs typeface="Courier New"/>
              </a:rPr>
              <a:t>return</a:t>
            </a:r>
            <a:r>
              <a:rPr lang="en-US" sz="1600" b="1">
                <a:latin typeface="Courier New"/>
                <a:cs typeface="Courier New"/>
              </a:rPr>
              <a:t> [tweet["text"] for tweet in response["results"]]</a:t>
            </a:r>
          </a:p>
        </p:txBody>
      </p:sp>
      <p:sp>
        <p:nvSpPr>
          <p:cNvPr id="6" name="Rectangle 5"/>
          <p:cNvSpPr/>
          <p:nvPr/>
        </p:nvSpPr>
        <p:spPr>
          <a:xfrm>
            <a:off x="457200" y="3429000"/>
            <a:ext cx="8229600" cy="2800766"/>
          </a:xfrm>
          <a:prstGeom prst="rect">
            <a:avLst/>
          </a:prstGeom>
        </p:spPr>
        <p:txBody>
          <a:bodyPr wrap="square">
            <a:spAutoFit/>
          </a:bodyPr>
          <a:lstStyle/>
          <a:p>
            <a:r>
              <a:rPr lang="en-US" sz="1600" b="1">
                <a:solidFill>
                  <a:srgbClr val="859040"/>
                </a:solidFill>
                <a:latin typeface="Courier New"/>
                <a:cs typeface="Courier New"/>
              </a:rPr>
              <a:t>def</a:t>
            </a:r>
            <a:r>
              <a:rPr lang="en-US" sz="1600" b="1">
                <a:latin typeface="Courier New"/>
                <a:cs typeface="Courier New"/>
              </a:rPr>
              <a:t> </a:t>
            </a:r>
            <a:r>
              <a:rPr lang="en-US" sz="1600" b="1">
                <a:solidFill>
                  <a:srgbClr val="0000FF"/>
                </a:solidFill>
                <a:latin typeface="Courier New"/>
                <a:cs typeface="Courier New"/>
              </a:rPr>
              <a:t>twittersearch</a:t>
            </a:r>
            <a:r>
              <a:rPr lang="en-US" sz="1600" b="1">
                <a:latin typeface="Courier New"/>
                <a:cs typeface="Courier New"/>
              </a:rPr>
              <a:t>(query, page=1):</a:t>
            </a:r>
          </a:p>
          <a:p>
            <a:r>
              <a:rPr lang="en-US" sz="1600" b="1">
                <a:latin typeface="Courier New"/>
                <a:cs typeface="Courier New"/>
              </a:rPr>
              <a:t> </a:t>
            </a:r>
            <a:r>
              <a:rPr lang="en-US" sz="1600" b="1">
                <a:solidFill>
                  <a:srgbClr val="FF0000"/>
                </a:solidFill>
                <a:latin typeface="Courier New"/>
                <a:cs typeface="Courier New"/>
              </a:rPr>
              <a:t> ""”Return the responses from the query for the given page”””</a:t>
            </a:r>
          </a:p>
          <a:p>
            <a:r>
              <a:rPr lang="en-US" sz="1600" b="1">
                <a:latin typeface="Courier New"/>
                <a:cs typeface="Courier New"/>
              </a:rPr>
              <a:t>  resource = </a:t>
            </a:r>
            <a:r>
              <a:rPr lang="en-US" sz="1600" b="1">
                <a:solidFill>
                  <a:srgbClr val="FF0000"/>
                </a:solidFill>
                <a:latin typeface="Courier New"/>
                <a:cs typeface="Courier New"/>
              </a:rPr>
              <a:t>“http://search.twitter.com/search.json” </a:t>
            </a:r>
          </a:p>
          <a:p>
            <a:r>
              <a:rPr lang="en-US" sz="1600" b="1">
                <a:latin typeface="Courier New"/>
                <a:cs typeface="Courier New"/>
              </a:rPr>
              <a:t>  qs = “?q=" + query + “&amp;page=“ + page</a:t>
            </a:r>
          </a:p>
          <a:p>
            <a:r>
              <a:rPr lang="en-US" sz="1600" b="1">
                <a:latin typeface="Courier New"/>
                <a:cs typeface="Courier New"/>
              </a:rPr>
              <a:t>  url = resource + qs </a:t>
            </a:r>
          </a:p>
          <a:p>
            <a:r>
              <a:rPr lang="en-US" sz="1600" b="1">
                <a:latin typeface="Courier New"/>
                <a:cs typeface="Courier New"/>
              </a:rPr>
              <a:t>  remote_file = urllib.urlopen(url)</a:t>
            </a:r>
          </a:p>
          <a:p>
            <a:endParaRPr lang="en-US" sz="1600" b="1">
              <a:latin typeface="Courier New"/>
              <a:cs typeface="Courier New"/>
            </a:endParaRPr>
          </a:p>
          <a:p>
            <a:r>
              <a:rPr lang="en-US" sz="1600" b="1">
                <a:latin typeface="Courier New"/>
                <a:cs typeface="Courier New"/>
              </a:rPr>
              <a:t>  raw_response = remote_file.read()</a:t>
            </a:r>
          </a:p>
          <a:p>
            <a:endParaRPr lang="en-US" sz="1600" b="1">
              <a:latin typeface="Courier New"/>
              <a:cs typeface="Courier New"/>
            </a:endParaRPr>
          </a:p>
          <a:p>
            <a:r>
              <a:rPr lang="en-US" sz="1600" b="1">
                <a:latin typeface="Courier New"/>
                <a:cs typeface="Courier New"/>
              </a:rPr>
              <a:t>  response = json.loads(raw_response)</a:t>
            </a:r>
          </a:p>
          <a:p>
            <a:r>
              <a:rPr lang="en-US" sz="1600" b="1">
                <a:latin typeface="Courier New"/>
                <a:cs typeface="Courier New"/>
              </a:rPr>
              <a:t>  </a:t>
            </a:r>
            <a:r>
              <a:rPr lang="en-US" sz="1600" b="1">
                <a:solidFill>
                  <a:srgbClr val="859040"/>
                </a:solidFill>
                <a:latin typeface="Courier New"/>
                <a:cs typeface="Courier New"/>
              </a:rPr>
              <a:t>return</a:t>
            </a:r>
            <a:r>
              <a:rPr lang="en-US" sz="1600" b="1">
                <a:latin typeface="Courier New"/>
                <a:cs typeface="Courier New"/>
              </a:rPr>
              <a:t> [tweet["text"] for tweet in response["results"]]</a:t>
            </a:r>
          </a:p>
        </p:txBody>
      </p:sp>
    </p:spTree>
    <p:extLst>
      <p:ext uri="{BB962C8B-B14F-4D97-AF65-F5344CB8AC3E}">
        <p14:creationId xmlns:p14="http://schemas.microsoft.com/office/powerpoint/2010/main" val="13000601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342900" lvl="1" indent="-342900">
              <a:buFont typeface="Arial" pitchFamily="34" charset="0"/>
              <a:buChar char="•"/>
            </a:pPr>
            <a:r>
              <a:rPr lang="en-US"/>
              <a:t>Data Abstraction, first attempt:</a:t>
            </a:r>
          </a:p>
          <a:p>
            <a:pPr marL="742950" lvl="2" indent="-342900"/>
            <a:r>
              <a:rPr lang="en-US"/>
              <a:t>Group related functions in a module</a:t>
            </a:r>
          </a:p>
          <a:p>
            <a:endParaRPr lang="en-US"/>
          </a:p>
        </p:txBody>
      </p:sp>
    </p:spTree>
    <p:extLst>
      <p:ext uri="{BB962C8B-B14F-4D97-AF65-F5344CB8AC3E}">
        <p14:creationId xmlns:p14="http://schemas.microsoft.com/office/powerpoint/2010/main" val="209879708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fontScale="90000"/>
          </a:bodyPr>
          <a:lstStyle/>
          <a:p>
            <a:pPr algn="r"/>
            <a:r>
              <a:rPr lang="en-US" sz="3200"/>
              <a:t>Text Analysis</a:t>
            </a:r>
          </a:p>
        </p:txBody>
      </p:sp>
      <p:sp>
        <p:nvSpPr>
          <p:cNvPr id="4" name="Rectangle 3"/>
          <p:cNvSpPr/>
          <p:nvPr/>
        </p:nvSpPr>
        <p:spPr>
          <a:xfrm>
            <a:off x="381000" y="914400"/>
            <a:ext cx="8763000" cy="2308324"/>
          </a:xfrm>
          <a:prstGeom prst="rect">
            <a:avLst/>
          </a:prstGeom>
        </p:spPr>
        <p:txBody>
          <a:bodyPr wrap="square">
            <a:spAutoFit/>
          </a:bodyPr>
          <a:lstStyle/>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read_words</a:t>
            </a:r>
            <a:r>
              <a:rPr lang="en-US" sz="1600" b="1" dirty="0">
                <a:latin typeface="Courier New" pitchFamily="49" charset="0"/>
                <a:cs typeface="Courier New" pitchFamily="49" charset="0"/>
              </a:rPr>
              <a:t>(filename):</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a dictionary mapping each word in filename to its frequency”””</a:t>
            </a:r>
          </a:p>
          <a:p>
            <a:r>
              <a:rPr lang="en-US" sz="1600" b="1" dirty="0">
                <a:solidFill>
                  <a:srgbClr val="FF0000"/>
                </a:solidFill>
                <a:latin typeface="Courier New" pitchFamily="49" charset="0"/>
                <a:cs typeface="Courier New" pitchFamily="49" charset="0"/>
              </a:rPr>
              <a:t>    </a:t>
            </a:r>
            <a:r>
              <a:rPr lang="en-US" sz="1600" b="1" dirty="0">
                <a:solidFill>
                  <a:srgbClr val="000000"/>
                </a:solidFill>
                <a:latin typeface="Courier New" pitchFamily="49" charset="0"/>
                <a:cs typeface="Courier New" pitchFamily="49" charset="0"/>
              </a:rPr>
              <a:t>words = open(filename).read().split()</a:t>
            </a:r>
          </a:p>
          <a:p>
            <a:r>
              <a:rPr lang="en-US" sz="1600" b="1" dirty="0">
                <a:solidFill>
                  <a:srgbClr val="000000"/>
                </a:solidFill>
                <a:latin typeface="Courier New" pitchFamily="49" charset="0"/>
                <a:cs typeface="Courier New" pitchFamily="49" charset="0"/>
              </a:rPr>
              <a:t>    wordcounts = {}</a:t>
            </a:r>
          </a:p>
          <a:p>
            <a:r>
              <a:rPr lang="en-US" sz="1600" b="1" dirty="0">
                <a:solidFill>
                  <a:srgbClr val="000000"/>
                </a:solidFill>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for</a:t>
            </a:r>
            <a:r>
              <a:rPr lang="en-US" sz="1600" b="1" dirty="0">
                <a:solidFill>
                  <a:srgbClr val="000000"/>
                </a:solidFill>
                <a:latin typeface="Courier New" pitchFamily="49" charset="0"/>
                <a:cs typeface="Courier New" pitchFamily="49" charset="0"/>
              </a:rPr>
              <a:t> w </a:t>
            </a:r>
            <a:r>
              <a:rPr lang="en-US" sz="1600" b="1" dirty="0">
                <a:solidFill>
                  <a:srgbClr val="859040"/>
                </a:solidFill>
                <a:latin typeface="Courier New" pitchFamily="49" charset="0"/>
                <a:cs typeface="Courier New" pitchFamily="49" charset="0"/>
              </a:rPr>
              <a:t>in</a:t>
            </a:r>
            <a:r>
              <a:rPr lang="en-US" sz="1600" b="1" dirty="0">
                <a:solidFill>
                  <a:srgbClr val="000000"/>
                </a:solidFill>
                <a:latin typeface="Courier New" pitchFamily="49" charset="0"/>
                <a:cs typeface="Courier New" pitchFamily="49" charset="0"/>
              </a:rPr>
              <a:t> words:</a:t>
            </a:r>
          </a:p>
          <a:p>
            <a:r>
              <a:rPr lang="en-US" sz="1600" b="1" dirty="0">
                <a:solidFill>
                  <a:srgbClr val="000000"/>
                </a:solidFill>
                <a:latin typeface="Courier New" pitchFamily="49" charset="0"/>
                <a:cs typeface="Courier New" pitchFamily="49" charset="0"/>
              </a:rPr>
              <a:t>      cnt = wordcounts.setdefault(w, 0)</a:t>
            </a:r>
          </a:p>
          <a:p>
            <a:r>
              <a:rPr lang="en-US" sz="1600" b="1" dirty="0">
                <a:solidFill>
                  <a:srgbClr val="000000"/>
                </a:solidFill>
                <a:latin typeface="Courier New" pitchFamily="49" charset="0"/>
                <a:cs typeface="Courier New" pitchFamily="49" charset="0"/>
              </a:rPr>
              <a:t>      wordcounts[w] = cnt + 1</a:t>
            </a:r>
          </a:p>
          <a:p>
            <a:r>
              <a:rPr lang="en-US" sz="1600" b="1" dirty="0">
                <a:solidFill>
                  <a:srgbClr val="000000"/>
                </a:solidFill>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return</a:t>
            </a:r>
            <a:r>
              <a:rPr lang="en-US" sz="1600" b="1" dirty="0">
                <a:solidFill>
                  <a:srgbClr val="000000"/>
                </a:solidFill>
                <a:latin typeface="Courier New" pitchFamily="49" charset="0"/>
                <a:cs typeface="Courier New" pitchFamily="49" charset="0"/>
              </a:rPr>
              <a:t> wordcounts</a:t>
            </a:r>
          </a:p>
        </p:txBody>
      </p:sp>
      <p:sp>
        <p:nvSpPr>
          <p:cNvPr id="7" name="Rectangle 6"/>
          <p:cNvSpPr/>
          <p:nvPr/>
        </p:nvSpPr>
        <p:spPr>
          <a:xfrm>
            <a:off x="304800" y="3352800"/>
            <a:ext cx="8534400" cy="3293209"/>
          </a:xfrm>
          <a:prstGeom prst="rect">
            <a:avLst/>
          </a:prstGeom>
        </p:spPr>
        <p:txBody>
          <a:bodyPr wrap="square">
            <a:spAutoFit/>
          </a:bodyPr>
          <a:lstStyle/>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wordcount</a:t>
            </a:r>
            <a:r>
              <a:rPr lang="en-US" sz="1600" b="1" dirty="0">
                <a:latin typeface="Courier New" pitchFamily="49" charset="0"/>
                <a:cs typeface="Courier New" pitchFamily="49" charset="0"/>
              </a:rPr>
              <a:t>(wordcounts, word):</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the count of the given word”””</a:t>
            </a:r>
          </a:p>
          <a:p>
            <a:r>
              <a:rPr lang="en-US" sz="1600" b="1" dirty="0">
                <a:solidFill>
                  <a:srgbClr val="FF0000"/>
                </a:solidFill>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return</a:t>
            </a:r>
            <a:r>
              <a:rPr lang="en-US" sz="1600" b="1" dirty="0">
                <a:solidFill>
                  <a:srgbClr val="FF0000"/>
                </a:solidFill>
                <a:latin typeface="Courier New" pitchFamily="49" charset="0"/>
                <a:cs typeface="Courier New" pitchFamily="49" charset="0"/>
              </a:rPr>
              <a:t> </a:t>
            </a:r>
            <a:r>
              <a:rPr lang="en-US" sz="1600" b="1" dirty="0">
                <a:latin typeface="Courier New" pitchFamily="49" charset="0"/>
                <a:cs typeface="Courier New" pitchFamily="49" charset="0"/>
              </a:rPr>
              <a:t>wordcounts[word]</a:t>
            </a:r>
          </a:p>
          <a:p>
            <a:endParaRPr lang="en-US" sz="1600" b="1" dirty="0" err="1">
              <a:solidFill>
                <a:srgbClr val="859040"/>
              </a:solidFill>
              <a:latin typeface="Courier New" pitchFamily="49" charset="0"/>
              <a:cs typeface="Courier New" pitchFamily="49" charset="0"/>
            </a:endParaRPr>
          </a:p>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topk</a:t>
            </a:r>
            <a:r>
              <a:rPr lang="en-US" sz="1600" b="1" dirty="0">
                <a:latin typeface="Courier New" pitchFamily="49" charset="0"/>
                <a:cs typeface="Courier New" pitchFamily="49" charset="0"/>
              </a:rPr>
              <a:t>(wordcounts, k=10):</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top 10 most frequent words”””</a:t>
            </a:r>
          </a:p>
          <a:p>
            <a:r>
              <a:rPr lang="en-US" sz="1600" b="1" dirty="0">
                <a:solidFill>
                  <a:srgbClr val="FF0000"/>
                </a:solidFill>
                <a:latin typeface="Courier New" pitchFamily="49" charset="0"/>
                <a:cs typeface="Courier New" pitchFamily="49" charset="0"/>
              </a:rPr>
              <a:t>    </a:t>
            </a:r>
            <a:r>
              <a:rPr lang="en-US" sz="1600" b="1" dirty="0">
                <a:latin typeface="Courier New" pitchFamily="49" charset="0"/>
                <a:cs typeface="Courier New" pitchFamily="49" charset="0"/>
              </a:rPr>
              <a:t>scores_with_words = [(s,w) for (w,s) in wordcounts.items()]</a:t>
            </a:r>
          </a:p>
          <a:p>
            <a:r>
              <a:rPr lang="en-US" sz="1600" b="1" dirty="0">
                <a:latin typeface="Courier New" pitchFamily="49" charset="0"/>
                <a:cs typeface="Courier New" pitchFamily="49" charset="0"/>
              </a:rPr>
              <a:t>    scores_with_words.sort()</a:t>
            </a:r>
          </a:p>
          <a:p>
            <a:r>
              <a:rPr lang="en-US" sz="1600" b="1" dirty="0">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return</a:t>
            </a:r>
            <a:r>
              <a:rPr lang="en-US" sz="1600" b="1" dirty="0">
                <a:latin typeface="Courier New" pitchFamily="49" charset="0"/>
                <a:cs typeface="Courier New" pitchFamily="49" charset="0"/>
              </a:rPr>
              <a:t> scores_with_words[0:k]</a:t>
            </a:r>
          </a:p>
          <a:p>
            <a:endParaRPr lang="en-US" sz="1600" b="1" dirty="0">
              <a:latin typeface="Courier New" pitchFamily="49" charset="0"/>
              <a:cs typeface="Courier New" pitchFamily="49" charset="0"/>
            </a:endParaRPr>
          </a:p>
          <a:p>
            <a:r>
              <a:rPr lang="en-US" sz="1600" b="1" dirty="0">
                <a:solidFill>
                  <a:srgbClr val="859040"/>
                </a:solidFill>
                <a:latin typeface="Courier New" pitchFamily="49" charset="0"/>
                <a:cs typeface="Courier New" pitchFamily="49" charset="0"/>
              </a:rPr>
              <a:t>def</a:t>
            </a:r>
            <a:r>
              <a:rPr lang="en-US" sz="1600" b="1" dirty="0">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totalwords</a:t>
            </a:r>
            <a:r>
              <a:rPr lang="en-US" sz="1600" b="1" dirty="0">
                <a:latin typeface="Courier New" pitchFamily="49" charset="0"/>
                <a:cs typeface="Courier New" pitchFamily="49" charset="0"/>
              </a:rPr>
              <a:t>(wordcounts):</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the total number of words in the file”””</a:t>
            </a:r>
          </a:p>
          <a:p>
            <a:r>
              <a:rPr lang="en-US" sz="1600" b="1" dirty="0">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return</a:t>
            </a:r>
            <a:r>
              <a:rPr lang="en-US" sz="1600" b="1" dirty="0">
                <a:latin typeface="Courier New" pitchFamily="49" charset="0"/>
                <a:cs typeface="Courier New" pitchFamily="49" charset="0"/>
              </a:rPr>
              <a:t> sum([s </a:t>
            </a:r>
            <a:r>
              <a:rPr lang="en-US" sz="1600" b="1" dirty="0">
                <a:solidFill>
                  <a:srgbClr val="859040"/>
                </a:solidFill>
                <a:latin typeface="Courier New" pitchFamily="49" charset="0"/>
                <a:cs typeface="Courier New" pitchFamily="49" charset="0"/>
              </a:rPr>
              <a:t>for</a:t>
            </a:r>
            <a:r>
              <a:rPr lang="en-US" sz="1600" b="1" dirty="0">
                <a:latin typeface="Courier New" pitchFamily="49" charset="0"/>
                <a:cs typeface="Courier New" pitchFamily="49" charset="0"/>
              </a:rPr>
              <a:t> (w,s) </a:t>
            </a:r>
            <a:r>
              <a:rPr lang="en-US" sz="1600" b="1" dirty="0">
                <a:solidFill>
                  <a:srgbClr val="859040"/>
                </a:solidFill>
                <a:latin typeface="Courier New" pitchFamily="49" charset="0"/>
                <a:cs typeface="Courier New" pitchFamily="49" charset="0"/>
              </a:rPr>
              <a:t>in</a:t>
            </a:r>
            <a:r>
              <a:rPr lang="en-US" sz="1600" b="1" dirty="0">
                <a:latin typeface="Courier New" pitchFamily="49" charset="0"/>
                <a:cs typeface="Courier New" pitchFamily="49" charset="0"/>
              </a:rPr>
              <a:t> wordcounts])</a:t>
            </a:r>
          </a:p>
        </p:txBody>
      </p:sp>
    </p:spTree>
    <p:extLst>
      <p:ext uri="{BB962C8B-B14F-4D97-AF65-F5344CB8AC3E}">
        <p14:creationId xmlns:p14="http://schemas.microsoft.com/office/powerpoint/2010/main" val="169727356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28539</TotalTime>
  <Words>2601</Words>
  <Application>Microsoft Macintosh PowerPoint</Application>
  <PresentationFormat>On-screen Show (4:3)</PresentationFormat>
  <Paragraphs>304</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More Data Abstraction</vt:lpstr>
      <vt:lpstr>Recap of the Design Exercise</vt:lpstr>
      <vt:lpstr>What we’ve learned so far</vt:lpstr>
      <vt:lpstr>PowerPoint Presentation</vt:lpstr>
      <vt:lpstr>Tools for abstraction</vt:lpstr>
      <vt:lpstr>Tools for abstraction: Default Values</vt:lpstr>
      <vt:lpstr>PowerPoint Presentation</vt:lpstr>
      <vt:lpstr>PowerPoint Presentation</vt:lpstr>
      <vt:lpstr>Text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Classes</vt:lpstr>
      <vt:lpstr>PowerPoint Presentation</vt:lpstr>
      <vt:lpstr>PowerPoint Presentation</vt:lpstr>
      <vt:lpstr>PowerPoint Presentation</vt:lpstr>
      <vt:lpstr>Quantitative Analysis</vt:lpstr>
      <vt:lpstr>PowerPoint Presentation</vt:lpstr>
      <vt:lpstr>PowerPoint Presentation</vt:lpstr>
      <vt:lpstr>PowerPoint Presentation</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D Ernst</dc:creator>
  <cp:lastModifiedBy>Bill Howe</cp:lastModifiedBy>
  <cp:revision>678</cp:revision>
  <cp:lastPrinted>2012-08-08T09:32:21Z</cp:lastPrinted>
  <dcterms:created xsi:type="dcterms:W3CDTF">2012-06-20T04:14:54Z</dcterms:created>
  <dcterms:modified xsi:type="dcterms:W3CDTF">2012-08-08T20:01:19Z</dcterms:modified>
</cp:coreProperties>
</file>