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82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55" r:id="rId11"/>
    <p:sldId id="456" r:id="rId12"/>
    <p:sldId id="457" r:id="rId13"/>
    <p:sldId id="483" r:id="rId14"/>
    <p:sldId id="458" r:id="rId15"/>
    <p:sldId id="459" r:id="rId16"/>
    <p:sldId id="460" r:id="rId17"/>
    <p:sldId id="465" r:id="rId18"/>
    <p:sldId id="466" r:id="rId19"/>
    <p:sldId id="467" r:id="rId20"/>
    <p:sldId id="468" r:id="rId21"/>
    <p:sldId id="469" r:id="rId22"/>
    <p:sldId id="470" r:id="rId23"/>
    <p:sldId id="471" r:id="rId24"/>
    <p:sldId id="472" r:id="rId25"/>
    <p:sldId id="473" r:id="rId26"/>
    <p:sldId id="474" r:id="rId27"/>
    <p:sldId id="433" r:id="rId2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Grid="0" snapToObjects="1">
      <p:cViewPr>
        <p:scale>
          <a:sx n="90" d="100"/>
          <a:sy n="90" d="100"/>
        </p:scale>
        <p:origin x="-78" y="-300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CC016-6A73-432A-91BA-DB3B37C47B8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ctionary.reference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9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334497" y="2243470"/>
            <a:ext cx="618272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cap="none" spc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C:</a:t>
            </a:r>
            <a:br>
              <a:rPr lang="en-US" b="1" cap="none" spc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mtClean="0"/>
              <a:t>a grade or mark, as in school or college, indicating the quality of a student's work as fair or average.</a:t>
            </a:r>
            <a:endParaRPr lang="en-US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2773" y="4572000"/>
            <a:ext cx="8250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Dictionary.com, "c," in </a:t>
            </a:r>
            <a:r>
              <a:rPr lang="en-US" sz="1000" i="1" dirty="0" smtClean="0"/>
              <a:t>The American Heritage® Abbreviations Dictionary, Third Edition</a:t>
            </a:r>
            <a:r>
              <a:rPr lang="en-US" sz="1000" dirty="0" smtClean="0"/>
              <a:t>. Source location: Houghton Mifflin Company, 2005. </a:t>
            </a:r>
            <a:r>
              <a:rPr lang="en-US" sz="1000" dirty="0" smtClean="0">
                <a:hlinkClick r:id="rId3"/>
              </a:rPr>
              <a:t>http://dictionary.reference.com/browse/c</a:t>
            </a:r>
            <a:r>
              <a:rPr lang="en-US" sz="1000" dirty="0" smtClean="0"/>
              <a:t>. Available: </a:t>
            </a:r>
            <a:r>
              <a:rPr lang="en-US" sz="1000" dirty="0" smtClean="0">
                <a:hlinkClick r:id="rId4"/>
              </a:rPr>
              <a:t>http://dictionary.reference.com</a:t>
            </a:r>
            <a:r>
              <a:rPr lang="en-US" sz="1000" dirty="0" smtClean="0"/>
              <a:t>. Accessed: October 19, 2009.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Primitive numeric types</a:t>
            </a:r>
            <a:endParaRPr lang="en-US" smtClean="0">
              <a:latin typeface="Consolas" pitchFamily="49" charset="0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386" y="1447800"/>
            <a:ext cx="9144000" cy="5562600"/>
          </a:xfrm>
        </p:spPr>
        <p:txBody>
          <a:bodyPr/>
          <a:lstStyle/>
          <a:p>
            <a:pPr lvl="1">
              <a:lnSpc>
                <a:spcPct val="90000"/>
              </a:lnSpc>
              <a:tabLst>
                <a:tab pos="2343150" algn="l"/>
              </a:tabLst>
            </a:pPr>
            <a:r>
              <a:rPr lang="en-US" sz="2000" dirty="0" smtClean="0">
                <a:solidFill>
                  <a:srgbClr val="262626"/>
                </a:solidFill>
              </a:rPr>
              <a:t>integer types:	</a:t>
            </a:r>
            <a:r>
              <a:rPr lang="en-US" sz="2000" dirty="0" smtClean="0">
                <a:solidFill>
                  <a:srgbClr val="262626"/>
                </a:solidFill>
                <a:latin typeface="Consolas" pitchFamily="49" charset="0"/>
              </a:rPr>
              <a:t>char</a:t>
            </a:r>
            <a:r>
              <a:rPr lang="en-US" sz="2000" dirty="0" smtClean="0">
                <a:solidFill>
                  <a:srgbClr val="262626"/>
                </a:solidFill>
              </a:rPr>
              <a:t> (1B), </a:t>
            </a:r>
            <a:r>
              <a:rPr lang="en-US" sz="2000" dirty="0" smtClean="0">
                <a:solidFill>
                  <a:srgbClr val="262626"/>
                </a:solidFill>
                <a:latin typeface="Consolas" pitchFamily="49" charset="0"/>
              </a:rPr>
              <a:t>short</a:t>
            </a:r>
            <a:r>
              <a:rPr lang="en-US" sz="2000" dirty="0" smtClean="0">
                <a:solidFill>
                  <a:srgbClr val="262626"/>
                </a:solidFill>
              </a:rPr>
              <a:t> (2B), </a:t>
            </a:r>
            <a:r>
              <a:rPr lang="en-US" sz="2000" dirty="0" err="1" smtClean="0">
                <a:solidFill>
                  <a:srgbClr val="262626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262626"/>
                </a:solidFill>
              </a:rPr>
              <a:t> (4B), </a:t>
            </a:r>
            <a:r>
              <a:rPr lang="en-US" sz="2000" dirty="0" smtClean="0">
                <a:solidFill>
                  <a:srgbClr val="262626"/>
                </a:solidFill>
                <a:latin typeface="Consolas" pitchFamily="49" charset="0"/>
              </a:rPr>
              <a:t>long</a:t>
            </a:r>
            <a:r>
              <a:rPr lang="en-US" sz="2000" dirty="0" smtClean="0">
                <a:solidFill>
                  <a:srgbClr val="262626"/>
                </a:solidFill>
              </a:rPr>
              <a:t> (8B)</a:t>
            </a:r>
          </a:p>
          <a:p>
            <a:pPr lvl="1">
              <a:lnSpc>
                <a:spcPct val="90000"/>
              </a:lnSpc>
              <a:tabLst>
                <a:tab pos="2343150" algn="l"/>
              </a:tabLst>
            </a:pPr>
            <a:r>
              <a:rPr lang="en-US" sz="2000" dirty="0" smtClean="0">
                <a:solidFill>
                  <a:srgbClr val="262626"/>
                </a:solidFill>
              </a:rPr>
              <a:t>real numbers:	</a:t>
            </a:r>
            <a:r>
              <a:rPr lang="en-US" sz="2000" dirty="0" smtClean="0">
                <a:solidFill>
                  <a:srgbClr val="262626"/>
                </a:solidFill>
                <a:latin typeface="Consolas" pitchFamily="49" charset="0"/>
              </a:rPr>
              <a:t>float</a:t>
            </a:r>
            <a:r>
              <a:rPr lang="en-US" sz="2000" dirty="0" smtClean="0">
                <a:solidFill>
                  <a:srgbClr val="262626"/>
                </a:solidFill>
              </a:rPr>
              <a:t> (4B), </a:t>
            </a:r>
            <a:r>
              <a:rPr lang="en-US" sz="2000" dirty="0" smtClean="0">
                <a:solidFill>
                  <a:srgbClr val="262626"/>
                </a:solidFill>
                <a:latin typeface="Consolas" pitchFamily="49" charset="0"/>
              </a:rPr>
              <a:t>double</a:t>
            </a:r>
            <a:r>
              <a:rPr lang="en-US" sz="2000" dirty="0" smtClean="0">
                <a:solidFill>
                  <a:srgbClr val="262626"/>
                </a:solidFill>
              </a:rPr>
              <a:t> (8B)</a:t>
            </a:r>
            <a:endParaRPr lang="en-US" sz="700" dirty="0" smtClean="0">
              <a:solidFill>
                <a:srgbClr val="262626"/>
              </a:solidFill>
            </a:endParaRPr>
          </a:p>
          <a:p>
            <a:pPr lvl="1">
              <a:lnSpc>
                <a:spcPct val="90000"/>
              </a:lnSpc>
              <a:tabLst>
                <a:tab pos="2343150" algn="l"/>
              </a:tabLst>
            </a:pPr>
            <a:r>
              <a:rPr lang="en-US" sz="2000" dirty="0" smtClean="0">
                <a:solidFill>
                  <a:srgbClr val="262626"/>
                </a:solidFill>
              </a:rPr>
              <a:t>modifiers:	</a:t>
            </a:r>
            <a:r>
              <a:rPr lang="en-US" sz="2000" dirty="0" smtClean="0">
                <a:solidFill>
                  <a:srgbClr val="262626"/>
                </a:solidFill>
                <a:latin typeface="Consolas" pitchFamily="49" charset="0"/>
              </a:rPr>
              <a:t>short</a:t>
            </a:r>
            <a:r>
              <a:rPr lang="en-US" sz="2000" dirty="0" smtClean="0">
                <a:solidFill>
                  <a:srgbClr val="262626"/>
                </a:solidFill>
              </a:rPr>
              <a:t>, </a:t>
            </a:r>
            <a:r>
              <a:rPr lang="en-US" sz="2000" dirty="0" smtClean="0">
                <a:solidFill>
                  <a:srgbClr val="262626"/>
                </a:solidFill>
                <a:latin typeface="Consolas" pitchFamily="49" charset="0"/>
              </a:rPr>
              <a:t>long</a:t>
            </a:r>
            <a:r>
              <a:rPr lang="en-US" sz="2000" dirty="0" smtClean="0">
                <a:solidFill>
                  <a:srgbClr val="262626"/>
                </a:solidFill>
              </a:rPr>
              <a:t>, </a:t>
            </a:r>
            <a:r>
              <a:rPr lang="en-US" sz="2000" dirty="0" smtClean="0">
                <a:solidFill>
                  <a:srgbClr val="262626"/>
                </a:solidFill>
                <a:latin typeface="Consolas" pitchFamily="49" charset="0"/>
              </a:rPr>
              <a:t>signed</a:t>
            </a:r>
            <a:r>
              <a:rPr lang="en-US" sz="2000" dirty="0" smtClean="0">
                <a:solidFill>
                  <a:srgbClr val="262626"/>
                </a:solidFill>
              </a:rPr>
              <a:t>, </a:t>
            </a:r>
            <a:r>
              <a:rPr lang="en-US" sz="2000" dirty="0" smtClean="0">
                <a:solidFill>
                  <a:srgbClr val="262626"/>
                </a:solidFill>
                <a:latin typeface="Consolas" pitchFamily="49" charset="0"/>
              </a:rPr>
              <a:t>unsigned</a:t>
            </a:r>
            <a:r>
              <a:rPr lang="en-US" sz="2000" dirty="0" smtClean="0">
                <a:solidFill>
                  <a:srgbClr val="262626"/>
                </a:solidFill>
              </a:rPr>
              <a:t> (non-negative)</a:t>
            </a:r>
          </a:p>
        </p:txBody>
      </p:sp>
      <p:graphicFrame>
        <p:nvGraphicFramePr>
          <p:cNvPr id="152727" name="Group 151"/>
          <p:cNvGraphicFramePr>
            <a:graphicFrameLocks noGrp="1"/>
          </p:cNvGraphicFramePr>
          <p:nvPr/>
        </p:nvGraphicFramePr>
        <p:xfrm>
          <a:off x="437833" y="2817628"/>
          <a:ext cx="8020367" cy="3713164"/>
        </p:xfrm>
        <a:graphic>
          <a:graphicData uri="http://schemas.openxmlformats.org/drawingml/2006/table">
            <a:tbl>
              <a:tblPr/>
              <a:tblGrid>
                <a:gridCol w="2776855"/>
                <a:gridCol w="811530"/>
                <a:gridCol w="3265170"/>
                <a:gridCol w="1166812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bytes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range of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printf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char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0 to 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 %c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short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-32,768 to 32,767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%hi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unsigned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short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0 to 65,535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%hu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-2,147,483,648 to 2,147,483,647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%d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%i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unsigned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0 to 4,294,967,295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 %u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-9e18 to 9e18 - 1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%lli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float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approx. 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-45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to 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 %f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approx. 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-324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to 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308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%lf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long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 lot!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 %Lf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 variables</a:t>
            </a:r>
            <a:endParaRPr lang="en-US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const type name = expression;</a:t>
            </a:r>
            <a:endParaRPr lang="en-US" dirty="0" smtClean="0"/>
          </a:p>
          <a:p>
            <a:pPr lvl="1"/>
            <a:r>
              <a:rPr lang="en-US" dirty="0" smtClean="0"/>
              <a:t>declares a variable whose value cannot be changed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const double MAX_GPA = 4.0;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MAX_GPA = 4.5;  // grade inflation! (error)</a:t>
            </a:r>
            <a:endParaRPr lang="en-US" dirty="0" smtClean="0"/>
          </a:p>
          <a:p>
            <a:pPr lvl="1"/>
            <a:r>
              <a:rPr lang="en-US" dirty="0" smtClean="0"/>
              <a:t>The compiler will issue this warning: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warning: assignment of read-only variable 'MAX_GPA'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type</a:t>
            </a:r>
            <a:endParaRPr lang="en-US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stdbool.h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 = false;</a:t>
            </a:r>
          </a:p>
          <a:p>
            <a:endParaRPr lang="en-US" dirty="0" smtClean="0"/>
          </a:p>
          <a:p>
            <a:r>
              <a:rPr lang="en-US" dirty="0" smtClean="0"/>
              <a:t>C doesn't actually have a Boolean type  (anything can be a test)</a:t>
            </a:r>
          </a:p>
          <a:p>
            <a:r>
              <a:rPr lang="en-US" dirty="0" smtClean="0"/>
              <a:t>including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stdbool.h</a:t>
            </a:r>
            <a:r>
              <a:rPr lang="en-US" dirty="0" smtClean="0"/>
              <a:t> gives a pseudo-Boolean type  </a:t>
            </a:r>
            <a:r>
              <a:rPr lang="en-US" dirty="0" err="1" smtClean="0"/>
              <a:t>bool</a:t>
            </a:r>
            <a:r>
              <a:rPr lang="en-US" dirty="0" smtClean="0"/>
              <a:t>  (C99)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false</a:t>
            </a:r>
            <a:r>
              <a:rPr lang="en-US" dirty="0" smtClean="0"/>
              <a:t> is really a macro alias for 0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true</a:t>
            </a:r>
            <a:r>
              <a:rPr lang="en-US" dirty="0" smtClean="0"/>
              <a:t>  is really a macro alias for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Anything wrong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(x &lt; y == true) {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...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b2 = x &lt; 10;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Quintessential C bug</a:t>
            </a:r>
            <a:endParaRPr lang="en-US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("Please type your age: ");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("%d", &amp;x);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(x = 18) {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("You can now vote!\n");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a function</a:t>
            </a:r>
            <a:endParaRPr lang="en-US" smtClean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name(type name, ..., type name)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statements;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dirty="0" smtClean="0"/>
              <a:t>Example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max)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&lt;= max;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sum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sum;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Problem: function ordering</a:t>
            </a:r>
            <a:endParaRPr lang="en-US" smtClean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You cannot call a function that has not been declared (defined) yet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sum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(100);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("The sum is %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\n", sum);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is not declared until here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max)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r>
              <a:rPr lang="en-US" sz="2000" dirty="0" smtClean="0"/>
              <a:t>Solution : Reverse the order of function definition, or ...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 usage</a:t>
            </a:r>
            <a:endParaRPr lang="en-US" smtClean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 name[size] = {value, value, ..., value};</a:t>
            </a:r>
            <a:endParaRPr lang="en-US" dirty="0" smtClean="0"/>
          </a:p>
          <a:p>
            <a:pPr lvl="1"/>
            <a:r>
              <a:rPr lang="en-US" dirty="0" smtClean="0"/>
              <a:t>allocates an array and fills it with pre-defined element values</a:t>
            </a:r>
          </a:p>
          <a:p>
            <a:pPr lvl="1"/>
            <a:r>
              <a:rPr lang="en-US" dirty="0" smtClean="0"/>
              <a:t>if fewer values are given than the size, the rest are filled with 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name[index] = expression;   </a:t>
            </a:r>
            <a:r>
              <a:rPr lang="en-US" dirty="0" smtClean="0"/>
              <a:t>// set an element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primes[6] = {2, 3, 5, 6, 11, 13};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primes[3] = 7;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allZeros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[1000] = {0};      // 1000 zeros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Multi-dimensional arrays</a:t>
            </a:r>
            <a:endParaRPr lang="en-US" smtClean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 name[rows][columns];</a:t>
            </a:r>
            <a:endParaRPr lang="en-US" sz="2000" dirty="0" smtClean="0"/>
          </a:p>
          <a:p>
            <a:pPr lvl="1"/>
            <a:r>
              <a:rPr lang="en-US" sz="2000" dirty="0" smtClean="0"/>
              <a:t>creates a two-dimensional array of given sizes, full of garbage data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 name[rows][columns] = {{values}, ..., {values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}};</a:t>
            </a:r>
            <a:endParaRPr lang="en-US" sz="2000" dirty="0" smtClean="0"/>
          </a:p>
          <a:p>
            <a:pPr lvl="1"/>
            <a:r>
              <a:rPr lang="en-US" sz="2000" dirty="0" smtClean="0"/>
              <a:t>allocates a 2D array and fills it with pre-defined element values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grid[10][10];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matrix[3][5] =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{10,  5, -3, 17, 82},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{ 9,  0,  0,  8, -7},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{32, 20,  1,  0, 14}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447800"/>
            <a:ext cx="8032899" cy="55626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Write a complete C program that outputs the first 16 Fibonacci numbers in reverse order, 8 numbers per line, 6 spaces per number.</a:t>
            </a:r>
          </a:p>
          <a:p>
            <a:pPr lvl="1">
              <a:buFont typeface="Wingdings" pitchFamily="2" charset="2"/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 987   610   377   233   144    89    55    34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  21    13     8     5     3     2     1     1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 leftovers from Friday</a:t>
            </a:r>
          </a:p>
          <a:p>
            <a:r>
              <a:rPr lang="en-US" dirty="0" smtClean="0"/>
              <a:t>Primitive </a:t>
            </a:r>
            <a:r>
              <a:rPr lang="en-US" dirty="0" smtClean="0"/>
              <a:t>data types: integers, real numbers, characters, </a:t>
            </a:r>
            <a:r>
              <a:rPr lang="en-US" dirty="0" smtClean="0"/>
              <a:t>Boolean</a:t>
            </a:r>
            <a:endParaRPr lang="en-US" dirty="0" smtClean="0"/>
          </a:p>
          <a:p>
            <a:r>
              <a:rPr lang="en-US" dirty="0" smtClean="0"/>
              <a:t>Functions</a:t>
            </a:r>
            <a:endParaRPr lang="en-US" dirty="0" smtClean="0"/>
          </a:p>
          <a:p>
            <a:r>
              <a:rPr lang="en-US" dirty="0" smtClean="0"/>
              <a:t>Arrays</a:t>
            </a:r>
            <a:endParaRPr lang="en-US" dirty="0" smtClean="0"/>
          </a:p>
          <a:p>
            <a:r>
              <a:rPr lang="en-US" dirty="0" smtClean="0"/>
              <a:t>Strings </a:t>
            </a:r>
            <a:r>
              <a:rPr lang="en-US" dirty="0" smtClean="0"/>
              <a:t>(briefly)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as parameters</a:t>
            </a:r>
            <a:endParaRPr lang="en-US" smtClean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rrays do not know their own size;  they are just memory chunks – harder than in Java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a[]);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numbers[5] = {7, 4, 3, 15, 2};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sum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a[])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sum =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... ???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 1: declare size</a:t>
            </a:r>
            <a:endParaRPr lang="en-US" smtClean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Declare a function with the array's exact size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a[5]);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numbers[5] = {7, 4, 3, 15, 2};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sum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a[5])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sum =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5;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sum +=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sum;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2: pass size</a:t>
            </a:r>
            <a:endParaRPr lang="en-US" dirty="0" smtClean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/>
              <a:t>ass the array's size as a parameter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size);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numbers[5] = {7, 4, 3, 15, 2};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sum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(numbers, 5);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sum =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sum +=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sum;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Returning an array</a:t>
            </a:r>
            <a:endParaRPr lang="en-US" smtClean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arrays (so far) disappear at the end of the function:</a:t>
            </a:r>
            <a:r>
              <a:rPr lang="en-US" dirty="0" smtClean="0"/>
              <a:t> </a:t>
            </a:r>
            <a:r>
              <a:rPr lang="en-US" dirty="0" smtClean="0"/>
              <a:t>this means they cannot be safely returned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size);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numbers[5] = {7, 4, 3, 15, 2};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numbers2[5] = copy(numbers, 5);   // no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a2[size];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a2[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a2;   // no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Solution: output parameter</a:t>
            </a:r>
            <a:endParaRPr lang="en-US" smtClean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workaround: create the return array outside and pass it in -- "output parameter" works because arrays are passed by reference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a2[],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size);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numbers[5] = {7, 4, 3, 15, 2};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numbers2[5];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copy(numbers, numbers2, 5);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a2[],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a2[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about strings (more soon)</a:t>
            </a:r>
            <a:endParaRPr lang="en-US" dirty="0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literals are the same as in Java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("Hello, world!\n");</a:t>
            </a:r>
            <a:endParaRPr lang="en-US" dirty="0" smtClean="0"/>
          </a:p>
          <a:p>
            <a:pPr lvl="1"/>
            <a:r>
              <a:rPr lang="en-US" dirty="0" smtClean="0"/>
              <a:t>but there is not actually a String type in C;  they are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char[]</a:t>
            </a:r>
            <a:endParaRPr lang="en-US" dirty="0" smtClean="0"/>
          </a:p>
          <a:p>
            <a:r>
              <a:rPr lang="en-US" dirty="0" smtClean="0"/>
              <a:t>Strings cannot be made, concatenated, or examined as in Java: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String s = "hello";                           // no</a:t>
            </a:r>
          </a:p>
          <a:p>
            <a:pPr lvl="1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answer = 42;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("The answer is " + answer);            // no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hello".length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                   // no</a:t>
            </a:r>
          </a:p>
          <a:p>
            <a:pPr lvl="1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times) { ...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no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Modify </a:t>
            </a:r>
            <a:r>
              <a:rPr lang="en-US" dirty="0" smtClean="0">
                <a:solidFill>
                  <a:srgbClr val="262626"/>
                </a:solidFill>
              </a:rPr>
              <a:t>the previous </a:t>
            </a:r>
            <a:r>
              <a:rPr lang="en-US" dirty="0" smtClean="0">
                <a:solidFill>
                  <a:srgbClr val="262626"/>
                </a:solidFill>
              </a:rPr>
              <a:t>program to prompt the user twice for a number and print that many Fibonacci numbers in reverse order, 8 numbers per line, 6 spaces per number.</a:t>
            </a:r>
          </a:p>
          <a:p>
            <a:pPr lvl="1">
              <a:buFont typeface="Wingdings" pitchFamily="2" charset="2"/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How many Fibonacci numbers? </a:t>
            </a:r>
            <a:r>
              <a:rPr lang="en-US" sz="2000" b="1" u="sng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16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 987   610   377   233   144    89    55    34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  21    13     8     5     3     2     1     1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40404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How many Fibonacci numbers? </a:t>
            </a:r>
            <a:r>
              <a:rPr lang="en-US" sz="2000" b="1" u="sng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  55    34    21    13     8     5     3     2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   1     1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Mostly the same as </a:t>
            </a:r>
            <a:r>
              <a:rPr lang="en-US" dirty="0" smtClean="0"/>
              <a:t>Java</a:t>
            </a:r>
            <a:endParaRPr lang="en-US" dirty="0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Variables</a:t>
            </a:r>
          </a:p>
          <a:p>
            <a:pPr lvl="1"/>
            <a:r>
              <a:rPr lang="en-US" sz="2000" dirty="0" smtClean="0"/>
              <a:t>can be used without being initialized (!)</a:t>
            </a:r>
          </a:p>
          <a:p>
            <a:pPr lvl="1"/>
            <a:r>
              <a:rPr lang="en-US" sz="2000" dirty="0" smtClean="0"/>
              <a:t>must be declared at the start of a function or block    (changed in C99)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/>
              <a:t> loops</a:t>
            </a:r>
          </a:p>
          <a:p>
            <a:pPr lvl="1"/>
            <a:r>
              <a:rPr lang="en-US" sz="2000" dirty="0" smtClean="0"/>
              <a:t>variable cannot be declared in the loop header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if/else</a:t>
            </a:r>
            <a:r>
              <a:rPr lang="en-US" sz="2000" dirty="0" smtClean="0"/>
              <a:t> statements,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do/while</a:t>
            </a:r>
            <a:r>
              <a:rPr lang="en-US" sz="2000" dirty="0" smtClean="0"/>
              <a:t> loops</a:t>
            </a:r>
          </a:p>
          <a:p>
            <a:pPr lvl="1"/>
            <a:r>
              <a:rPr lang="en-US" sz="2000" dirty="0" smtClean="0"/>
              <a:t>there is no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boolean</a:t>
            </a:r>
            <a:r>
              <a:rPr lang="en-US" sz="2000" dirty="0" smtClean="0"/>
              <a:t> type	(changed in C99)</a:t>
            </a:r>
          </a:p>
          <a:p>
            <a:pPr lvl="1"/>
            <a:r>
              <a:rPr lang="en-US" sz="2000" dirty="0" smtClean="0"/>
              <a:t>any type of value can be used as a test</a:t>
            </a:r>
          </a:p>
          <a:p>
            <a:pPr lvl="1"/>
            <a:r>
              <a:rPr lang="en-US" sz="2000" dirty="0" smtClean="0"/>
              <a:t>0 means false, every other number means true</a:t>
            </a:r>
          </a:p>
          <a:p>
            <a:r>
              <a:rPr lang="en-US" sz="2000" dirty="0" smtClean="0"/>
              <a:t>Parameters / returns</a:t>
            </a:r>
          </a:p>
          <a:p>
            <a:pPr lvl="1"/>
            <a:r>
              <a:rPr lang="en-US" sz="2000" dirty="0" smtClean="0"/>
              <a:t>C has certain features for values vs. references ("pointers")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different from </a:t>
            </a:r>
            <a:r>
              <a:rPr lang="en-US" dirty="0" smtClean="0"/>
              <a:t>Java</a:t>
            </a:r>
            <a:endParaRPr lang="en-US" dirty="0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Strings</a:t>
            </a:r>
          </a:p>
          <a:p>
            <a:pPr lvl="1"/>
            <a:r>
              <a:rPr lang="en-US" sz="2000" dirty="0" smtClean="0"/>
              <a:t>very clunky to use in C; arrays of characters</a:t>
            </a:r>
          </a:p>
          <a:p>
            <a:pPr lvl="1"/>
            <a:r>
              <a:rPr lang="en-US" sz="2000" dirty="0" smtClean="0"/>
              <a:t>are not objects;  do not contain methods (external string functions)</a:t>
            </a:r>
          </a:p>
          <a:p>
            <a:r>
              <a:rPr lang="en-US" sz="2000" dirty="0" smtClean="0"/>
              <a:t>I/O to/from console and files</a:t>
            </a:r>
          </a:p>
          <a:p>
            <a:pPr lvl="1"/>
            <a:r>
              <a:rPr lang="en-US" sz="2000" dirty="0" smtClean="0"/>
              <a:t>no Scanner;  must use input functions such as </a:t>
            </a:r>
            <a:r>
              <a:rPr lang="en-US" sz="2000" dirty="0" err="1" smtClean="0"/>
              <a:t>scanf</a:t>
            </a:r>
            <a:endParaRPr lang="en-US" sz="2000" dirty="0" smtClean="0"/>
          </a:p>
          <a:p>
            <a:pPr lvl="1"/>
            <a:r>
              <a:rPr lang="en-US" sz="2000" dirty="0" smtClean="0"/>
              <a:t>console I/O different than file I/O</a:t>
            </a:r>
          </a:p>
          <a:p>
            <a:r>
              <a:rPr lang="en-US" sz="2000" dirty="0" smtClean="0"/>
              <a:t>Errors and exceptions</a:t>
            </a:r>
          </a:p>
          <a:p>
            <a:pPr lvl="1"/>
            <a:r>
              <a:rPr lang="en-US" sz="2000" dirty="0" smtClean="0"/>
              <a:t>C has no try/catch and does not represent errors as objects</a:t>
            </a:r>
          </a:p>
          <a:p>
            <a:pPr lvl="1"/>
            <a:r>
              <a:rPr lang="en-US" sz="2000" dirty="0" smtClean="0"/>
              <a:t>errors are usually returned as integer error codes from functions</a:t>
            </a:r>
          </a:p>
          <a:p>
            <a:pPr lvl="1"/>
            <a:r>
              <a:rPr lang="en-US" sz="2000" dirty="0" smtClean="0"/>
              <a:t>crashes are mostly called "segmentation faults" and are not of much direct utility in figuring out what is wrong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very </a:t>
            </a:r>
            <a:r>
              <a:rPr lang="en-US" dirty="0" smtClean="0"/>
              <a:t>different</a:t>
            </a:r>
            <a:endParaRPr lang="en-US" dirty="0" smtClean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Arrays</a:t>
            </a:r>
          </a:p>
          <a:p>
            <a:pPr lvl="1"/>
            <a:r>
              <a:rPr lang="en-US" sz="2000" dirty="0" smtClean="0"/>
              <a:t>are just bare contiguous blocks of memory</a:t>
            </a:r>
          </a:p>
          <a:p>
            <a:pPr lvl="1"/>
            <a:r>
              <a:rPr lang="en-US" sz="2000" dirty="0" smtClean="0"/>
              <a:t>have no methods and do not know their own length (!)</a:t>
            </a:r>
          </a:p>
          <a:p>
            <a:r>
              <a:rPr lang="en-US" sz="2000" dirty="0" smtClean="0"/>
              <a:t>Objects</a:t>
            </a:r>
          </a:p>
          <a:p>
            <a:pPr lvl="1"/>
            <a:r>
              <a:rPr lang="en-US" sz="2000" dirty="0" smtClean="0"/>
              <a:t>C doesn't have them</a:t>
            </a:r>
          </a:p>
          <a:p>
            <a:pPr lvl="1"/>
            <a:r>
              <a:rPr lang="en-US" sz="2000" dirty="0" smtClean="0"/>
              <a:t>closest similar feature: 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 (a set of fields; no methods)</a:t>
            </a:r>
          </a:p>
          <a:p>
            <a:r>
              <a:rPr lang="en-US" sz="2000" dirty="0" smtClean="0"/>
              <a:t>Memory management</a:t>
            </a:r>
          </a:p>
          <a:p>
            <a:pPr lvl="1"/>
            <a:r>
              <a:rPr lang="en-US" sz="2000" dirty="0" smtClean="0"/>
              <a:t>most memory that you consume, you must explicitly free afterward</a:t>
            </a:r>
          </a:p>
          <a:p>
            <a:r>
              <a:rPr lang="en-US" sz="2000" dirty="0" smtClean="0"/>
              <a:t>API and provided libraries</a:t>
            </a:r>
          </a:p>
          <a:p>
            <a:pPr lvl="1"/>
            <a:r>
              <a:rPr lang="en-US" sz="2000" dirty="0" smtClean="0"/>
              <a:t>C doesn't have very many, compared to Java</a:t>
            </a:r>
          </a:p>
          <a:p>
            <a:pPr lvl="1"/>
            <a:r>
              <a:rPr lang="en-US" sz="2000" dirty="0" smtClean="0"/>
              <a:t>you must write many things yourself (even data structures)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en-US" dirty="0" smtClean="0"/>
              <a:t>continued</a:t>
            </a:r>
            <a:endParaRPr lang="en-US" dirty="0" smtClean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placeholder can specify the parameter's width or precision: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%8d</a:t>
            </a:r>
            <a:r>
              <a:rPr lang="en-US" sz="2000" dirty="0" smtClean="0"/>
              <a:t>	an integer, 8 characters wide, right-aligned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%-8d</a:t>
            </a:r>
            <a:r>
              <a:rPr lang="en-US" sz="2000" dirty="0" smtClean="0"/>
              <a:t>	an integer, 8 characters wide, left-aligned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%.4f</a:t>
            </a:r>
            <a:r>
              <a:rPr lang="en-US" sz="2000" dirty="0" smtClean="0"/>
              <a:t>	a real number, 4 digits after decimal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%6.2f</a:t>
            </a:r>
            <a:r>
              <a:rPr lang="en-US" sz="2000" dirty="0" smtClean="0"/>
              <a:t>	a real number, 6 total characters wide, 2 after decimal</a:t>
            </a:r>
          </a:p>
          <a:p>
            <a:r>
              <a:rPr lang="en-US" sz="2000" dirty="0" smtClean="0"/>
              <a:t>Examples: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age = 45;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1.2345678;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("%8d %7.3f\n", age,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("%8.2f %.1f %10.5f",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scanf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marL="457200" indent="-457200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("format string", variables);</a:t>
            </a:r>
          </a:p>
          <a:p>
            <a:pPr marL="457200" indent="-457200"/>
            <a:r>
              <a:rPr lang="en-US" dirty="0" smtClean="0"/>
              <a:t>uses same syntax for formatted strings, placeholders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/>
            <a:r>
              <a:rPr lang="en-US" dirty="0" smtClean="0"/>
              <a:t>Must precede each variable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  (address-of operator)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x;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y;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("Type your x and y values: ");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("%d %d", &amp;x, &amp;y);</a:t>
            </a:r>
          </a:p>
        </p:txBody>
      </p:sp>
      <p:graphicFrame>
        <p:nvGraphicFramePr>
          <p:cNvPr id="145423" name="Group 15"/>
          <p:cNvGraphicFramePr>
            <a:graphicFrameLocks noGrp="1"/>
          </p:cNvGraphicFramePr>
          <p:nvPr/>
        </p:nvGraphicFramePr>
        <p:xfrm>
          <a:off x="1752600" y="1419225"/>
          <a:ext cx="5638800" cy="792480"/>
        </p:xfrm>
        <a:graphic>
          <a:graphicData uri="http://schemas.openxmlformats.org/drawingml/2006/table">
            <a:tbl>
              <a:tblPr/>
              <a:tblGrid>
                <a:gridCol w="1371600"/>
                <a:gridCol w="426720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scanf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reads formatted input from console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scanf continued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/>
              <a:t> returns the number of values successfully read: can be examined to see whether the reading was successful</a:t>
            </a:r>
          </a:p>
          <a:p>
            <a:r>
              <a:rPr lang="en-US" dirty="0" smtClean="0"/>
              <a:t>if # of variables listed doesn't match # of format placeholders</a:t>
            </a:r>
          </a:p>
          <a:p>
            <a:pPr lvl="1"/>
            <a:r>
              <a:rPr lang="en-US" dirty="0" smtClean="0"/>
              <a:t>too many variables:	later ones ignored</a:t>
            </a:r>
          </a:p>
          <a:p>
            <a:pPr lvl="1"/>
            <a:r>
              <a:rPr lang="en-US" dirty="0" smtClean="0"/>
              <a:t>too few variables:	program crashes</a:t>
            </a:r>
            <a:r>
              <a:rPr lang="en-US" dirty="0" smtClean="0"/>
              <a:t>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dirty="0" smtClean="0"/>
              <a:t>exercise [if you want]</a:t>
            </a:r>
            <a:endParaRPr lang="en-US" dirty="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a C program that makes change:</a:t>
            </a:r>
          </a:p>
          <a:p>
            <a:pPr lvl="1"/>
            <a:r>
              <a:rPr lang="en-US" dirty="0" smtClean="0"/>
              <a:t>prompts the user for an amount of money</a:t>
            </a:r>
          </a:p>
          <a:p>
            <a:pPr lvl="1"/>
            <a:r>
              <a:rPr lang="en-US" dirty="0" smtClean="0"/>
              <a:t>reports the number of pennies, nickels, dimes, quarters, and dollars</a:t>
            </a:r>
          </a:p>
          <a:p>
            <a:r>
              <a:rPr lang="en-US" dirty="0" smtClean="0"/>
              <a:t>Example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Amount of money? 17.93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Pennies :   2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Nickels :   1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Dimes   :   1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Quarters:   3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Dollars : 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18688</TotalTime>
  <Words>1471</Words>
  <Application>Microsoft Office PowerPoint</Application>
  <PresentationFormat>On-screen Show (4:3)</PresentationFormat>
  <Paragraphs>339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Slide 1</vt:lpstr>
      <vt:lpstr>Today</vt:lpstr>
      <vt:lpstr>Mostly the same as Java</vt:lpstr>
      <vt:lpstr>Very different from Java</vt:lpstr>
      <vt:lpstr>Also very different</vt:lpstr>
      <vt:lpstr>printf continued</vt:lpstr>
      <vt:lpstr>scanf</vt:lpstr>
      <vt:lpstr>scanf continued</vt:lpstr>
      <vt:lpstr>Practice exercise [if you want]</vt:lpstr>
      <vt:lpstr>Primitive numeric types</vt:lpstr>
      <vt:lpstr>const variables</vt:lpstr>
      <vt:lpstr>Boolean type</vt:lpstr>
      <vt:lpstr>Anything wrong here</vt:lpstr>
      <vt:lpstr>Quintessential C bug</vt:lpstr>
      <vt:lpstr>Defining a function</vt:lpstr>
      <vt:lpstr>Problem: function ordering</vt:lpstr>
      <vt:lpstr>Array usage</vt:lpstr>
      <vt:lpstr>Multi-dimensional arrays</vt:lpstr>
      <vt:lpstr>Exercise</vt:lpstr>
      <vt:lpstr>Arrays as parameters</vt:lpstr>
      <vt:lpstr>Solution 1: declare size</vt:lpstr>
      <vt:lpstr>Solution 2: pass size</vt:lpstr>
      <vt:lpstr>Returning an array</vt:lpstr>
      <vt:lpstr>Solution: output parameter</vt:lpstr>
      <vt:lpstr>A bit about strings (more soon)</vt:lpstr>
      <vt:lpstr>Exercise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1151</cp:revision>
  <dcterms:created xsi:type="dcterms:W3CDTF">2005-03-28T18:45:14Z</dcterms:created>
  <dcterms:modified xsi:type="dcterms:W3CDTF">2009-10-19T20:48:48Z</dcterms:modified>
</cp:coreProperties>
</file>