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482" r:id="rId3"/>
    <p:sldId id="468" r:id="rId4"/>
    <p:sldId id="469" r:id="rId5"/>
    <p:sldId id="470" r:id="rId6"/>
    <p:sldId id="471" r:id="rId7"/>
    <p:sldId id="472" r:id="rId8"/>
    <p:sldId id="473" r:id="rId9"/>
    <p:sldId id="486" r:id="rId10"/>
    <p:sldId id="487" r:id="rId11"/>
    <p:sldId id="488" r:id="rId12"/>
    <p:sldId id="489" r:id="rId13"/>
    <p:sldId id="490" r:id="rId14"/>
    <p:sldId id="491" r:id="rId15"/>
    <p:sldId id="492" r:id="rId16"/>
    <p:sldId id="493" r:id="rId17"/>
    <p:sldId id="502" r:id="rId18"/>
    <p:sldId id="494" r:id="rId19"/>
    <p:sldId id="495" r:id="rId20"/>
    <p:sldId id="496" r:id="rId21"/>
    <p:sldId id="497" r:id="rId22"/>
    <p:sldId id="498" r:id="rId23"/>
    <p:sldId id="499" r:id="rId24"/>
    <p:sldId id="500" r:id="rId25"/>
    <p:sldId id="501" r:id="rId26"/>
    <p:sldId id="433" r:id="rId2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5708" autoAdjust="0"/>
  </p:normalViewPr>
  <p:slideViewPr>
    <p:cSldViewPr snapToGrid="0" snapToObjects="1">
      <p:cViewPr>
        <p:scale>
          <a:sx n="90" d="100"/>
          <a:sy n="90" d="100"/>
        </p:scale>
        <p:origin x="-78" y="-300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8CECE-D45A-494F-A7F9-32DD22E1A8E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E12D-013D-4AB2-8EAB-7F44FFDEE4B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E12D-013D-4AB2-8EAB-7F44FFDEE4B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E12D-013D-4AB2-8EAB-7F44FFDEE4B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E12D-013D-4AB2-8EAB-7F44FFDEE4B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E12D-013D-4AB2-8EAB-7F44FFDEE4B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E12D-013D-4AB2-8EAB-7F44FFDEE4B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E12D-013D-4AB2-8EAB-7F44FFDEE4B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E12D-013D-4AB2-8EAB-7F44FFDEE4B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E12D-013D-4AB2-8EAB-7F44FFDEE4B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E12D-013D-4AB2-8EAB-7F44FFDEE4B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E12D-013D-4AB2-8EAB-7F44FFDEE4B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mention the subtle bug that:</a:t>
            </a:r>
          </a:p>
          <a:p>
            <a:r>
              <a:rPr lang="en-US" smtClean="0"/>
              <a:t>int *p, p2;</a:t>
            </a:r>
          </a:p>
          <a:p>
            <a:r>
              <a:rPr lang="en-US" smtClean="0"/>
              <a:t>creates a pointer named p and a NORMAL INT named p2?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E12D-013D-4AB2-8EAB-7F44FFDEE4B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E12D-013D-4AB2-8EAB-7F44FFDEE4B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make connection to scanf and how you use &amp; when you pass parameters to it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E12D-013D-4AB2-8EAB-7F44FFDEE4B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2773" y="6088566"/>
            <a:ext cx="8250864" cy="477139"/>
          </a:xfrm>
        </p:spPr>
        <p:txBody>
          <a:bodyPr/>
          <a:lstStyle/>
          <a:p>
            <a:r>
              <a:rPr lang="en-US" dirty="0" smtClean="0"/>
              <a:t>David Notkin </a:t>
            </a:r>
            <a:r>
              <a:rPr lang="en-US" sz="1800" dirty="0" smtClean="0">
                <a:sym typeface="Wingdings"/>
              </a:rPr>
              <a:t>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Autumn 2009</a:t>
            </a:r>
            <a:r>
              <a:rPr lang="en-US" dirty="0" smtClean="0">
                <a:sym typeface="Wingdings"/>
              </a:rPr>
              <a:t>  CSE303 Lecture </a:t>
            </a:r>
            <a:r>
              <a:rPr lang="en-US" dirty="0" smtClean="0">
                <a:sym typeface="Wingdings"/>
              </a:rPr>
              <a:t>10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2286000" y="255181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"If it weren't for </a:t>
            </a:r>
            <a:r>
              <a:rPr lang="en-US" b="1" dirty="0" smtClean="0"/>
              <a:t>C</a:t>
            </a:r>
            <a:r>
              <a:rPr lang="en-US" dirty="0" smtClean="0"/>
              <a:t>, we'd be writing programs in BASI, PASAL, and OBOL."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0" y="4890977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http://www.gdargaud.net/Humor/C_Prog_Debug.html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 addressing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 sz="1800" dirty="0" smtClean="0">
                <a:solidFill>
                  <a:srgbClr val="262626"/>
                </a:solidFill>
              </a:rPr>
              <a:t>each process has its own virtual address space of memory to use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each process doesn't have to worry about memory used by others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OS maps from each process's virtual addresses to physical addresses</a:t>
            </a:r>
          </a:p>
        </p:txBody>
      </p:sp>
      <p:pic>
        <p:nvPicPr>
          <p:cNvPr id="1710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25" y="4419600"/>
            <a:ext cx="16414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708025" y="6070600"/>
            <a:ext cx="96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reality</a:t>
            </a:r>
          </a:p>
        </p:txBody>
      </p:sp>
      <p:sp>
        <p:nvSpPr>
          <p:cNvPr id="171014" name="AutoShape 6"/>
          <p:cNvSpPr>
            <a:spLocks noChangeArrowheads="1"/>
          </p:cNvSpPr>
          <p:nvPr/>
        </p:nvSpPr>
        <p:spPr bwMode="auto">
          <a:xfrm>
            <a:off x="914400" y="2667000"/>
            <a:ext cx="3352800" cy="2362200"/>
          </a:xfrm>
          <a:prstGeom prst="cloudCallout">
            <a:avLst>
              <a:gd name="adj1" fmla="val -39676"/>
              <a:gd name="adj2" fmla="val 57324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graphicFrame>
        <p:nvGraphicFramePr>
          <p:cNvPr id="171050" name="Group 42"/>
          <p:cNvGraphicFramePr>
            <a:graphicFrameLocks noGrp="1"/>
          </p:cNvGraphicFramePr>
          <p:nvPr/>
        </p:nvGraphicFramePr>
        <p:xfrm>
          <a:off x="1600200" y="2971800"/>
          <a:ext cx="1981200" cy="164592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190500">
                <a:tc>
                  <a:txBody>
                    <a:bodyPr/>
                    <a:lstStyle/>
                    <a:p>
                      <a:pPr marL="22860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58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58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22860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22860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1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1051" name="AutoShape 43"/>
          <p:cNvSpPr>
            <a:spLocks noChangeArrowheads="1"/>
          </p:cNvSpPr>
          <p:nvPr/>
        </p:nvSpPr>
        <p:spPr bwMode="auto">
          <a:xfrm>
            <a:off x="4267200" y="4648200"/>
            <a:ext cx="1752600" cy="609600"/>
          </a:xfrm>
          <a:prstGeom prst="roundRect">
            <a:avLst>
              <a:gd name="adj" fmla="val 16667"/>
            </a:avLst>
          </a:prstGeom>
          <a:solidFill>
            <a:srgbClr val="FF99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Calibri" pitchFamily="34" charset="0"/>
              </a:rPr>
              <a:t>process 1</a:t>
            </a:r>
          </a:p>
        </p:txBody>
      </p:sp>
      <p:sp>
        <p:nvSpPr>
          <p:cNvPr id="171053" name="AutoShape 45"/>
          <p:cNvSpPr>
            <a:spLocks noChangeArrowheads="1"/>
          </p:cNvSpPr>
          <p:nvPr/>
        </p:nvSpPr>
        <p:spPr bwMode="auto">
          <a:xfrm>
            <a:off x="4648200" y="3200400"/>
            <a:ext cx="2667000" cy="990600"/>
          </a:xfrm>
          <a:prstGeom prst="cloudCallout">
            <a:avLst>
              <a:gd name="adj1" fmla="val -27204"/>
              <a:gd name="adj2" fmla="val 83815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graphicFrame>
        <p:nvGraphicFramePr>
          <p:cNvPr id="171106" name="Group 98"/>
          <p:cNvGraphicFramePr>
            <a:graphicFrameLocks noGrp="1"/>
          </p:cNvGraphicFramePr>
          <p:nvPr/>
        </p:nvGraphicFramePr>
        <p:xfrm>
          <a:off x="4953000" y="3444875"/>
          <a:ext cx="2133600" cy="365125"/>
        </p:xfrm>
        <a:graphic>
          <a:graphicData uri="http://schemas.openxmlformats.org/drawingml/2006/table">
            <a:tbl>
              <a:tblPr/>
              <a:tblGrid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</a:tblGrid>
              <a:tr h="365125"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1078" name="AutoShape 70"/>
          <p:cNvSpPr>
            <a:spLocks noChangeArrowheads="1"/>
          </p:cNvSpPr>
          <p:nvPr/>
        </p:nvSpPr>
        <p:spPr bwMode="auto">
          <a:xfrm>
            <a:off x="6629400" y="5486400"/>
            <a:ext cx="17526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Calibri" pitchFamily="34" charset="0"/>
              </a:rPr>
              <a:t>process 2</a:t>
            </a:r>
          </a:p>
        </p:txBody>
      </p:sp>
      <p:sp>
        <p:nvSpPr>
          <p:cNvPr id="171080" name="AutoShape 72"/>
          <p:cNvSpPr>
            <a:spLocks noChangeArrowheads="1"/>
          </p:cNvSpPr>
          <p:nvPr/>
        </p:nvSpPr>
        <p:spPr bwMode="auto">
          <a:xfrm>
            <a:off x="6248400" y="4038600"/>
            <a:ext cx="2667000" cy="990600"/>
          </a:xfrm>
          <a:prstGeom prst="cloudCallout">
            <a:avLst>
              <a:gd name="adj1" fmla="val -27204"/>
              <a:gd name="adj2" fmla="val 83815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graphicFrame>
        <p:nvGraphicFramePr>
          <p:cNvPr id="171107" name="Group 99"/>
          <p:cNvGraphicFramePr>
            <a:graphicFrameLocks noGrp="1"/>
          </p:cNvGraphicFramePr>
          <p:nvPr/>
        </p:nvGraphicFramePr>
        <p:xfrm>
          <a:off x="6553200" y="4283075"/>
          <a:ext cx="2133600" cy="365125"/>
        </p:xfrm>
        <a:graphic>
          <a:graphicData uri="http://schemas.openxmlformats.org/drawingml/2006/table">
            <a:tbl>
              <a:tblPr/>
              <a:tblGrid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  <a:gridCol w="2667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1105" name="Text Box 97"/>
          <p:cNvSpPr txBox="1">
            <a:spLocks noChangeArrowheads="1"/>
          </p:cNvSpPr>
          <p:nvPr/>
        </p:nvSpPr>
        <p:spPr bwMode="auto">
          <a:xfrm>
            <a:off x="5935663" y="6096000"/>
            <a:ext cx="976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virtual</a:t>
            </a:r>
          </a:p>
        </p:txBody>
      </p:sp>
      <p:grpSp>
        <p:nvGrpSpPr>
          <p:cNvPr id="2" name="Group 109"/>
          <p:cNvGrpSpPr>
            <a:grpSpLocks/>
          </p:cNvGrpSpPr>
          <p:nvPr/>
        </p:nvGrpSpPr>
        <p:grpSpPr bwMode="auto">
          <a:xfrm>
            <a:off x="2514600" y="3352800"/>
            <a:ext cx="4191000" cy="533400"/>
            <a:chOff x="1584" y="2112"/>
            <a:chExt cx="2640" cy="336"/>
          </a:xfrm>
        </p:grpSpPr>
        <p:sp>
          <p:nvSpPr>
            <p:cNvPr id="171108" name="Line 100"/>
            <p:cNvSpPr>
              <a:spLocks noChangeShapeType="1"/>
            </p:cNvSpPr>
            <p:nvPr/>
          </p:nvSpPr>
          <p:spPr bwMode="auto">
            <a:xfrm flipH="1">
              <a:off x="2160" y="2304"/>
              <a:ext cx="120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109" name="Line 101"/>
            <p:cNvSpPr>
              <a:spLocks noChangeShapeType="1"/>
            </p:cNvSpPr>
            <p:nvPr/>
          </p:nvSpPr>
          <p:spPr bwMode="auto">
            <a:xfrm flipH="1" flipV="1">
              <a:off x="1584" y="2112"/>
              <a:ext cx="244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110" name="Line 102"/>
            <p:cNvSpPr>
              <a:spLocks noChangeShapeType="1"/>
            </p:cNvSpPr>
            <p:nvPr/>
          </p:nvSpPr>
          <p:spPr bwMode="auto">
            <a:xfrm flipH="1">
              <a:off x="2160" y="2304"/>
              <a:ext cx="20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8"/>
          <p:cNvGrpSpPr>
            <a:grpSpLocks/>
          </p:cNvGrpSpPr>
          <p:nvPr/>
        </p:nvGrpSpPr>
        <p:grpSpPr bwMode="auto">
          <a:xfrm>
            <a:off x="2514600" y="3124200"/>
            <a:ext cx="5486400" cy="1371600"/>
            <a:chOff x="1584" y="1968"/>
            <a:chExt cx="3456" cy="864"/>
          </a:xfrm>
        </p:grpSpPr>
        <p:sp>
          <p:nvSpPr>
            <p:cNvPr id="171111" name="Line 103"/>
            <p:cNvSpPr>
              <a:spLocks noChangeShapeType="1"/>
            </p:cNvSpPr>
            <p:nvPr/>
          </p:nvSpPr>
          <p:spPr bwMode="auto">
            <a:xfrm flipH="1" flipV="1">
              <a:off x="2208" y="1968"/>
              <a:ext cx="2016" cy="8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112" name="Line 104"/>
            <p:cNvSpPr>
              <a:spLocks noChangeShapeType="1"/>
            </p:cNvSpPr>
            <p:nvPr/>
          </p:nvSpPr>
          <p:spPr bwMode="auto">
            <a:xfrm flipH="1">
              <a:off x="1584" y="2832"/>
              <a:ext cx="27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113" name="Line 105"/>
            <p:cNvSpPr>
              <a:spLocks noChangeShapeType="1"/>
            </p:cNvSpPr>
            <p:nvPr/>
          </p:nvSpPr>
          <p:spPr bwMode="auto">
            <a:xfrm flipH="1" flipV="1">
              <a:off x="1584" y="2304"/>
              <a:ext cx="3456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53" grpId="0" animBg="1"/>
      <p:bldP spid="1710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memory layout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295400"/>
            <a:ext cx="3581400" cy="5562600"/>
          </a:xfrm>
        </p:spPr>
        <p:txBody>
          <a:bodyPr/>
          <a:lstStyle/>
          <a:p>
            <a:r>
              <a:rPr lang="en-US" dirty="0" smtClean="0">
                <a:solidFill>
                  <a:srgbClr val="262626"/>
                </a:solidFill>
              </a:rPr>
              <a:t>when a process runs, its instructions/</a:t>
            </a:r>
            <a:r>
              <a:rPr lang="en-US" dirty="0" err="1" smtClean="0">
                <a:solidFill>
                  <a:srgbClr val="262626"/>
                </a:solidFill>
              </a:rPr>
              <a:t>globals</a:t>
            </a:r>
            <a:r>
              <a:rPr lang="en-US" dirty="0" smtClean="0">
                <a:solidFill>
                  <a:srgbClr val="262626"/>
                </a:solidFill>
              </a:rPr>
              <a:t> load into </a:t>
            </a:r>
            <a:r>
              <a:rPr lang="en-US" dirty="0" smtClean="0">
                <a:solidFill>
                  <a:srgbClr val="262626"/>
                </a:solidFill>
              </a:rPr>
              <a:t>memory</a:t>
            </a:r>
            <a:endParaRPr lang="en-US" sz="1200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262626"/>
                </a:solidFill>
              </a:rPr>
              <a:t>address space is like a huge array of bytes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total: 2</a:t>
            </a:r>
            <a:r>
              <a:rPr lang="en-US" baseline="30000" dirty="0" smtClean="0">
                <a:solidFill>
                  <a:srgbClr val="404040"/>
                </a:solidFill>
              </a:rPr>
              <a:t>32</a:t>
            </a:r>
            <a:r>
              <a:rPr lang="en-US" dirty="0" smtClean="0">
                <a:solidFill>
                  <a:srgbClr val="404040"/>
                </a:solidFill>
              </a:rPr>
              <a:t> bytes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each </a:t>
            </a:r>
            <a:r>
              <a:rPr lang="en-US" dirty="0" err="1" smtClean="0">
                <a:solidFill>
                  <a:srgbClr val="404040"/>
                </a:solidFill>
                <a:latin typeface="Consolas" pitchFamily="49" charset="0"/>
              </a:rPr>
              <a:t>int</a:t>
            </a:r>
            <a:r>
              <a:rPr lang="en-US" dirty="0" smtClean="0">
                <a:solidFill>
                  <a:srgbClr val="404040"/>
                </a:solidFill>
              </a:rPr>
              <a:t> = 4 </a:t>
            </a:r>
            <a:r>
              <a:rPr lang="en-US" dirty="0" smtClean="0">
                <a:solidFill>
                  <a:srgbClr val="404040"/>
                </a:solidFill>
              </a:rPr>
              <a:t>bytes</a:t>
            </a:r>
            <a:endParaRPr lang="en-US" sz="1200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262626"/>
                </a:solidFill>
              </a:rPr>
              <a:t>as functions are called, data goes on a </a:t>
            </a:r>
            <a:r>
              <a:rPr lang="en-US" b="1" dirty="0" smtClean="0">
                <a:solidFill>
                  <a:srgbClr val="262626"/>
                </a:solidFill>
              </a:rPr>
              <a:t>stack</a:t>
            </a:r>
            <a:endParaRPr lang="en-US" sz="1200" i="1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262626"/>
                </a:solidFill>
              </a:rPr>
              <a:t>dynamic data is created on a </a:t>
            </a:r>
            <a:r>
              <a:rPr lang="en-US" b="1" dirty="0" smtClean="0">
                <a:solidFill>
                  <a:srgbClr val="262626"/>
                </a:solidFill>
              </a:rPr>
              <a:t>heap</a:t>
            </a:r>
          </a:p>
        </p:txBody>
      </p:sp>
      <p:graphicFrame>
        <p:nvGraphicFramePr>
          <p:cNvPr id="172081" name="Group 49"/>
          <p:cNvGraphicFramePr>
            <a:graphicFrameLocks noGrp="1"/>
          </p:cNvGraphicFramePr>
          <p:nvPr/>
        </p:nvGraphicFramePr>
        <p:xfrm>
          <a:off x="1828800" y="1524000"/>
          <a:ext cx="3657600" cy="4672076"/>
        </p:xfrm>
        <a:graphic>
          <a:graphicData uri="http://schemas.openxmlformats.org/drawingml/2006/table">
            <a:tbl>
              <a:tblPr/>
              <a:tblGrid>
                <a:gridCol w="3657600"/>
              </a:tblGrid>
              <a:tr h="379413">
                <a:tc>
                  <a:txBody>
                    <a:bodyPr/>
                    <a:lstStyle/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stack</a:t>
                      </a: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(function calls)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92300">
                <a:tc>
                  <a:txBody>
                    <a:bodyPr/>
                    <a:lstStyle/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available memory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heap</a:t>
                      </a: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(dynamically allocated data)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global/static variables</a:t>
                      </a: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("data segment")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code instructions</a:t>
                      </a: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("text segment")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AAA"/>
                    </a:solidFill>
                  </a:tcPr>
                </a:tc>
              </a:tr>
            </a:tbl>
          </a:graphicData>
        </a:graphic>
      </p:graphicFrame>
      <p:sp>
        <p:nvSpPr>
          <p:cNvPr id="172052" name="Text Box 20"/>
          <p:cNvSpPr txBox="1">
            <a:spLocks noChangeArrowheads="1"/>
          </p:cNvSpPr>
          <p:nvPr/>
        </p:nvSpPr>
        <p:spPr bwMode="auto">
          <a:xfrm>
            <a:off x="100013" y="5986463"/>
            <a:ext cx="15763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>
                <a:latin typeface="Calibri" pitchFamily="34" charset="0"/>
              </a:rPr>
              <a:t>0x00000000</a:t>
            </a:r>
          </a:p>
        </p:txBody>
      </p:sp>
      <p:sp>
        <p:nvSpPr>
          <p:cNvPr id="172053" name="Text Box 21"/>
          <p:cNvSpPr txBox="1">
            <a:spLocks noChangeArrowheads="1"/>
          </p:cNvSpPr>
          <p:nvPr/>
        </p:nvSpPr>
        <p:spPr bwMode="auto">
          <a:xfrm>
            <a:off x="195263" y="1255713"/>
            <a:ext cx="14747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>
                <a:latin typeface="Calibri" pitchFamily="34" charset="0"/>
              </a:rPr>
              <a:t>0xFFFFFFFF</a:t>
            </a:r>
          </a:p>
        </p:txBody>
      </p:sp>
      <p:sp>
        <p:nvSpPr>
          <p:cNvPr id="172054" name="Text Box 22"/>
          <p:cNvSpPr txBox="1">
            <a:spLocks noChangeArrowheads="1"/>
          </p:cNvSpPr>
          <p:nvPr/>
        </p:nvSpPr>
        <p:spPr bwMode="auto">
          <a:xfrm>
            <a:off x="461963" y="3349625"/>
            <a:ext cx="10652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200">
                <a:latin typeface="Calibri" pitchFamily="34" charset="0"/>
              </a:rPr>
              <a:t>address</a:t>
            </a:r>
          </a:p>
          <a:p>
            <a:pPr algn="ctr"/>
            <a:r>
              <a:rPr lang="en-US" sz="2200">
                <a:latin typeface="Calibri" pitchFamily="34" charset="0"/>
              </a:rPr>
              <a:t>space</a:t>
            </a:r>
          </a:p>
        </p:txBody>
      </p:sp>
      <p:sp>
        <p:nvSpPr>
          <p:cNvPr id="172055" name="Line 23"/>
          <p:cNvSpPr>
            <a:spLocks noChangeShapeType="1"/>
          </p:cNvSpPr>
          <p:nvPr/>
        </p:nvSpPr>
        <p:spPr bwMode="auto">
          <a:xfrm flipV="1">
            <a:off x="990600" y="1676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56" name="Line 24"/>
          <p:cNvSpPr>
            <a:spLocks noChangeShapeType="1"/>
          </p:cNvSpPr>
          <p:nvPr/>
        </p:nvSpPr>
        <p:spPr bwMode="auto">
          <a:xfrm>
            <a:off x="990600" y="4267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frames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8465" y="1295400"/>
            <a:ext cx="7979736" cy="55626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262626"/>
                </a:solidFill>
              </a:rPr>
              <a:t>stack frame</a:t>
            </a:r>
            <a:r>
              <a:rPr lang="en-US" sz="2000" dirty="0" smtClean="0">
                <a:solidFill>
                  <a:srgbClr val="262626"/>
                </a:solidFill>
              </a:rPr>
              <a:t> or </a:t>
            </a:r>
            <a:r>
              <a:rPr lang="en-US" sz="2000" b="1" dirty="0" smtClean="0">
                <a:solidFill>
                  <a:srgbClr val="262626"/>
                </a:solidFill>
              </a:rPr>
              <a:t>activation record</a:t>
            </a:r>
            <a:r>
              <a:rPr lang="en-US" sz="2000" dirty="0" smtClean="0">
                <a:solidFill>
                  <a:srgbClr val="262626"/>
                </a:solidFill>
              </a:rPr>
              <a:t>: memory for a function call</a:t>
            </a:r>
          </a:p>
          <a:p>
            <a:pPr lvl="1"/>
            <a:r>
              <a:rPr lang="en-US" sz="2000" dirty="0" smtClean="0">
                <a:solidFill>
                  <a:srgbClr val="404040"/>
                </a:solidFill>
              </a:rPr>
              <a:t>stores parameters, local variables, and </a:t>
            </a:r>
            <a:r>
              <a:rPr lang="en-US" sz="2000" b="1" dirty="0" smtClean="0">
                <a:solidFill>
                  <a:srgbClr val="404040"/>
                </a:solidFill>
              </a:rPr>
              <a:t>return address</a:t>
            </a:r>
            <a:r>
              <a:rPr lang="en-US" sz="2000" dirty="0" smtClean="0">
                <a:solidFill>
                  <a:srgbClr val="404040"/>
                </a:solidFill>
              </a:rPr>
              <a:t> to go back to</a:t>
            </a:r>
          </a:p>
          <a:p>
            <a:pPr lvl="1">
              <a:buFont typeface="Wingdings" pitchFamily="2" charset="2"/>
              <a:buNone/>
            </a:pPr>
            <a:endParaRPr lang="en-US" sz="1200" dirty="0" smtClean="0">
              <a:solidFill>
                <a:srgbClr val="404040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sz="18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 p1, </a:t>
            </a:r>
            <a:r>
              <a:rPr lang="en-US" sz="18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 p2) 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 a[3];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    return x + y;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aphicFrame>
        <p:nvGraphicFramePr>
          <p:cNvPr id="174250" name="Group 170"/>
          <p:cNvGraphicFramePr>
            <a:graphicFrameLocks noGrp="1"/>
          </p:cNvGraphicFramePr>
          <p:nvPr/>
        </p:nvGraphicFramePr>
        <p:xfrm>
          <a:off x="7473950" y="2643188"/>
          <a:ext cx="1441450" cy="3011679"/>
        </p:xfrm>
        <a:graphic>
          <a:graphicData uri="http://schemas.openxmlformats.org/drawingml/2006/table">
            <a:tbl>
              <a:tblPr/>
              <a:tblGrid>
                <a:gridCol w="1441450"/>
              </a:tblGrid>
              <a:tr h="633413">
                <a:tc>
                  <a:txBody>
                    <a:bodyPr/>
                    <a:lstStyle/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stack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available</a:t>
                      </a: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heap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global 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AA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4243" name="Group 163"/>
          <p:cNvGraphicFramePr>
            <a:graphicFrameLocks noGrp="1"/>
          </p:cNvGraphicFramePr>
          <p:nvPr/>
        </p:nvGraphicFramePr>
        <p:xfrm>
          <a:off x="4038600" y="3162300"/>
          <a:ext cx="2895600" cy="3169920"/>
        </p:xfrm>
        <a:graphic>
          <a:graphicData uri="http://schemas.openxmlformats.org/drawingml/2006/table">
            <a:tbl>
              <a:tblPr/>
              <a:tblGrid>
                <a:gridCol w="801688"/>
                <a:gridCol w="2093912"/>
              </a:tblGrid>
              <a:tr h="377825">
                <a:tc>
                  <a:txBody>
                    <a:bodyPr/>
                    <a:lstStyle/>
                    <a:p>
                      <a:pPr marL="158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offset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contents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1588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24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p2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1588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p1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1588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return address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1588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a[2]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1588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a[1]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1588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a[0]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1588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64"/>
          <p:cNvGrpSpPr>
            <a:grpSpLocks/>
          </p:cNvGrpSpPr>
          <p:nvPr/>
        </p:nvGrpSpPr>
        <p:grpSpPr bwMode="auto">
          <a:xfrm>
            <a:off x="4876800" y="2667000"/>
            <a:ext cx="4038600" cy="3657600"/>
            <a:chOff x="3072" y="1680"/>
            <a:chExt cx="2544" cy="2304"/>
          </a:xfrm>
        </p:grpSpPr>
        <p:sp>
          <p:nvSpPr>
            <p:cNvPr id="174225" name="Line 145"/>
            <p:cNvSpPr>
              <a:spLocks noChangeShapeType="1"/>
            </p:cNvSpPr>
            <p:nvPr/>
          </p:nvSpPr>
          <p:spPr bwMode="auto">
            <a:xfrm flipH="1">
              <a:off x="3072" y="1680"/>
              <a:ext cx="1632" cy="52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26" name="Line 146"/>
            <p:cNvSpPr>
              <a:spLocks noChangeShapeType="1"/>
            </p:cNvSpPr>
            <p:nvPr/>
          </p:nvSpPr>
          <p:spPr bwMode="auto">
            <a:xfrm flipH="1">
              <a:off x="4368" y="1968"/>
              <a:ext cx="1248" cy="20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27" name="Line 147"/>
            <p:cNvSpPr>
              <a:spLocks noChangeShapeType="1"/>
            </p:cNvSpPr>
            <p:nvPr/>
          </p:nvSpPr>
          <p:spPr bwMode="auto">
            <a:xfrm flipH="1">
              <a:off x="4368" y="1680"/>
              <a:ext cx="1248" cy="5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53" name="Text Box 49"/>
          <p:cNvSpPr txBox="1">
            <a:spLocks noChangeArrowheads="1"/>
          </p:cNvSpPr>
          <p:nvPr/>
        </p:nvSpPr>
        <p:spPr bwMode="auto">
          <a:xfrm>
            <a:off x="7391400" y="2362200"/>
            <a:ext cx="1447800" cy="70173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 dirty="0">
                <a:latin typeface="Calibri" pitchFamily="34" charset="0"/>
              </a:rPr>
              <a:t>g</a:t>
            </a:r>
          </a:p>
          <a:p>
            <a:pPr algn="ctr"/>
            <a:r>
              <a:rPr lang="en-US" sz="1800" dirty="0">
                <a:latin typeface="Consolas" pitchFamily="49" charset="0"/>
              </a:rPr>
              <a:t>p</a:t>
            </a:r>
          </a:p>
        </p:txBody>
      </p:sp>
      <p:sp>
        <p:nvSpPr>
          <p:cNvPr id="175142" name="Text Box 38"/>
          <p:cNvSpPr txBox="1">
            <a:spLocks noChangeArrowheads="1"/>
          </p:cNvSpPr>
          <p:nvPr/>
        </p:nvSpPr>
        <p:spPr bwMode="auto">
          <a:xfrm>
            <a:off x="7391400" y="2362200"/>
            <a:ext cx="1447800" cy="1034129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 dirty="0">
                <a:latin typeface="Calibri" pitchFamily="34" charset="0"/>
              </a:rPr>
              <a:t>f</a:t>
            </a:r>
          </a:p>
          <a:p>
            <a:pPr algn="ctr"/>
            <a:r>
              <a:rPr lang="en-US" sz="1800" dirty="0">
                <a:latin typeface="Consolas" pitchFamily="49" charset="0"/>
              </a:rPr>
              <a:t>p1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n-US" sz="1800" dirty="0">
                <a:latin typeface="Consolas" pitchFamily="49" charset="0"/>
              </a:rPr>
              <a:t>p2</a:t>
            </a:r>
          </a:p>
          <a:p>
            <a:pPr algn="ctr"/>
            <a:r>
              <a:rPr lang="en-US" sz="1800" dirty="0">
                <a:latin typeface="Consolas" pitchFamily="49" charset="0"/>
              </a:rPr>
              <a:t>x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n-US" sz="1800" dirty="0">
                <a:latin typeface="Consolas" pitchFamily="49" charset="0"/>
              </a:rPr>
              <a:t>a</a:t>
            </a: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function calls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404040"/>
                </a:solidFill>
                <a:latin typeface="Consolas" pitchFamily="49" charset="0"/>
              </a:rPr>
              <a:t>int main(void) 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404040"/>
                </a:solidFill>
                <a:latin typeface="Consolas" pitchFamily="49" charset="0"/>
              </a:rPr>
              <a:t>    int n1 = </a:t>
            </a:r>
            <a:r>
              <a:rPr lang="en-US" sz="2000" b="1" smtClean="0">
                <a:solidFill>
                  <a:srgbClr val="404040"/>
                </a:solidFill>
                <a:latin typeface="Consolas" pitchFamily="49" charset="0"/>
              </a:rPr>
              <a:t>f(3, -5);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404040"/>
                </a:solidFill>
                <a:latin typeface="Consolas" pitchFamily="49" charset="0"/>
              </a:rPr>
              <a:t>    n1 = </a:t>
            </a:r>
            <a:r>
              <a:rPr lang="en-US" sz="2000" b="1" smtClean="0">
                <a:solidFill>
                  <a:srgbClr val="404040"/>
                </a:solidFill>
                <a:latin typeface="Consolas" pitchFamily="49" charset="0"/>
              </a:rPr>
              <a:t>g(n1);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404040"/>
                </a:solidFill>
                <a:latin typeface="Consolas" pitchFamily="49" charset="0"/>
              </a:rPr>
              <a:t>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 smtClean="0">
              <a:solidFill>
                <a:srgbClr val="404040"/>
              </a:solidFill>
              <a:latin typeface="Consolas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404040"/>
                </a:solidFill>
                <a:latin typeface="Consolas" pitchFamily="49" charset="0"/>
              </a:rPr>
              <a:t>int f(int p1, int p2) 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404040"/>
                </a:solidFill>
                <a:latin typeface="Consolas" pitchFamily="49" charset="0"/>
              </a:rPr>
              <a:t>    int x;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404040"/>
                </a:solidFill>
                <a:latin typeface="Consolas" pitchFamily="49" charset="0"/>
              </a:rPr>
              <a:t>    int a[3];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404040"/>
                </a:solidFill>
                <a:latin typeface="Consolas" pitchFamily="49" charset="0"/>
              </a:rPr>
              <a:t>    ...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404040"/>
                </a:solidFill>
                <a:latin typeface="Consolas" pitchFamily="49" charset="0"/>
              </a:rPr>
              <a:t>    x = </a:t>
            </a:r>
            <a:r>
              <a:rPr lang="en-US" sz="2000" b="1" smtClean="0">
                <a:solidFill>
                  <a:srgbClr val="404040"/>
                </a:solidFill>
                <a:latin typeface="Consolas" pitchFamily="49" charset="0"/>
              </a:rPr>
              <a:t>g(a[2]);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 smtClean="0">
              <a:solidFill>
                <a:srgbClr val="404040"/>
              </a:solidFill>
              <a:latin typeface="Consolas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404040"/>
                </a:solidFill>
                <a:latin typeface="Consolas" pitchFamily="49" charset="0"/>
              </a:rPr>
              <a:t>    return x + y;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404040"/>
                </a:solidFill>
                <a:latin typeface="Consolas" pitchFamily="49" charset="0"/>
              </a:rPr>
              <a:t>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 smtClean="0">
              <a:solidFill>
                <a:srgbClr val="404040"/>
              </a:solidFill>
              <a:latin typeface="Consolas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404040"/>
                </a:solidFill>
                <a:latin typeface="Consolas" pitchFamily="49" charset="0"/>
              </a:rPr>
              <a:t>int g(int param) 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404040"/>
                </a:solidFill>
                <a:latin typeface="Consolas" pitchFamily="49" charset="0"/>
              </a:rPr>
              <a:t>    return param * 2;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404040"/>
                </a:solidFill>
                <a:latin typeface="Consolas" pitchFamily="49" charset="0"/>
              </a:rPr>
              <a:t>}</a:t>
            </a:r>
            <a:endParaRPr lang="en-US" smtClean="0">
              <a:solidFill>
                <a:srgbClr val="404040"/>
              </a:solidFill>
            </a:endParaRPr>
          </a:p>
        </p:txBody>
      </p:sp>
      <p:graphicFrame>
        <p:nvGraphicFramePr>
          <p:cNvPr id="175145" name="Group 41"/>
          <p:cNvGraphicFramePr>
            <a:graphicFrameLocks noGrp="1"/>
          </p:cNvGraphicFramePr>
          <p:nvPr/>
        </p:nvGraphicFramePr>
        <p:xfrm>
          <a:off x="7391400" y="1295400"/>
          <a:ext cx="1441450" cy="5218557"/>
        </p:xfrm>
        <a:graphic>
          <a:graphicData uri="http://schemas.openxmlformats.org/drawingml/2006/table">
            <a:tbl>
              <a:tblPr/>
              <a:tblGrid>
                <a:gridCol w="1441450"/>
              </a:tblGrid>
              <a:tr h="228600">
                <a:tc>
                  <a:txBody>
                    <a:bodyPr/>
                    <a:lstStyle/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stack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89225">
                <a:tc>
                  <a:txBody>
                    <a:bodyPr/>
                    <a:lstStyle/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available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heap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global 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1393825">
                <a:tc>
                  <a:txBody>
                    <a:bodyPr/>
                    <a:lstStyle/>
                    <a:p>
                      <a:pPr marL="1588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code</a:t>
                      </a:r>
                    </a:p>
                    <a:p>
                      <a:pPr marL="398463" marR="0" lvl="1" indent="-230188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onsolas" pitchFamily="49" charset="0"/>
                        </a:rPr>
                        <a:t>main</a:t>
                      </a:r>
                    </a:p>
                    <a:p>
                      <a:pPr marL="398463" marR="0" lvl="1" indent="-230188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onsolas" pitchFamily="49" charset="0"/>
                        </a:rPr>
                        <a:t>f</a:t>
                      </a:r>
                    </a:p>
                    <a:p>
                      <a:pPr marL="398463" marR="0" lvl="1" indent="-230188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onsolas" pitchFamily="49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AAA"/>
                    </a:solidFill>
                  </a:tcPr>
                </a:tc>
              </a:tr>
            </a:tbl>
          </a:graphicData>
        </a:graphic>
      </p:graphicFrame>
      <p:sp>
        <p:nvSpPr>
          <p:cNvPr id="175139" name="Line 35"/>
          <p:cNvSpPr>
            <a:spLocks noChangeShapeType="1"/>
          </p:cNvSpPr>
          <p:nvPr/>
        </p:nvSpPr>
        <p:spPr bwMode="auto">
          <a:xfrm>
            <a:off x="228600" y="1447800"/>
            <a:ext cx="381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40" name="Text Box 36"/>
          <p:cNvSpPr txBox="1">
            <a:spLocks noChangeArrowheads="1"/>
          </p:cNvSpPr>
          <p:nvPr/>
        </p:nvSpPr>
        <p:spPr bwMode="auto">
          <a:xfrm>
            <a:off x="7391400" y="1676400"/>
            <a:ext cx="1447800" cy="70173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 dirty="0">
                <a:latin typeface="Calibri" pitchFamily="34" charset="0"/>
              </a:rPr>
              <a:t>main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n1</a:t>
            </a:r>
          </a:p>
        </p:txBody>
      </p:sp>
      <p:sp>
        <p:nvSpPr>
          <p:cNvPr id="175143" name="Text Box 39"/>
          <p:cNvSpPr txBox="1">
            <a:spLocks noChangeArrowheads="1"/>
          </p:cNvSpPr>
          <p:nvPr/>
        </p:nvSpPr>
        <p:spPr bwMode="auto">
          <a:xfrm>
            <a:off x="7391400" y="3302000"/>
            <a:ext cx="1447800" cy="70173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 dirty="0">
                <a:latin typeface="Calibri" pitchFamily="34" charset="0"/>
              </a:rPr>
              <a:t>g</a:t>
            </a:r>
          </a:p>
          <a:p>
            <a:pPr algn="ctr"/>
            <a:r>
              <a:rPr lang="en-US" sz="1800" dirty="0">
                <a:latin typeface="Consolas" pitchFamily="49" charset="0"/>
              </a:rPr>
              <a:t>p</a:t>
            </a:r>
          </a:p>
        </p:txBody>
      </p:sp>
      <p:sp>
        <p:nvSpPr>
          <p:cNvPr id="175146" name="Line 42"/>
          <p:cNvSpPr>
            <a:spLocks noChangeShapeType="1"/>
          </p:cNvSpPr>
          <p:nvPr/>
        </p:nvSpPr>
        <p:spPr bwMode="auto">
          <a:xfrm>
            <a:off x="228600" y="1752600"/>
            <a:ext cx="381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47" name="Line 43"/>
          <p:cNvSpPr>
            <a:spLocks noChangeShapeType="1"/>
          </p:cNvSpPr>
          <p:nvPr/>
        </p:nvSpPr>
        <p:spPr bwMode="auto">
          <a:xfrm>
            <a:off x="228600" y="2971800"/>
            <a:ext cx="381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48" name="Line 44"/>
          <p:cNvSpPr>
            <a:spLocks noChangeShapeType="1"/>
          </p:cNvSpPr>
          <p:nvPr/>
        </p:nvSpPr>
        <p:spPr bwMode="auto">
          <a:xfrm>
            <a:off x="228600" y="4191000"/>
            <a:ext cx="381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49" name="Line 45"/>
          <p:cNvSpPr>
            <a:spLocks noChangeShapeType="1"/>
          </p:cNvSpPr>
          <p:nvPr/>
        </p:nvSpPr>
        <p:spPr bwMode="auto">
          <a:xfrm>
            <a:off x="228600" y="5715000"/>
            <a:ext cx="381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50" name="Line 46"/>
          <p:cNvSpPr>
            <a:spLocks noChangeShapeType="1"/>
          </p:cNvSpPr>
          <p:nvPr/>
        </p:nvSpPr>
        <p:spPr bwMode="auto">
          <a:xfrm>
            <a:off x="228600" y="4800600"/>
            <a:ext cx="381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51" name="Line 47"/>
          <p:cNvSpPr>
            <a:spLocks noChangeShapeType="1"/>
          </p:cNvSpPr>
          <p:nvPr/>
        </p:nvSpPr>
        <p:spPr bwMode="auto">
          <a:xfrm>
            <a:off x="228600" y="2057400"/>
            <a:ext cx="381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52" name="Line 48"/>
          <p:cNvSpPr>
            <a:spLocks noChangeShapeType="1"/>
          </p:cNvSpPr>
          <p:nvPr/>
        </p:nvSpPr>
        <p:spPr bwMode="auto">
          <a:xfrm>
            <a:off x="228600" y="5715000"/>
            <a:ext cx="381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54" name="Line 50"/>
          <p:cNvSpPr>
            <a:spLocks noChangeShapeType="1"/>
          </p:cNvSpPr>
          <p:nvPr/>
        </p:nvSpPr>
        <p:spPr bwMode="auto">
          <a:xfrm>
            <a:off x="228600" y="6019800"/>
            <a:ext cx="381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55" name="Line 51"/>
          <p:cNvSpPr>
            <a:spLocks noChangeShapeType="1"/>
          </p:cNvSpPr>
          <p:nvPr/>
        </p:nvSpPr>
        <p:spPr bwMode="auto">
          <a:xfrm>
            <a:off x="228600" y="6019800"/>
            <a:ext cx="381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56" name="Line 52"/>
          <p:cNvSpPr>
            <a:spLocks noChangeShapeType="1"/>
          </p:cNvSpPr>
          <p:nvPr/>
        </p:nvSpPr>
        <p:spPr bwMode="auto">
          <a:xfrm>
            <a:off x="228600" y="2362200"/>
            <a:ext cx="381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5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7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7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7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75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7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7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75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5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7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7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7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75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7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7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75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5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17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7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7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75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75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7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7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75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75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175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7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7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175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7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7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7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7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175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7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7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175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75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175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7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7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75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7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900" decel="100000" fill="hold"/>
                                        <p:tgtEl>
                                          <p:spTgt spid="17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175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75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175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7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7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175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17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17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175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175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175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7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7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175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17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17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175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175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7" dur="1000"/>
                                        <p:tgtEl>
                                          <p:spTgt spid="175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53" grpId="0" animBg="1"/>
      <p:bldP spid="175153" grpId="1" animBg="1"/>
      <p:bldP spid="175142" grpId="0" animBg="1"/>
      <p:bldP spid="175142" grpId="1" animBg="1"/>
      <p:bldP spid="175139" grpId="0" animBg="1"/>
      <p:bldP spid="175139" grpId="1" animBg="1"/>
      <p:bldP spid="175140" grpId="0" animBg="1"/>
      <p:bldP spid="175140" grpId="1" animBg="1"/>
      <p:bldP spid="175143" grpId="0" animBg="1"/>
      <p:bldP spid="175143" grpId="1" animBg="1"/>
      <p:bldP spid="175146" grpId="0" animBg="1"/>
      <p:bldP spid="175146" grpId="1" animBg="1"/>
      <p:bldP spid="175147" grpId="0" animBg="1"/>
      <p:bldP spid="175147" grpId="1" animBg="1"/>
      <p:bldP spid="175148" grpId="0" animBg="1"/>
      <p:bldP spid="175148" grpId="1" animBg="1"/>
      <p:bldP spid="175149" grpId="0" animBg="1"/>
      <p:bldP spid="175149" grpId="1" animBg="1"/>
      <p:bldP spid="175150" grpId="0" animBg="1"/>
      <p:bldP spid="175150" grpId="1" animBg="1"/>
      <p:bldP spid="175151" grpId="0" animBg="1"/>
      <p:bldP spid="175151" grpId="1" animBg="1"/>
      <p:bldP spid="175152" grpId="0" animBg="1"/>
      <p:bldP spid="175152" grpId="1" animBg="1"/>
      <p:bldP spid="175154" grpId="0" animBg="1"/>
      <p:bldP spid="175154" grpId="1" animBg="1"/>
      <p:bldP spid="175155" grpId="0" animBg="1"/>
      <p:bldP spid="175155" grpId="1" animBg="1"/>
      <p:bldP spid="175156" grpId="0" animBg="1"/>
      <p:bldP spid="17515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 </a:t>
            </a:r>
            <a:r>
              <a:rPr lang="en-US" smtClean="0">
                <a:latin typeface="Consolas" pitchFamily="49" charset="0"/>
              </a:rPr>
              <a:t>&amp;</a:t>
            </a:r>
            <a:r>
              <a:rPr lang="en-US" smtClean="0"/>
              <a:t>  operator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140" y="1295400"/>
            <a:ext cx="9144000" cy="5562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rgbClr val="262626"/>
                </a:solidFill>
                <a:latin typeface="Consolas" pitchFamily="49" charset="0"/>
              </a:rPr>
              <a:t>	</a:t>
            </a: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&amp;variable  </a:t>
            </a:r>
            <a:r>
              <a:rPr lang="en-US" dirty="0" smtClean="0">
                <a:solidFill>
                  <a:srgbClr val="262626"/>
                </a:solidFill>
              </a:rPr>
              <a:t>produces  </a:t>
            </a: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variable</a:t>
            </a:r>
            <a:r>
              <a:rPr lang="en-US" dirty="0" smtClean="0">
                <a:solidFill>
                  <a:srgbClr val="262626"/>
                </a:solidFill>
              </a:rPr>
              <a:t>'s memory address</a:t>
            </a:r>
          </a:p>
          <a:p>
            <a:pPr lvl="1"/>
            <a:endParaRPr lang="en-US" sz="1200" dirty="0" smtClean="0">
              <a:solidFill>
                <a:srgbClr val="40404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 smtClean="0">
              <a:solidFill>
                <a:srgbClr val="26262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a[2];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 smtClean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   // </a:t>
            </a:r>
            <a:r>
              <a:rPr lang="en-US" sz="16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("x is at %d\n", &amp;x);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("x    is at %p\n", &amp;x);     </a:t>
            </a:r>
            <a:r>
              <a:rPr lang="en-US" sz="16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x    is at 0x0022ff8c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("y    is at %p\n", &amp;y);     </a:t>
            </a:r>
            <a:r>
              <a:rPr lang="en-US" sz="16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y    is at 0x0022ff88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("a[0] is at %p\n", &amp;a[0]);  </a:t>
            </a:r>
            <a:r>
              <a:rPr lang="en-US" sz="16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a[0] is at 0x0022ff80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("a[1] is at %p\n", &amp;a[1]);  </a:t>
            </a:r>
            <a:r>
              <a:rPr lang="en-US" sz="16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a[1] is at 0x0022ff84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 smtClean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dirty="0" smtClean="0">
              <a:solidFill>
                <a:srgbClr val="262626"/>
              </a:solidFill>
              <a:latin typeface="Consolas" pitchFamily="49" charset="0"/>
            </a:endParaRPr>
          </a:p>
          <a:p>
            <a:pPr lvl="1">
              <a:lnSpc>
                <a:spcPct val="80000"/>
              </a:lnSpc>
            </a:pP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ea typeface="+mn-ea"/>
                <a:cs typeface="Courier New" pitchFamily="49" charset="0"/>
              </a:rPr>
              <a:t>%p </a:t>
            </a:r>
            <a:r>
              <a:rPr lang="en-US" dirty="0" smtClean="0">
                <a:solidFill>
                  <a:srgbClr val="404040"/>
                </a:solidFill>
              </a:rPr>
              <a:t>placeholder in </a:t>
            </a:r>
            <a:r>
              <a:rPr lang="en-US" b="1" dirty="0" err="1" smtClean="0">
                <a:solidFill>
                  <a:srgbClr val="262626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solidFill>
                  <a:srgbClr val="404040"/>
                </a:solidFill>
              </a:rPr>
              <a:t> prints a memory address in hexadecimal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Danger!</a:t>
            </a:r>
            <a:endParaRPr lang="en-US" dirty="0" smtClean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447" y="1295400"/>
            <a:ext cx="9144000" cy="5562600"/>
          </a:xfrm>
        </p:spPr>
        <p:txBody>
          <a:bodyPr/>
          <a:lstStyle/>
          <a:p>
            <a:r>
              <a:rPr lang="en-US" dirty="0" smtClean="0">
                <a:solidFill>
                  <a:srgbClr val="262626"/>
                </a:solidFill>
              </a:rPr>
              <a:t>array bounds are not enforced; can overwrite </a:t>
            </a:r>
            <a:r>
              <a:rPr lang="en-US" dirty="0" smtClean="0">
                <a:solidFill>
                  <a:srgbClr val="262626"/>
                </a:solidFill>
              </a:rPr>
              <a:t>other</a:t>
            </a:r>
            <a:br>
              <a:rPr lang="en-US" dirty="0" smtClean="0">
                <a:solidFill>
                  <a:srgbClr val="262626"/>
                </a:solidFill>
              </a:rPr>
            </a:br>
            <a:r>
              <a:rPr lang="en-US" dirty="0" smtClean="0">
                <a:solidFill>
                  <a:srgbClr val="262626"/>
                </a:solidFill>
              </a:rPr>
              <a:t>variables</a:t>
            </a:r>
            <a:endParaRPr lang="en-US" dirty="0" smtClean="0">
              <a:solidFill>
                <a:srgbClr val="262626"/>
              </a:solidFill>
            </a:endParaRPr>
          </a:p>
          <a:p>
            <a:pPr lvl="1"/>
            <a:endParaRPr lang="en-US" sz="1200" dirty="0" smtClean="0">
              <a:solidFill>
                <a:srgbClr val="40404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 dirty="0" smtClean="0">
              <a:solidFill>
                <a:srgbClr val="26262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x = 10, y = 20;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a[2] = {30, 40};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("x = %d, y = %d\n", x, y);   </a:t>
            </a:r>
            <a:r>
              <a:rPr lang="en-US" sz="18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x = 10, y = 20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 dirty="0" smtClean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a[2] = 999;   </a:t>
            </a:r>
            <a:r>
              <a:rPr lang="en-US" sz="18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!!!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a[3] = 111;   </a:t>
            </a:r>
            <a:r>
              <a:rPr lang="en-US" sz="18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!!!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("x = %d, y = %d\n", x, y);   </a:t>
            </a:r>
            <a:r>
              <a:rPr lang="en-US" sz="18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x = 111, y = 999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Segfault</a:t>
            </a:r>
            <a:endParaRPr lang="en-US" smtClean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segmentation fault ("</a:t>
            </a:r>
            <a:r>
              <a:rPr lang="en-US" dirty="0" err="1" smtClean="0"/>
              <a:t>segfault</a:t>
            </a:r>
            <a:r>
              <a:rPr lang="en-US" dirty="0" smtClean="0"/>
              <a:t>"): A program crash caused by an attempt to access an illegal area of memory</a:t>
            </a:r>
            <a:br>
              <a:rPr lang="en-US" dirty="0" smtClean="0"/>
            </a:br>
            <a:endParaRPr lang="en-US" dirty="0" smtClean="0"/>
          </a:p>
          <a:p>
            <a:pPr marL="460375" indent="-231775">
              <a:lnSpc>
                <a:spcPct val="70000"/>
              </a:lnSpc>
              <a:buClr>
                <a:srgbClr val="BD0901"/>
              </a:buClr>
              <a:buSzPct val="100000"/>
              <a:buNone/>
            </a:pP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60375" indent="-231775">
              <a:lnSpc>
                <a:spcPct val="70000"/>
              </a:lnSpc>
              <a:buClr>
                <a:srgbClr val="BD0901"/>
              </a:buClr>
              <a:buSzPct val="100000"/>
              <a:buNone/>
            </a:pPr>
            <a:endParaRPr lang="en-US" b="1" dirty="0" smtClean="0">
              <a:solidFill>
                <a:srgbClr val="262626"/>
              </a:solidFill>
              <a:latin typeface="Courier New" pitchFamily="49" charset="0"/>
              <a:cs typeface="Courier New" pitchFamily="49" charset="0"/>
            </a:endParaRPr>
          </a:p>
          <a:p>
            <a:pPr marL="460375" indent="-231775">
              <a:lnSpc>
                <a:spcPct val="70000"/>
              </a:lnSpc>
              <a:buClr>
                <a:srgbClr val="BD0901"/>
              </a:buClr>
              <a:buSzPct val="100000"/>
              <a:buNone/>
            </a:pPr>
            <a:r>
              <a:rPr lang="en-US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 marL="460375" indent="-231775">
              <a:lnSpc>
                <a:spcPct val="70000"/>
              </a:lnSpc>
              <a:buClr>
                <a:srgbClr val="BD0901"/>
              </a:buClr>
              <a:buSzPct val="100000"/>
              <a:buNone/>
            </a:pP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a[2];</a:t>
            </a:r>
          </a:p>
          <a:p>
            <a:pPr marL="460375" indent="-231775">
              <a:lnSpc>
                <a:spcPct val="70000"/>
              </a:lnSpc>
              <a:buClr>
                <a:srgbClr val="BD0901"/>
              </a:buClr>
              <a:buSzPct val="100000"/>
              <a:buNone/>
            </a:pP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a[999999] = 12345;</a:t>
            </a: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//out of bounds</a:t>
            </a:r>
            <a:endParaRPr lang="en-US" b="1" dirty="0" smtClean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  <a:p>
            <a:pPr marL="460375" indent="-231775">
              <a:lnSpc>
                <a:spcPct val="70000"/>
              </a:lnSpc>
              <a:buClr>
                <a:srgbClr val="BD0901"/>
              </a:buClr>
              <a:buSzPct val="100000"/>
              <a:buNone/>
            </a:pP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marL="460375" indent="-231775">
              <a:lnSpc>
                <a:spcPct val="70000"/>
              </a:lnSpc>
              <a:buClr>
                <a:srgbClr val="BD0901"/>
              </a:buClr>
              <a:buSzPct val="100000"/>
              <a:buNone/>
            </a:pP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Segfault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800" b="1" dirty="0" smtClean="0">
              <a:solidFill>
                <a:srgbClr val="26262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void f()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800" b="1" dirty="0" smtClean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800" b="1" dirty="0" smtClean="0">
              <a:solidFill>
                <a:srgbClr val="26262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18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f();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800" b="1" dirty="0" smtClean="0">
              <a:solidFill>
                <a:srgbClr val="26262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</a:t>
            </a:r>
            <a:r>
              <a:rPr lang="en-US" smtClean="0">
                <a:latin typeface="Consolas" pitchFamily="49" charset="0"/>
              </a:rPr>
              <a:t>sizeof</a:t>
            </a:r>
            <a:r>
              <a:rPr lang="en-US" smtClean="0"/>
              <a:t> operator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marL="227013" indent="1588" algn="ctr">
              <a:buFontTx/>
              <a:buNone/>
            </a:pPr>
            <a:r>
              <a:rPr lang="en-US" dirty="0" err="1" smtClean="0">
                <a:solidFill>
                  <a:srgbClr val="262626"/>
                </a:solidFill>
                <a:latin typeface="Consolas" pitchFamily="49" charset="0"/>
              </a:rPr>
              <a:t>sizeof</a:t>
            </a:r>
            <a:r>
              <a:rPr lang="en-US" dirty="0" smtClean="0">
                <a:solidFill>
                  <a:srgbClr val="262626"/>
                </a:solidFill>
                <a:latin typeface="Consolas" pitchFamily="49" charset="0"/>
              </a:rPr>
              <a:t>(</a:t>
            </a:r>
            <a:r>
              <a:rPr lang="en-US" b="1" i="1" dirty="0" smtClean="0">
                <a:solidFill>
                  <a:srgbClr val="262626"/>
                </a:solidFill>
                <a:latin typeface="Consolas" pitchFamily="49" charset="0"/>
              </a:rPr>
              <a:t>type</a:t>
            </a:r>
            <a:r>
              <a:rPr lang="en-US" dirty="0" smtClean="0">
                <a:solidFill>
                  <a:srgbClr val="262626"/>
                </a:solidFill>
                <a:latin typeface="Consolas" pitchFamily="49" charset="0"/>
              </a:rPr>
              <a:t>)</a:t>
            </a:r>
            <a:r>
              <a:rPr lang="en-US" dirty="0" smtClean="0">
                <a:solidFill>
                  <a:srgbClr val="262626"/>
                </a:solidFill>
              </a:rPr>
              <a:t> or </a:t>
            </a:r>
            <a:r>
              <a:rPr lang="en-US" dirty="0" smtClean="0">
                <a:solidFill>
                  <a:srgbClr val="262626"/>
                </a:solidFill>
                <a:latin typeface="Consolas" pitchFamily="49" charset="0"/>
              </a:rPr>
              <a:t>(</a:t>
            </a:r>
            <a:r>
              <a:rPr lang="en-US" b="1" i="1" dirty="0" smtClean="0">
                <a:solidFill>
                  <a:srgbClr val="262626"/>
                </a:solidFill>
                <a:latin typeface="Consolas" pitchFamily="49" charset="0"/>
              </a:rPr>
              <a:t>variable</a:t>
            </a:r>
            <a:r>
              <a:rPr lang="en-US" dirty="0" smtClean="0">
                <a:solidFill>
                  <a:srgbClr val="262626"/>
                </a:solidFill>
                <a:latin typeface="Consolas" pitchFamily="49" charset="0"/>
              </a:rPr>
              <a:t>)</a:t>
            </a:r>
            <a:r>
              <a:rPr lang="en-US" dirty="0" smtClean="0">
                <a:solidFill>
                  <a:srgbClr val="262626"/>
                </a:solidFill>
              </a:rPr>
              <a:t> returns memory size in bytes</a:t>
            </a:r>
          </a:p>
          <a:p>
            <a:pPr marL="569913" lvl="1" indent="4763">
              <a:lnSpc>
                <a:spcPct val="70000"/>
              </a:lnSpc>
            </a:pPr>
            <a:endParaRPr lang="en-US" sz="1800" dirty="0" smtClean="0">
              <a:solidFill>
                <a:srgbClr val="404040"/>
              </a:solidFill>
            </a:endParaRPr>
          </a:p>
          <a:p>
            <a:pPr marL="227013" indent="1588"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227013" indent="1588">
              <a:lnSpc>
                <a:spcPct val="70000"/>
              </a:lnSpc>
              <a:buFontTx/>
              <a:buNone/>
            </a:pPr>
            <a:endParaRPr lang="en-US" sz="700" b="1" dirty="0" smtClean="0">
              <a:solidFill>
                <a:srgbClr val="262626"/>
              </a:solidFill>
              <a:latin typeface="Courier New" pitchFamily="49" charset="0"/>
              <a:cs typeface="Courier New" pitchFamily="49" charset="0"/>
            </a:endParaRPr>
          </a:p>
          <a:p>
            <a:pPr marL="227013" indent="1588">
              <a:lnSpc>
                <a:spcPct val="70000"/>
              </a:lnSpc>
              <a:buFontTx/>
              <a:buNone/>
            </a:pP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 marL="227013" indent="1588"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marL="227013" indent="1588"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a[5];</a:t>
            </a:r>
          </a:p>
          <a:p>
            <a:pPr marL="227013" indent="1588">
              <a:lnSpc>
                <a:spcPct val="70000"/>
              </a:lnSpc>
              <a:buFontTx/>
              <a:buNone/>
            </a:pPr>
            <a:endParaRPr lang="en-US" sz="1600" b="1" dirty="0" smtClean="0">
              <a:solidFill>
                <a:srgbClr val="262626"/>
              </a:solidFill>
              <a:latin typeface="Courier New" pitchFamily="49" charset="0"/>
              <a:cs typeface="Courier New" pitchFamily="49" charset="0"/>
            </a:endParaRPr>
          </a:p>
          <a:p>
            <a:pPr marL="227013" indent="1588"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=%d, double=%d\n", 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(double));</a:t>
            </a:r>
          </a:p>
          <a:p>
            <a:pPr marL="227013" indent="1588"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("x    uses %d bytes\n", 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(x));</a:t>
            </a:r>
          </a:p>
          <a:p>
            <a:pPr marL="227013" indent="1588"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("a    uses %d bytes\n", 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(a));</a:t>
            </a:r>
          </a:p>
          <a:p>
            <a:pPr marL="227013" indent="1588"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("a[0] uses %d bytes\n", 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(a[0]));</a:t>
            </a:r>
          </a:p>
          <a:p>
            <a:pPr marL="227013" indent="1588"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marL="227013" indent="1588">
              <a:lnSpc>
                <a:spcPct val="70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27013" indent="1588">
              <a:lnSpc>
                <a:spcPct val="70000"/>
              </a:lnSpc>
              <a:buFontTx/>
              <a:buNone/>
            </a:pPr>
            <a:endParaRPr lang="en-US" sz="1800" dirty="0" smtClean="0">
              <a:solidFill>
                <a:srgbClr val="262626"/>
              </a:solidFill>
              <a:latin typeface="Consolas" pitchFamily="49" charset="0"/>
            </a:endParaRPr>
          </a:p>
          <a:p>
            <a:pPr marL="227013" indent="1588">
              <a:lnSpc>
                <a:spcPct val="70000"/>
              </a:lnSpc>
              <a:buFontTx/>
              <a:buNone/>
            </a:pPr>
            <a:r>
              <a:rPr lang="en-US" sz="1800" dirty="0" smtClean="0">
                <a:solidFill>
                  <a:srgbClr val="262626"/>
                </a:solidFill>
              </a:rPr>
              <a:t>Output:</a:t>
            </a:r>
          </a:p>
          <a:p>
            <a:pPr marL="569913" lvl="1" indent="4763"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=4, double=8</a:t>
            </a:r>
          </a:p>
          <a:p>
            <a:pPr marL="569913" lvl="1" indent="4763"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x    uses 4 bytes</a:t>
            </a:r>
          </a:p>
          <a:p>
            <a:pPr marL="569913" lvl="1" indent="4763"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a    uses 20 bytes</a:t>
            </a:r>
          </a:p>
          <a:p>
            <a:pPr marL="569913" lvl="1" indent="4763">
              <a:lnSpc>
                <a:spcPct val="7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a[0] uses 4 bytes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nsolas" pitchFamily="49" charset="0"/>
              </a:rPr>
              <a:t>sizeof</a:t>
            </a:r>
            <a:r>
              <a:rPr lang="en-US" smtClean="0"/>
              <a:t> continued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marL="455613" indent="-239713"/>
            <a:r>
              <a:rPr lang="en-US" dirty="0" smtClean="0">
                <a:solidFill>
                  <a:srgbClr val="262626"/>
                </a:solidFill>
              </a:rPr>
              <a:t>arrays passed as parameters do not remember their size</a:t>
            </a:r>
          </a:p>
          <a:p>
            <a:pPr marL="963613" lvl="1" indent="-393700">
              <a:lnSpc>
                <a:spcPct val="70000"/>
              </a:lnSpc>
            </a:pPr>
            <a:endParaRPr lang="en-US" sz="1800" dirty="0" smtClean="0">
              <a:solidFill>
                <a:srgbClr val="404040"/>
              </a:solidFill>
            </a:endParaRPr>
          </a:p>
          <a:p>
            <a:pPr marL="455613" indent="-239713"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55613" indent="-239713">
              <a:lnSpc>
                <a:spcPct val="70000"/>
              </a:lnSpc>
              <a:buFontTx/>
              <a:buNone/>
            </a:pPr>
            <a:endParaRPr lang="en-US" sz="800" b="1" dirty="0" smtClean="0">
              <a:solidFill>
                <a:srgbClr val="262626"/>
              </a:solidFill>
              <a:latin typeface="Courier New" pitchFamily="49" charset="0"/>
              <a:cs typeface="Courier New" pitchFamily="49" charset="0"/>
            </a:endParaRPr>
          </a:p>
          <a:p>
            <a:pPr marL="455613" indent="-239713"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sz="18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a[]);</a:t>
            </a:r>
          </a:p>
          <a:p>
            <a:pPr marL="455613" indent="-239713">
              <a:lnSpc>
                <a:spcPct val="70000"/>
              </a:lnSpc>
              <a:buFontTx/>
              <a:buNone/>
            </a:pPr>
            <a:endParaRPr lang="en-US" sz="800" b="1" dirty="0" smtClean="0">
              <a:solidFill>
                <a:srgbClr val="262626"/>
              </a:solidFill>
              <a:latin typeface="Courier New" pitchFamily="49" charset="0"/>
              <a:cs typeface="Courier New" pitchFamily="49" charset="0"/>
            </a:endParaRPr>
          </a:p>
          <a:p>
            <a:pPr marL="455613" indent="-239713">
              <a:lnSpc>
                <a:spcPct val="70000"/>
              </a:lnSpc>
              <a:buFontTx/>
              <a:buNone/>
            </a:pPr>
            <a:r>
              <a:rPr lang="en-US" sz="18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 marL="455613" indent="-239713"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a[5];</a:t>
            </a:r>
          </a:p>
          <a:p>
            <a:pPr marL="455613" indent="-239713"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("a uses %d bytes\n", </a:t>
            </a:r>
            <a:r>
              <a:rPr lang="en-US" sz="18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(a));</a:t>
            </a:r>
          </a:p>
          <a:p>
            <a:pPr marL="455613" indent="-239713"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f(a);</a:t>
            </a:r>
          </a:p>
          <a:p>
            <a:pPr marL="455613" indent="-239713"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marL="455613" indent="-239713"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5613" indent="-239713">
              <a:lnSpc>
                <a:spcPct val="70000"/>
              </a:lnSpc>
              <a:buFontTx/>
              <a:buNone/>
            </a:pPr>
            <a:endParaRPr lang="en-US" sz="800" b="1" dirty="0" smtClean="0">
              <a:solidFill>
                <a:srgbClr val="262626"/>
              </a:solidFill>
              <a:latin typeface="Courier New" pitchFamily="49" charset="0"/>
              <a:cs typeface="Courier New" pitchFamily="49" charset="0"/>
            </a:endParaRPr>
          </a:p>
          <a:p>
            <a:pPr marL="455613" indent="-239713"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sz="18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a[]) {</a:t>
            </a:r>
          </a:p>
          <a:p>
            <a:pPr marL="455613" indent="-239713"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("a uses %2d bytes in f\n", </a:t>
            </a:r>
            <a:r>
              <a:rPr lang="en-US" sz="18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(a));</a:t>
            </a:r>
          </a:p>
          <a:p>
            <a:pPr marL="455613" indent="-239713">
              <a:lnSpc>
                <a:spcPct val="70000"/>
              </a:lnSpc>
              <a:buFontTx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5613" indent="-239713">
              <a:lnSpc>
                <a:spcPct val="70000"/>
              </a:lnSpc>
              <a:buFontTx/>
              <a:buNone/>
            </a:pPr>
            <a:endParaRPr lang="en-US" sz="1800" dirty="0" smtClean="0">
              <a:solidFill>
                <a:srgbClr val="262626"/>
              </a:solidFill>
              <a:latin typeface="Consolas" pitchFamily="49" charset="0"/>
            </a:endParaRPr>
          </a:p>
          <a:p>
            <a:pPr marL="455613" indent="-239713">
              <a:lnSpc>
                <a:spcPct val="70000"/>
              </a:lnSpc>
              <a:buFontTx/>
              <a:buNone/>
            </a:pPr>
            <a:r>
              <a:rPr lang="en-US" sz="1800" dirty="0" smtClean="0">
                <a:solidFill>
                  <a:srgbClr val="262626"/>
                </a:solidFill>
              </a:rPr>
              <a:t>Output:</a:t>
            </a:r>
          </a:p>
          <a:p>
            <a:pPr marL="963613" lvl="1" indent="-393700"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ea typeface="+mn-ea"/>
                <a:cs typeface="Courier New" pitchFamily="49" charset="0"/>
              </a:rPr>
              <a:t>a uses 20 bytes</a:t>
            </a:r>
          </a:p>
          <a:p>
            <a:pPr marL="963613" lvl="1" indent="-393700"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262626"/>
                </a:solidFill>
                <a:latin typeface="Courier New" pitchFamily="49" charset="0"/>
                <a:ea typeface="+mn-ea"/>
                <a:cs typeface="Courier New" pitchFamily="49" charset="0"/>
              </a:rPr>
              <a:t>a uses  4 bytes in 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 leftovers from </a:t>
            </a:r>
            <a:r>
              <a:rPr lang="en-US" dirty="0" smtClean="0"/>
              <a:t>Monday</a:t>
            </a:r>
          </a:p>
          <a:p>
            <a:r>
              <a:rPr lang="en-US" dirty="0" smtClean="0"/>
              <a:t>C memory </a:t>
            </a:r>
            <a:r>
              <a:rPr lang="en-US" dirty="0" smtClean="0"/>
              <a:t>model; stack allocation</a:t>
            </a:r>
          </a:p>
          <a:p>
            <a:pPr lvl="1"/>
            <a:r>
              <a:rPr lang="en-US" dirty="0" smtClean="0">
                <a:solidFill>
                  <a:srgbClr val="262626"/>
                </a:solidFill>
              </a:rPr>
              <a:t>computer memory and </a:t>
            </a:r>
            <a:r>
              <a:rPr lang="en-US" dirty="0" smtClean="0">
                <a:solidFill>
                  <a:srgbClr val="262626"/>
                </a:solidFill>
              </a:rPr>
              <a:t>addressing</a:t>
            </a:r>
            <a:endParaRPr lang="en-US" dirty="0" smtClean="0">
              <a:solidFill>
                <a:srgbClr val="404040"/>
              </a:solidFill>
            </a:endParaRPr>
          </a:p>
          <a:p>
            <a:pPr lvl="1"/>
            <a:r>
              <a:rPr lang="en-US" dirty="0" smtClean="0">
                <a:solidFill>
                  <a:srgbClr val="262626"/>
                </a:solidFill>
              </a:rPr>
              <a:t>stack vs. </a:t>
            </a:r>
            <a:r>
              <a:rPr lang="en-US" dirty="0" smtClean="0">
                <a:solidFill>
                  <a:srgbClr val="262626"/>
                </a:solidFill>
              </a:rPr>
              <a:t>heap</a:t>
            </a:r>
            <a:endParaRPr lang="en-US" dirty="0" smtClean="0">
              <a:solidFill>
                <a:srgbClr val="404040"/>
              </a:solidFill>
            </a:endParaRPr>
          </a:p>
          <a:p>
            <a:pPr lvl="1"/>
            <a:r>
              <a:rPr lang="en-US" dirty="0" smtClean="0">
                <a:solidFill>
                  <a:srgbClr val="262626"/>
                </a:solidFill>
              </a:rPr>
              <a:t>pointers</a:t>
            </a:r>
            <a:endParaRPr lang="en-US" dirty="0" smtClean="0">
              <a:solidFill>
                <a:srgbClr val="404040"/>
              </a:solidFill>
            </a:endParaRPr>
          </a:p>
          <a:p>
            <a:pPr lvl="1"/>
            <a:r>
              <a:rPr lang="en-US" dirty="0" smtClean="0">
                <a:solidFill>
                  <a:srgbClr val="262626"/>
                </a:solidFill>
              </a:rPr>
              <a:t>parameter passing</a:t>
            </a:r>
          </a:p>
          <a:p>
            <a:pPr lvl="2"/>
            <a:r>
              <a:rPr lang="en-US" dirty="0" smtClean="0">
                <a:solidFill>
                  <a:srgbClr val="404040"/>
                </a:solidFill>
              </a:rPr>
              <a:t>by value</a:t>
            </a:r>
          </a:p>
          <a:p>
            <a:pPr lvl="2"/>
            <a:r>
              <a:rPr lang="en-US" dirty="0" smtClean="0">
                <a:solidFill>
                  <a:srgbClr val="404040"/>
                </a:solidFill>
              </a:rPr>
              <a:t>by reference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Pointer: a memory address referring to another value</a:t>
            </a:r>
            <a:endParaRPr lang="en-US" sz="3200" dirty="0" smtClean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77" y="1447800"/>
            <a:ext cx="91440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i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;               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declare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i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i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address</a:t>
            </a: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;     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declare/initialize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dirty="0" smtClean="0">
              <a:solidFill>
                <a:srgbClr val="009900"/>
              </a:solidFill>
              <a:latin typeface="Consolas" pitchFamily="49" charset="0"/>
            </a:endParaRP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en-US" sz="800" dirty="0" smtClean="0">
              <a:solidFill>
                <a:srgbClr val="404040"/>
              </a:solidFill>
              <a:latin typeface="Consolas" pitchFamily="49" charset="0"/>
            </a:endParaRP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 x = 42;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* p;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p = &amp;x;      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p stores address of x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nl-NL" sz="2000" b="1" dirty="0" smtClean="0">
              <a:solidFill>
                <a:srgbClr val="40404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nl-NL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printf("x  is %d\n",    x);   </a:t>
            </a:r>
            <a:r>
              <a:rPr lang="nl-NL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x  is 42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nl-NL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printf("&amp;x is %p\n", &amp;x);   </a:t>
            </a:r>
            <a:r>
              <a:rPr lang="nl-NL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&amp;x is 0x0022ff8c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nl-NL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printf("p  is %p\n",  p);   </a:t>
            </a:r>
            <a:r>
              <a:rPr lang="nl-NL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p  is 0x0022ff8c</a:t>
            </a: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r>
              <a:rPr lang="nl-NL" dirty="0" smtClean="0">
                <a:solidFill>
                  <a:srgbClr val="009900"/>
                </a:solidFill>
                <a:latin typeface="Consolas" pitchFamily="49" charset="0"/>
              </a:rPr>
              <a:t/>
            </a:r>
            <a:br>
              <a:rPr lang="nl-NL" dirty="0" smtClean="0">
                <a:solidFill>
                  <a:srgbClr val="009900"/>
                </a:solidFill>
                <a:latin typeface="Consolas" pitchFamily="49" charset="0"/>
              </a:rPr>
            </a:br>
            <a:endParaRPr lang="nl-NL" dirty="0" smtClean="0">
              <a:solidFill>
                <a:srgbClr val="009900"/>
              </a:solidFill>
              <a:latin typeface="Consolas" pitchFamily="49" charset="0"/>
            </a:endParaRP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nl-NL" dirty="0" smtClean="0">
              <a:solidFill>
                <a:srgbClr val="009900"/>
              </a:solidFill>
              <a:latin typeface="Consolas" pitchFamily="49" charset="0"/>
            </a:endParaRP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nl-NL" dirty="0" smtClean="0">
              <a:solidFill>
                <a:srgbClr val="009900"/>
              </a:solidFill>
              <a:latin typeface="Consolas" pitchFamily="49" charset="0"/>
            </a:endParaRP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nl-NL" dirty="0" smtClean="0">
              <a:solidFill>
                <a:srgbClr val="009900"/>
              </a:solidFill>
              <a:latin typeface="Consolas" pitchFamily="49" charset="0"/>
            </a:endParaRP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nl-NL" dirty="0" smtClean="0">
              <a:solidFill>
                <a:srgbClr val="009900"/>
              </a:solidFill>
              <a:latin typeface="Consolas" pitchFamily="49" charset="0"/>
            </a:endParaRP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nl-NL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nl-NL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p1, </a:t>
            </a:r>
            <a:r>
              <a:rPr lang="nl-NL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nl-NL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  </a:t>
            </a:r>
            <a:r>
              <a:rPr lang="nl-NL" sz="18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nl-NL" sz="18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nl-NL" sz="18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* p1; </a:t>
            </a:r>
            <a:r>
              <a:rPr lang="nl-NL" sz="18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nl-NL" sz="18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p2;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nl-NL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int* p1, </a:t>
            </a:r>
            <a:r>
              <a:rPr lang="nl-NL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*p2</a:t>
            </a:r>
            <a:r>
              <a:rPr lang="nl-NL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</a:t>
            </a:r>
            <a:r>
              <a:rPr lang="nl-NL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18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int* p1; int* p2</a:t>
            </a:r>
            <a:endParaRPr lang="nl-NL" sz="1800" b="1" dirty="0" smtClean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Dereferencing: access the memory referred to by a pointer</a:t>
            </a:r>
            <a:endParaRPr lang="en-US" sz="3200" dirty="0" smtClean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rgbClr val="262626"/>
                </a:solidFill>
              </a:rPr>
              <a:t>	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pointer                  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dereference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pointer = value;         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dereference/assign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en-US" sz="700" b="1" dirty="0" smtClean="0">
              <a:solidFill>
                <a:srgbClr val="40404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 x = 42;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* p;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p = &amp;x;      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p stores address of x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nl-NL" sz="2000" b="1" dirty="0" smtClean="0">
              <a:solidFill>
                <a:srgbClr val="40404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nl-NL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*p = 99;      </a:t>
            </a:r>
            <a:r>
              <a:rPr lang="nl-NL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go to the int p refers to; set to 99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nl-NL" sz="2000" b="1" dirty="0" smtClean="0">
              <a:solidFill>
                <a:srgbClr val="40404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nl-NL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printf("x  is %d\n",    x);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en-US" dirty="0" smtClean="0">
              <a:solidFill>
                <a:srgbClr val="404040"/>
              </a:solidFill>
              <a:latin typeface="Consolas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dirty="0" smtClean="0">
                <a:solidFill>
                  <a:srgbClr val="262626"/>
                </a:solidFill>
              </a:rPr>
              <a:t>	</a:t>
            </a:r>
            <a:r>
              <a:rPr lang="en-US" sz="2000" dirty="0" smtClean="0">
                <a:solidFill>
                  <a:srgbClr val="262626"/>
                </a:solidFill>
              </a:rPr>
              <a:t>Output: 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x  is 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nsolas" pitchFamily="49" charset="0"/>
              </a:rPr>
              <a:t>*</a:t>
            </a:r>
            <a:r>
              <a:rPr lang="en-US" smtClean="0"/>
              <a:t> vs. </a:t>
            </a:r>
            <a:r>
              <a:rPr lang="en-US" smtClean="0">
                <a:latin typeface="Consolas" pitchFamily="49" charset="0"/>
              </a:rPr>
              <a:t>&amp;</a:t>
            </a:r>
            <a:endParaRPr lang="en-US" smtClean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dirty="0" smtClean="0">
                <a:solidFill>
                  <a:srgbClr val="262626"/>
                </a:solidFill>
              </a:rPr>
              <a:t>many students get 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solidFill>
                  <a:srgbClr val="262626"/>
                </a:solidFill>
              </a:rPr>
              <a:t> and 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 smtClean="0">
                <a:solidFill>
                  <a:srgbClr val="262626"/>
                </a:solidFill>
              </a:rPr>
              <a:t> mixed up</a:t>
            </a:r>
          </a:p>
          <a:p>
            <a:pPr lvl="1">
              <a:lnSpc>
                <a:spcPct val="80000"/>
              </a:lnSpc>
            </a:pP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ea typeface="+mn-ea"/>
                <a:cs typeface="Courier New" pitchFamily="49" charset="0"/>
              </a:rPr>
              <a:t>&amp;</a:t>
            </a:r>
            <a:r>
              <a:rPr lang="en-US" dirty="0" smtClean="0">
                <a:solidFill>
                  <a:srgbClr val="404040"/>
                </a:solidFill>
              </a:rPr>
              <a:t> references	</a:t>
            </a:r>
            <a:r>
              <a:rPr lang="en-US" dirty="0" smtClean="0">
                <a:solidFill>
                  <a:srgbClr val="404040"/>
                </a:solidFill>
              </a:rPr>
              <a:t>           (</a:t>
            </a:r>
            <a:r>
              <a:rPr lang="en-US" u="sng" dirty="0" smtClean="0">
                <a:solidFill>
                  <a:srgbClr val="404040"/>
                </a:solidFill>
              </a:rPr>
              <a:t>a</a:t>
            </a:r>
            <a:r>
              <a:rPr lang="en-US" dirty="0" smtClean="0">
                <a:solidFill>
                  <a:srgbClr val="404040"/>
                </a:solidFill>
              </a:rPr>
              <a:t>mpersand gets an </a:t>
            </a:r>
            <a:r>
              <a:rPr lang="en-US" u="sng" dirty="0" smtClean="0">
                <a:solidFill>
                  <a:srgbClr val="404040"/>
                </a:solidFill>
              </a:rPr>
              <a:t>a</a:t>
            </a:r>
            <a:r>
              <a:rPr lang="en-US" dirty="0" smtClean="0">
                <a:solidFill>
                  <a:srgbClr val="404040"/>
                </a:solidFill>
              </a:rPr>
              <a:t>ddress)</a:t>
            </a:r>
          </a:p>
          <a:p>
            <a:pPr lvl="1">
              <a:lnSpc>
                <a:spcPct val="80000"/>
              </a:lnSpc>
            </a:pP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dirty="0" smtClean="0">
                <a:solidFill>
                  <a:srgbClr val="404040"/>
                </a:solidFill>
              </a:rPr>
              <a:t> dereferences	(sta</a:t>
            </a:r>
            <a:r>
              <a:rPr lang="en-US" u="sng" dirty="0" smtClean="0">
                <a:solidFill>
                  <a:srgbClr val="404040"/>
                </a:solidFill>
              </a:rPr>
              <a:t>r</a:t>
            </a:r>
            <a:r>
              <a:rPr lang="en-US" dirty="0" smtClean="0">
                <a:solidFill>
                  <a:srgbClr val="404040"/>
                </a:solidFill>
              </a:rPr>
              <a:t> follows a pointe</a:t>
            </a:r>
            <a:r>
              <a:rPr lang="en-US" u="sng" dirty="0" smtClean="0">
                <a:solidFill>
                  <a:srgbClr val="404040"/>
                </a:solidFill>
              </a:rPr>
              <a:t>r</a:t>
            </a:r>
            <a:r>
              <a:rPr lang="en-US" dirty="0" smtClean="0">
                <a:solidFill>
                  <a:srgbClr val="404040"/>
                </a:solidFill>
              </a:rPr>
              <a:t>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solidFill>
                <a:srgbClr val="404040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 x = 42;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* y = &amp;x;</a:t>
            </a:r>
            <a:endParaRPr lang="en-US" sz="2000" b="1" dirty="0" smtClean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("x  is %d    \n",  x);  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x  is 42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("&amp;x is %p\n", &amp;x);      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&amp;x is 0x0022ff8c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("y  is %p\n",  y);      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y  is 0x0022ff8c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("*y is %d    \n", *y);  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*y is 42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("&amp;y is %p\n", &amp;y);      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// &amp;y is 0x0022ff88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solidFill>
                <a:srgbClr val="009900"/>
              </a:solidFill>
              <a:latin typeface="Consolas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solidFill>
                <a:srgbClr val="404040"/>
              </a:solidFill>
              <a:latin typeface="Consolas" pitchFamily="49" charset="0"/>
            </a:endParaRPr>
          </a:p>
          <a:p>
            <a:pPr>
              <a:lnSpc>
                <a:spcPct val="70000"/>
              </a:lnSpc>
            </a:pPr>
            <a:r>
              <a:rPr lang="en-US" dirty="0" smtClean="0">
                <a:solidFill>
                  <a:srgbClr val="262626"/>
                </a:solidFill>
              </a:rPr>
              <a:t>What is </a:t>
            </a:r>
            <a:r>
              <a:rPr lang="en-US" sz="2000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*x </a:t>
            </a:r>
            <a:r>
              <a:rPr lang="en-US" dirty="0" smtClean="0">
                <a:solidFill>
                  <a:srgbClr val="262626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0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L-values and R-values</a:t>
            </a:r>
            <a:endParaRPr lang="en-US" smtClean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L-value: Suitable for being on left-side of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 assignment -- a valid memory address to store into</a:t>
            </a:r>
          </a:p>
          <a:p>
            <a:r>
              <a:rPr lang="en-US" dirty="0" smtClean="0"/>
              <a:t>R-value: Suitable for right-side of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 assignment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 42;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p = &amp;x;</a:t>
            </a:r>
            <a:endParaRPr lang="en-US" sz="2800" dirty="0" smtClean="0"/>
          </a:p>
          <a:p>
            <a:r>
              <a:rPr lang="en-US" dirty="0" smtClean="0"/>
              <a:t>L-values :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 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dirty="0" smtClean="0"/>
              <a:t>(store into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),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(changes what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points to)</a:t>
            </a:r>
          </a:p>
          <a:p>
            <a:pPr lvl="2"/>
            <a:r>
              <a:rPr lang="en-US" dirty="0" smtClean="0"/>
              <a:t>not 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&amp;x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, &amp;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, *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x,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*(*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p),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*12</a:t>
            </a:r>
            <a:endParaRPr lang="en-US" dirty="0" smtClean="0"/>
          </a:p>
          <a:p>
            <a:r>
              <a:rPr lang="en-US" dirty="0" smtClean="0"/>
              <a:t>R-values :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 or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p, &amp;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dirty="0" smtClean="0"/>
              <a:t>or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not 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&amp;(&amp;p),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&amp;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42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Pass-by-value: copy parameters</a:t>
            </a:r>
            <a:r>
              <a:rPr lang="en-US" sz="3200" dirty="0" smtClean="0"/>
              <a:t>' </a:t>
            </a:r>
            <a:r>
              <a:rPr lang="en-US" sz="3200" dirty="0" smtClean="0"/>
              <a:t>values</a:t>
            </a:r>
            <a:endParaRPr lang="en-US" dirty="0" smtClean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Cannot change the original (“actual”) parameter variable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 = 42, b = -7;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swap(a, b);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("a = %d, b = %d\n", a, b);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swap(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b)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temp = a;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a = b;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b = temp;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Pass-by-reference: point to parameters</a:t>
            </a:r>
            <a:endParaRPr lang="en-US" sz="3200" dirty="0" smtClean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change the actual parameter variable using the “formal”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 = 42, b = -7;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swap(a, b);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("a = %d, b = %d\n", a, b);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 swap(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b)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temp = a;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a = b;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b = temp;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 as parameters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Arrays do not know their own size;  they are just memory chunks – harder than in Java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sumAll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a[]);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numbers[5] = {7, 4, 3, 15, 2};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sum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sumAll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(numbers);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sumAll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a[])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sum = 0;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 ... ???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 1: declare size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Declare a function with the array's exact size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sumAll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a[5]);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numbers[5] = {7, 4, 3, 15, 2};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sum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sumAll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(numbers);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sumAll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a[5])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sum = 0;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 5;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sum +=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sum;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2: pass size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Pass the array's size as a parameter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sumAll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a[],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size);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numbers[5] = {7, 4, 3, 15, 2};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sum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sumAll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(numbers, 5);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sumAll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a[],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sum = 0;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sum +=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sum;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Returning an array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arrays (so far) disappear at the end of the function: this means they cannot be safely returned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[] copy(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a[],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size);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numbers[5] = {7, 4, 3, 15, 2};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numbers2[5] = copy(numbers, 5);   // no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[] copy(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a[],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a2[size];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a2[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a2;   // no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Solution: output parameter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workaround: create the return array outside and pass it in -- "output parameter" works because arrays are passed by reference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void copy(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a[],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a2[],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size);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numbers[5] = {7, 4, 3, 15, 2};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numbers2[5];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copy(numbers, numbers2, 5);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void copy(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a[],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a2[],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a2[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about strings (more soon)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String literals are the same as in Java</a:t>
            </a:r>
          </a:p>
          <a:p>
            <a:pPr lvl="1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("Hello, world!\n");</a:t>
            </a:r>
            <a:endParaRPr lang="en-US" dirty="0" smtClean="0"/>
          </a:p>
          <a:p>
            <a:pPr lvl="1"/>
            <a:r>
              <a:rPr lang="en-US" dirty="0" smtClean="0"/>
              <a:t>but there is not actually a String type in C;  they are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char[]</a:t>
            </a:r>
            <a:endParaRPr lang="en-US" dirty="0" smtClean="0"/>
          </a:p>
          <a:p>
            <a:r>
              <a:rPr lang="en-US" dirty="0" smtClean="0"/>
              <a:t>Strings cannot be made, concatenated, or examined as in Java: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String s = "hello";                           // no</a:t>
            </a:r>
          </a:p>
          <a:p>
            <a:pPr lvl="1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answer = 42;</a:t>
            </a:r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("The answer is " + answer);            // no</a:t>
            </a:r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"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hello".length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                   // no</a:t>
            </a:r>
          </a:p>
          <a:p>
            <a:pPr lvl="1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printMessage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(String s,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times) { ...   // 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71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827588"/>
            <a:ext cx="19812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hierarchy</a:t>
            </a:r>
          </a:p>
        </p:txBody>
      </p: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4011613" y="1524000"/>
            <a:ext cx="1855787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CPU registers</a:t>
            </a:r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3352800" y="2286000"/>
            <a:ext cx="3200400" cy="476250"/>
          </a:xfrm>
          <a:prstGeom prst="rect">
            <a:avLst/>
          </a:prstGeom>
          <a:solidFill>
            <a:srgbClr val="F3F3F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L1/L2 cache (on CPU)</a:t>
            </a:r>
          </a:p>
        </p:txBody>
      </p:sp>
      <p:sp>
        <p:nvSpPr>
          <p:cNvPr id="173064" name="Text Box 8"/>
          <p:cNvSpPr txBox="1">
            <a:spLocks noChangeArrowheads="1"/>
          </p:cNvSpPr>
          <p:nvPr/>
        </p:nvSpPr>
        <p:spPr bwMode="auto">
          <a:xfrm>
            <a:off x="2743200" y="3486150"/>
            <a:ext cx="4343400" cy="476250"/>
          </a:xfrm>
          <a:prstGeom prst="rect">
            <a:avLst/>
          </a:prstGeom>
          <a:solidFill>
            <a:srgbClr val="E8E8E8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physical RAM (memory)</a:t>
            </a:r>
          </a:p>
        </p:txBody>
      </p:sp>
      <p:sp>
        <p:nvSpPr>
          <p:cNvPr id="173065" name="Text Box 9"/>
          <p:cNvSpPr txBox="1">
            <a:spLocks noChangeArrowheads="1"/>
          </p:cNvSpPr>
          <p:nvPr/>
        </p:nvSpPr>
        <p:spPr bwMode="auto">
          <a:xfrm>
            <a:off x="7367588" y="1524000"/>
            <a:ext cx="1601787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a few bytes</a:t>
            </a:r>
          </a:p>
        </p:txBody>
      </p:sp>
      <p:sp>
        <p:nvSpPr>
          <p:cNvPr id="173066" name="Text Box 10"/>
          <p:cNvSpPr txBox="1">
            <a:spLocks noChangeArrowheads="1"/>
          </p:cNvSpPr>
          <p:nvPr/>
        </p:nvSpPr>
        <p:spPr bwMode="auto">
          <a:xfrm>
            <a:off x="7891463" y="2286000"/>
            <a:ext cx="10795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1-4 MB</a:t>
            </a:r>
          </a:p>
        </p:txBody>
      </p:sp>
      <p:pic>
        <p:nvPicPr>
          <p:cNvPr id="173067" name="Picture 11"/>
          <p:cNvPicPr>
            <a:picLocks noChangeAspect="1" noChangeArrowheads="1"/>
          </p:cNvPicPr>
          <p:nvPr/>
        </p:nvPicPr>
        <p:blipFill>
          <a:blip r:embed="rId4" cstate="print"/>
          <a:srcRect l="4236" t="6691" r="5486" b="6856"/>
          <a:stretch>
            <a:fillRect/>
          </a:stretch>
        </p:blipFill>
        <p:spPr bwMode="auto">
          <a:xfrm>
            <a:off x="381000" y="1431925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3068" name="Text Box 12"/>
          <p:cNvSpPr txBox="1">
            <a:spLocks noChangeArrowheads="1"/>
          </p:cNvSpPr>
          <p:nvPr/>
        </p:nvSpPr>
        <p:spPr bwMode="auto">
          <a:xfrm>
            <a:off x="2286000" y="4629150"/>
            <a:ext cx="5257800" cy="476250"/>
          </a:xfrm>
          <a:prstGeom prst="rect">
            <a:avLst/>
          </a:prstGeom>
          <a:solidFill>
            <a:srgbClr val="DCDCD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virtual RAM (on a hard disk)</a:t>
            </a:r>
          </a:p>
        </p:txBody>
      </p:sp>
      <p:sp>
        <p:nvSpPr>
          <p:cNvPr id="173069" name="Text Box 13"/>
          <p:cNvSpPr txBox="1">
            <a:spLocks noChangeArrowheads="1"/>
          </p:cNvSpPr>
          <p:nvPr/>
        </p:nvSpPr>
        <p:spPr bwMode="auto">
          <a:xfrm>
            <a:off x="1905000" y="5562600"/>
            <a:ext cx="5943600" cy="841375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secondary/permanent storage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(hard disks, removable drives, network)</a:t>
            </a:r>
          </a:p>
        </p:txBody>
      </p:sp>
      <p:pic>
        <p:nvPicPr>
          <p:cNvPr id="173070" name="Picture 14"/>
          <p:cNvPicPr>
            <a:picLocks noChangeAspect="1" noChangeArrowheads="1"/>
          </p:cNvPicPr>
          <p:nvPr/>
        </p:nvPicPr>
        <p:blipFill>
          <a:blip r:embed="rId5" cstate="print"/>
          <a:srcRect t="6541" r="2126" b="7584"/>
          <a:stretch>
            <a:fillRect/>
          </a:stretch>
        </p:blipFill>
        <p:spPr bwMode="auto">
          <a:xfrm>
            <a:off x="381000" y="3073400"/>
            <a:ext cx="14478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3072" name="Text Box 16"/>
          <p:cNvSpPr txBox="1">
            <a:spLocks noChangeArrowheads="1"/>
          </p:cNvSpPr>
          <p:nvPr/>
        </p:nvSpPr>
        <p:spPr bwMode="auto">
          <a:xfrm>
            <a:off x="7958138" y="3429000"/>
            <a:ext cx="1011237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1-2 GB</a:t>
            </a:r>
          </a:p>
        </p:txBody>
      </p:sp>
      <p:sp>
        <p:nvSpPr>
          <p:cNvPr id="173073" name="Text Box 17"/>
          <p:cNvSpPr txBox="1">
            <a:spLocks noChangeArrowheads="1"/>
          </p:cNvSpPr>
          <p:nvPr/>
        </p:nvSpPr>
        <p:spPr bwMode="auto">
          <a:xfrm>
            <a:off x="7980363" y="4648200"/>
            <a:ext cx="1011237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2-8 GB</a:t>
            </a:r>
          </a:p>
        </p:txBody>
      </p:sp>
      <p:sp>
        <p:nvSpPr>
          <p:cNvPr id="173074" name="Text Box 18"/>
          <p:cNvSpPr txBox="1">
            <a:spLocks noChangeArrowheads="1"/>
          </p:cNvSpPr>
          <p:nvPr/>
        </p:nvSpPr>
        <p:spPr bwMode="auto">
          <a:xfrm>
            <a:off x="7920038" y="5715000"/>
            <a:ext cx="107156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500 GB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18820</TotalTime>
  <Words>1153</Words>
  <Application>Microsoft Office PowerPoint</Application>
  <PresentationFormat>On-screen Show (4:3)</PresentationFormat>
  <Paragraphs>446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dan_design_template</vt:lpstr>
      <vt:lpstr>Slide 1</vt:lpstr>
      <vt:lpstr>Today</vt:lpstr>
      <vt:lpstr>Arrays as parameters</vt:lpstr>
      <vt:lpstr>Solution 1: declare size</vt:lpstr>
      <vt:lpstr>Solution 2: pass size</vt:lpstr>
      <vt:lpstr>Returning an array</vt:lpstr>
      <vt:lpstr>Solution: output parameter</vt:lpstr>
      <vt:lpstr>A bit about strings (more soon)</vt:lpstr>
      <vt:lpstr>Memory hierarchy</vt:lpstr>
      <vt:lpstr>Virtual addressing</vt:lpstr>
      <vt:lpstr>Process memory layout</vt:lpstr>
      <vt:lpstr>Stack frames</vt:lpstr>
      <vt:lpstr>Tracing function calls</vt:lpstr>
      <vt:lpstr>The  &amp;  operator</vt:lpstr>
      <vt:lpstr>Danger!</vt:lpstr>
      <vt:lpstr>Segfault</vt:lpstr>
      <vt:lpstr>Segfault</vt:lpstr>
      <vt:lpstr>The sizeof operator</vt:lpstr>
      <vt:lpstr>sizeof continued</vt:lpstr>
      <vt:lpstr>Pointer: a memory address referring to another value</vt:lpstr>
      <vt:lpstr>Dereferencing: access the memory referred to by a pointer</vt:lpstr>
      <vt:lpstr>* vs. &amp;</vt:lpstr>
      <vt:lpstr>L-values and R-values</vt:lpstr>
      <vt:lpstr>Pass-by-value: copy parameters' values</vt:lpstr>
      <vt:lpstr>Pass-by-reference: point to parameters</vt:lpstr>
      <vt:lpstr>Questions?</vt:lpstr>
    </vt:vector>
  </TitlesOfParts>
  <Company>_x0008_ᖤ]皤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CSE401 Introduction to Compiler Construction</dc:title>
  <dc:creator>Larry Snyder</dc:creator>
  <cp:lastModifiedBy>David Notkin</cp:lastModifiedBy>
  <cp:revision>1172</cp:revision>
  <dcterms:created xsi:type="dcterms:W3CDTF">2005-03-28T18:45:14Z</dcterms:created>
  <dcterms:modified xsi:type="dcterms:W3CDTF">2009-10-21T20:05:51Z</dcterms:modified>
</cp:coreProperties>
</file>