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6" r:id="rId2"/>
    <p:sldId id="482" r:id="rId3"/>
    <p:sldId id="556" r:id="rId4"/>
    <p:sldId id="557" r:id="rId5"/>
    <p:sldId id="538" r:id="rId6"/>
    <p:sldId id="539" r:id="rId7"/>
    <p:sldId id="540" r:id="rId8"/>
    <p:sldId id="541" r:id="rId9"/>
    <p:sldId id="542" r:id="rId10"/>
    <p:sldId id="543" r:id="rId11"/>
    <p:sldId id="544" r:id="rId12"/>
    <p:sldId id="546" r:id="rId13"/>
    <p:sldId id="547" r:id="rId14"/>
    <p:sldId id="548" r:id="rId15"/>
    <p:sldId id="549" r:id="rId16"/>
    <p:sldId id="550" r:id="rId17"/>
    <p:sldId id="551" r:id="rId18"/>
    <p:sldId id="555" r:id="rId19"/>
    <p:sldId id="552" r:id="rId20"/>
    <p:sldId id="553" r:id="rId21"/>
    <p:sldId id="554" r:id="rId22"/>
    <p:sldId id="433" r:id="rId23"/>
  </p:sldIdLst>
  <p:sldSz cx="9144000" cy="6858000" type="screen4x3"/>
  <p:notesSz cx="6858000" cy="92964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800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2" autoAdjust="0"/>
    <p:restoredTop sz="95708" autoAdjust="0"/>
  </p:normalViewPr>
  <p:slideViewPr>
    <p:cSldViewPr snapToObjects="1">
      <p:cViewPr>
        <p:scale>
          <a:sx n="90" d="100"/>
          <a:sy n="90" d="100"/>
        </p:scale>
        <p:origin x="-78" y="-300"/>
      </p:cViewPr>
      <p:guideLst>
        <p:guide orient="horz" pos="7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688DA-F7D1-4AD9-B35A-0A2CD29BEF51}" type="datetimeFigureOut">
              <a:rPr lang="en-US" smtClean="0"/>
              <a:pPr/>
              <a:t>10/28/2009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C0E30-FE5D-4E44-BCC0-8F57B2E759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5790"/>
            <a:ext cx="54864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39875255-8E73-4D19-AD83-DC4E54DE3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98CECE-D45A-494F-A7F9-32DD22E1A8E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C4AE7-8ED2-4F29-93F4-F30E3E37331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C4AE7-8ED2-4F29-93F4-F30E3E37331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C4AE7-8ED2-4F29-93F4-F30E3E37331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C4AE7-8ED2-4F29-93F4-F30E3E37331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C4AE7-8ED2-4F29-93F4-F30E3E37331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C4AE7-8ED2-4F29-93F4-F30E3E37331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C4AE7-8ED2-4F29-93F4-F30E3E37331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C4AE7-8ED2-4F29-93F4-F30E3E37331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C4AE7-8ED2-4F29-93F4-F30E3E37331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C4AE7-8ED2-4F29-93F4-F30E3E37331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C4AE7-8ED2-4F29-93F4-F30E3E37331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C4AE7-8ED2-4F29-93F4-F30E3E37331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C4AE7-8ED2-4F29-93F4-F30E3E37331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C4AE7-8ED2-4F29-93F4-F30E3E37331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A9A2CF-3181-487B-9AD4-744EA61661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55DCD-DD53-4D27-9759-E8ED78E7B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DFF4E-8388-456E-B82C-8E57F90A0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1FA2C-3B3E-4FA6-BAFA-85683040B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87209-3C7B-48C7-A0A0-09EFA8C63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93D72-9E2E-4A7D-BE67-19327E6AD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14727-0A28-4CC5-9A36-E56E23728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A4F5D-B194-4D02-97B9-FEAAE1970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A1E8F-9E64-4F57-9C28-9B348329C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56C8F-A7E5-44F2-AD5A-C53FC4106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B87CC-CFCD-4586-8CBB-65EEB1038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7A9A2CF-3181-487B-9AD4-744EA61661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2773" y="6088566"/>
            <a:ext cx="8250864" cy="477139"/>
          </a:xfrm>
        </p:spPr>
        <p:txBody>
          <a:bodyPr/>
          <a:lstStyle/>
          <a:p>
            <a:r>
              <a:rPr lang="en-US" dirty="0" smtClean="0"/>
              <a:t>David Notkin </a:t>
            </a:r>
            <a:r>
              <a:rPr lang="en-US" sz="1800" dirty="0" smtClean="0">
                <a:sym typeface="Wingdings"/>
              </a:rPr>
              <a:t>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Autumn 2009</a:t>
            </a:r>
            <a:r>
              <a:rPr lang="en-US" dirty="0" smtClean="0">
                <a:sym typeface="Wingdings"/>
              </a:rPr>
              <a:t>  CSE303 Lecture </a:t>
            </a:r>
            <a:r>
              <a:rPr lang="en-US" dirty="0" smtClean="0">
                <a:sym typeface="Wingdings"/>
              </a:rPr>
              <a:t>13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438400" y="27432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space for rent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dirty="0" smtClean="0"/>
              <a:t> operator</a:t>
            </a:r>
            <a:endParaRPr lang="en-US" dirty="0" smtClean="0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We often allocate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dirty="0" err="1" smtClean="0"/>
              <a:t>s</a:t>
            </a:r>
            <a:r>
              <a:rPr lang="en-US" sz="2000" dirty="0" smtClean="0"/>
              <a:t> on the heap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pointer-&gt;field </a:t>
            </a:r>
            <a:r>
              <a:rPr lang="en-US" sz="2000" dirty="0" smtClean="0"/>
              <a:t>is equivalent to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(*pointer).field</a:t>
            </a:r>
            <a:endParaRPr lang="en-US" dirty="0" smtClean="0"/>
          </a:p>
          <a:p>
            <a:pPr marL="0" lvl="1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Point* p = (Point*)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(Point));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p-&gt;x = 10;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p-&gt;y = 20;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swapXY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("(%d, %d)\n", p-&gt;x, p-&gt;y);    // (20, 10)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swapXY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(Point* a) {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temp = a-&gt;x;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a-&gt;x = a-&gt;y;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a-&gt;y = temp;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Copy by assignment</a:t>
            </a:r>
            <a:endParaRPr lang="en-US" smtClean="0"/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One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dirty="0" err="1" smtClean="0"/>
              <a:t>'s</a:t>
            </a:r>
            <a:r>
              <a:rPr lang="en-US" sz="2000" dirty="0" smtClean="0"/>
              <a:t> entire contents can be copied to another with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</a:t>
            </a:r>
          </a:p>
          <a:p>
            <a:pPr lvl="1"/>
            <a:r>
              <a:rPr lang="en-US" dirty="0" smtClean="0"/>
              <a:t>	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struct2 = struct1;   // copies the memory</a:t>
            </a:r>
            <a:endParaRPr lang="en-US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lvl="1"/>
            <a:endParaRPr lang="en-US" dirty="0" smtClean="0"/>
          </a:p>
          <a:p>
            <a:pPr marL="0" lvl="1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Point p1 = {10, 20},  p2 = {30, 40};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p1 = p2;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("(%d, %d)\n", p1.x, p1.y);    // (30, 40)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// is this the same as p1 = p2; above?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Point* p3 = (Point*)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(Point));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Point* p4 = (Point*)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(Point));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p3-&gt;x = 70;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p3-&gt;y = 80;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p3 = p4;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("(%d, %d)\n", p3-&gt;x, p3-&gt;y);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 as return value</a:t>
            </a:r>
            <a:endParaRPr lang="en-US" smtClean="0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We generally pass/return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dirty="0" err="1" smtClean="0"/>
              <a:t>s</a:t>
            </a:r>
            <a:r>
              <a:rPr lang="en-US" sz="1800" dirty="0" smtClean="0"/>
              <a:t> as pointers</a:t>
            </a:r>
          </a:p>
          <a:p>
            <a:pPr lvl="1"/>
            <a:r>
              <a:rPr lang="en-US" sz="1800" dirty="0" smtClean="0"/>
              <a:t>takes less memory (and time) than copying</a:t>
            </a:r>
          </a:p>
          <a:p>
            <a:pPr lvl="1"/>
            <a:r>
              <a:rPr lang="en-US" sz="1800" dirty="0" smtClean="0"/>
              <a:t>if a </a:t>
            </a:r>
            <a:r>
              <a:rPr lang="en-US" sz="18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struct</a:t>
            </a:r>
            <a:r>
              <a:rPr lang="en-US" sz="1800" dirty="0" smtClean="0"/>
              <a:t> is </a:t>
            </a:r>
            <a:r>
              <a:rPr lang="en-US" sz="18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sz="1800" dirty="0" err="1" smtClean="0"/>
              <a:t>-ed</a:t>
            </a:r>
            <a:r>
              <a:rPr lang="en-US" sz="1800" dirty="0" smtClean="0"/>
              <a:t> </a:t>
            </a:r>
            <a:r>
              <a:rPr lang="en-US" sz="1800" dirty="0" smtClean="0"/>
              <a:t>and returned as a pointer, who frees it?</a:t>
            </a:r>
            <a:endParaRPr lang="en-US" sz="2000" dirty="0" smtClean="0"/>
          </a:p>
          <a:p>
            <a:pPr marL="0" lvl="1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Point* p1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new_Point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(10, 20);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free(p1);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creates/returns a Point; sort of a constructor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Point*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new_Point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y) {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Point* p = (Point*)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(Point));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p-&gt;x = x;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p-&gt;y = y;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return p;   // caller must free p later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Comparing structs</a:t>
            </a:r>
            <a:endParaRPr lang="en-US" smtClean="0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relational operators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==, !=, &lt;, &gt;, &lt;=, &gt;=</a:t>
            </a:r>
            <a:r>
              <a:rPr lang="en-US" dirty="0" smtClean="0"/>
              <a:t>) don't work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structs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Point p1 = {10, 20};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Point p2 = {10, 20};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(p1 == p2) { ...        // error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dirty="0" smtClean="0"/>
          </a:p>
          <a:p>
            <a:r>
              <a:rPr lang="en-US" dirty="0" smtClean="0"/>
              <a:t>what about this?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Point* p1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new_Point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(10, 20);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Point* p2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new_Point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(10, 20);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(p1 == p2) { ...        // true or false?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Comparing structs, cont'd</a:t>
            </a:r>
            <a:endParaRPr lang="en-US" smtClean="0"/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the right way to compare two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structs</a:t>
            </a:r>
            <a:r>
              <a:rPr lang="en-US" sz="2000" dirty="0" smtClean="0"/>
              <a:t>:  write your own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stdbool.h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point_equals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(Point* a, Point* b)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if (a-&gt;x == b-&gt;x &amp;&amp; a-&gt;y == b-&gt;y)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return true;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} else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return false;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Point p1 = {10, 20};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Point p2 = {10, 20};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point_equals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(&amp;p1, &amp;p2)) { ...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Structs and input</a:t>
            </a:r>
            <a:endParaRPr lang="en-US" smtClean="0"/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you can create a pointer to a field of a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structs</a:t>
            </a:r>
            <a:r>
              <a:rPr lang="en-US" sz="2000" dirty="0" smtClean="0"/>
              <a:t>' members can be used as the target of a 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sz="2000" dirty="0" smtClean="0"/>
              <a:t>, etc.</a:t>
            </a:r>
          </a:p>
          <a:p>
            <a:pPr lvl="1"/>
            <a:endParaRPr lang="en-US" sz="2000" dirty="0" smtClean="0"/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Point p;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("Please type your x/y position: ");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("%d %d", &amp;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&amp;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p.y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Point* p = (Point*)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(Point));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("Please type your x/y position: ");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("%d %d", &amp;p-&gt;x, &amp;p-&gt;y);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Arrays of structs</a:t>
            </a:r>
            <a:endParaRPr lang="en-US" smtClean="0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parallel arrays are conceptually linked by their index</a:t>
            </a:r>
          </a:p>
          <a:p>
            <a:pPr lvl="1"/>
            <a:r>
              <a:rPr lang="en-US" sz="1800" dirty="0" smtClean="0"/>
              <a:t>parallel arrays are usually bad design;  isn't clear that they are related</a:t>
            </a:r>
          </a:p>
          <a:p>
            <a:pPr lvl="1"/>
            <a:r>
              <a:rPr lang="en-US" sz="1800" dirty="0" smtClean="0"/>
              <a:t>you should often replace such arrays with an array of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structs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 smtClean="0"/>
          </a:p>
          <a:p>
            <a:pPr marL="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id[50];           // parallel arrays to store</a:t>
            </a:r>
          </a:p>
          <a:p>
            <a:pPr marL="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year[50];         // student data (bad)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gpa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[50];</a:t>
            </a:r>
          </a:p>
          <a:p>
            <a:pPr marL="0" lvl="1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Student {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id, year;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double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gpa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 Student;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Student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students[50];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Structs</a:t>
            </a:r>
            <a:r>
              <a:rPr lang="en-US" dirty="0" smtClean="0"/>
              <a:t> with pointers</a:t>
            </a:r>
            <a:endParaRPr lang="en-US" dirty="0" smtClean="0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What if we want a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Student</a:t>
            </a:r>
            <a:r>
              <a:rPr lang="en-US" sz="2000" dirty="0" smtClean="0"/>
              <a:t> to store a significant other?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Student {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incorrect .. Why?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id, year;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double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gpa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Student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sigother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 Student;</a:t>
            </a:r>
          </a:p>
          <a:p>
            <a:pPr lvl="1"/>
            <a:endParaRPr lang="en-US" dirty="0" smtClean="0"/>
          </a:p>
          <a:p>
            <a:pPr marL="0" lvl="2" indent="233363"/>
            <a:r>
              <a:rPr lang="en-US" sz="2000" dirty="0" smtClean="0">
                <a:ea typeface="+mn-ea"/>
                <a:cs typeface="+mn-cs"/>
              </a:rPr>
              <a:t>When to stop the recursion?</a:t>
            </a:r>
          </a:p>
          <a:p>
            <a:pPr marL="457200" lvl="3" indent="233363"/>
            <a:r>
              <a:rPr lang="en-US" sz="1800" dirty="0" smtClean="0">
                <a:ea typeface="+mn-ea"/>
                <a:cs typeface="+mn-cs"/>
              </a:rPr>
              <a:t>a </a:t>
            </a:r>
            <a:r>
              <a:rPr lang="en-US" sz="1800" b="1" dirty="0" smtClean="0">
                <a:latin typeface="Courier New" pitchFamily="49" charset="0"/>
                <a:ea typeface="+mn-ea"/>
                <a:cs typeface="Courier New" pitchFamily="49" charset="0"/>
              </a:rPr>
              <a:t>Student</a:t>
            </a:r>
            <a:r>
              <a:rPr lang="en-US" sz="1800" dirty="0" smtClean="0">
                <a:ea typeface="+mn-ea"/>
                <a:cs typeface="+mn-cs"/>
              </a:rPr>
              <a:t> cannot fit another entire </a:t>
            </a:r>
            <a:r>
              <a:rPr lang="en-US" sz="1800" b="1" dirty="0" smtClean="0">
                <a:latin typeface="Courier New" pitchFamily="49" charset="0"/>
                <a:ea typeface="+mn-ea"/>
                <a:cs typeface="Courier New" pitchFamily="49" charset="0"/>
              </a:rPr>
              <a:t>Student</a:t>
            </a:r>
            <a:r>
              <a:rPr lang="en-US" sz="1800" dirty="0" smtClean="0">
                <a:ea typeface="+mn-ea"/>
                <a:cs typeface="+mn-cs"/>
              </a:rPr>
              <a:t> inside of it</a:t>
            </a:r>
            <a:r>
              <a:rPr lang="en-US" sz="1800" dirty="0" smtClean="0">
                <a:ea typeface="+mn-ea"/>
                <a:cs typeface="+mn-cs"/>
              </a:rPr>
              <a:t>!</a:t>
            </a:r>
            <a:endParaRPr lang="en-US" sz="1800" dirty="0" smtClean="0"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81000" y="4419600"/>
            <a:ext cx="7391400" cy="1371600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82575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Student {      // correct</a:t>
            </a:r>
          </a:p>
          <a:p>
            <a:pPr marL="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id, year;</a:t>
            </a:r>
          </a:p>
          <a:p>
            <a:pPr marL="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double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gpa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Student*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sigother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Student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Linked data structures</a:t>
            </a:r>
            <a:endParaRPr lang="en-US" smtClean="0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C does not include collections like Java's </a:t>
            </a:r>
            <a:r>
              <a:rPr lang="en-US" sz="2000" dirty="0" err="1" smtClean="0"/>
              <a:t>ArrayList</a:t>
            </a:r>
            <a:r>
              <a:rPr lang="en-US" sz="2000" dirty="0" smtClean="0"/>
              <a:t>, </a:t>
            </a:r>
            <a:r>
              <a:rPr lang="en-US" sz="2000" dirty="0" err="1" smtClean="0"/>
              <a:t>HashMap</a:t>
            </a:r>
            <a:endParaRPr lang="en-US" sz="2000" dirty="0" smtClean="0"/>
          </a:p>
          <a:p>
            <a:pPr lvl="1"/>
            <a:r>
              <a:rPr lang="en-US" sz="2000" dirty="0" smtClean="0"/>
              <a:t>must build any needed data structures manually</a:t>
            </a:r>
          </a:p>
          <a:p>
            <a:pPr lvl="1"/>
            <a:r>
              <a:rPr lang="en-US" sz="2000" dirty="0" smtClean="0"/>
              <a:t>to build a linked list structure, create a chain of </a:t>
            </a:r>
            <a:r>
              <a:rPr lang="en-US" sz="2000" dirty="0" err="1" smtClean="0"/>
              <a:t>structs</a:t>
            </a:r>
            <a:r>
              <a:rPr lang="en-US" sz="2000" dirty="0" smtClean="0"/>
              <a:t>/pointers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Node 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data;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Node* next;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 Node;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Node* front = ...;</a:t>
            </a:r>
          </a:p>
        </p:txBody>
      </p:sp>
      <p:graphicFrame>
        <p:nvGraphicFramePr>
          <p:cNvPr id="251908" name="Group 4"/>
          <p:cNvGraphicFramePr>
            <a:graphicFrameLocks noGrp="1"/>
          </p:cNvGraphicFramePr>
          <p:nvPr/>
        </p:nvGraphicFramePr>
        <p:xfrm>
          <a:off x="2182813" y="568833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/>
                <a:gridCol w="669925"/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</a:rPr>
                        <a:t>data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1951" name="Group 47"/>
          <p:cNvGraphicFramePr>
            <a:graphicFrameLocks noGrp="1"/>
          </p:cNvGraphicFramePr>
          <p:nvPr/>
        </p:nvGraphicFramePr>
        <p:xfrm>
          <a:off x="7123113" y="568833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/>
                <a:gridCol w="669925"/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</a:rPr>
                        <a:t>data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990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51930" name="Line 26"/>
          <p:cNvSpPr>
            <a:spLocks noChangeShapeType="1"/>
          </p:cNvSpPr>
          <p:nvPr/>
        </p:nvSpPr>
        <p:spPr bwMode="auto">
          <a:xfrm flipV="1">
            <a:off x="6259513" y="629793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1931" name="Line 27"/>
          <p:cNvSpPr>
            <a:spLocks noChangeShapeType="1"/>
          </p:cNvSpPr>
          <p:nvPr/>
        </p:nvSpPr>
        <p:spPr bwMode="auto">
          <a:xfrm flipH="1">
            <a:off x="7788276" y="6097905"/>
            <a:ext cx="66675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1932" name="Text Box 28"/>
          <p:cNvSpPr txBox="1">
            <a:spLocks noChangeArrowheads="1"/>
          </p:cNvSpPr>
          <p:nvPr/>
        </p:nvSpPr>
        <p:spPr bwMode="auto">
          <a:xfrm>
            <a:off x="290513" y="5842317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front</a:t>
            </a:r>
          </a:p>
        </p:txBody>
      </p:sp>
      <p:sp>
        <p:nvSpPr>
          <p:cNvPr id="251933" name="Line 29"/>
          <p:cNvSpPr>
            <a:spLocks noChangeShapeType="1"/>
          </p:cNvSpPr>
          <p:nvPr/>
        </p:nvSpPr>
        <p:spPr bwMode="auto">
          <a:xfrm flipV="1">
            <a:off x="1243013" y="606933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1934" name="Text Box 30"/>
          <p:cNvSpPr txBox="1">
            <a:spLocks noChangeArrowheads="1"/>
          </p:cNvSpPr>
          <p:nvPr/>
        </p:nvSpPr>
        <p:spPr bwMode="auto">
          <a:xfrm>
            <a:off x="5802313" y="6062980"/>
            <a:ext cx="412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Tahoma" pitchFamily="34" charset="0"/>
              </a:rPr>
              <a:t>...</a:t>
            </a:r>
          </a:p>
        </p:txBody>
      </p:sp>
      <p:sp>
        <p:nvSpPr>
          <p:cNvPr id="251935" name="Line 31"/>
          <p:cNvSpPr>
            <a:spLocks noChangeShapeType="1"/>
          </p:cNvSpPr>
          <p:nvPr/>
        </p:nvSpPr>
        <p:spPr bwMode="auto">
          <a:xfrm flipV="1">
            <a:off x="3186113" y="630745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51936" name="Group 32"/>
          <p:cNvGraphicFramePr>
            <a:graphicFrameLocks noGrp="1"/>
          </p:cNvGraphicFramePr>
          <p:nvPr/>
        </p:nvGraphicFramePr>
        <p:xfrm>
          <a:off x="3986213" y="5697855"/>
          <a:ext cx="1346200" cy="796290"/>
        </p:xfrm>
        <a:graphic>
          <a:graphicData uri="http://schemas.openxmlformats.org/drawingml/2006/table">
            <a:tbl>
              <a:tblPr/>
              <a:tblGrid>
                <a:gridCol w="676275"/>
                <a:gridCol w="669925"/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</a:rPr>
                        <a:t>data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51947" name="Line 43"/>
          <p:cNvSpPr>
            <a:spLocks noChangeShapeType="1"/>
          </p:cNvSpPr>
          <p:nvPr/>
        </p:nvSpPr>
        <p:spPr bwMode="auto">
          <a:xfrm flipV="1">
            <a:off x="5014913" y="631698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schedule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35935" y="1971040"/>
          <a:ext cx="7957085" cy="1402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27618"/>
                <a:gridCol w="1425893"/>
                <a:gridCol w="1363472"/>
                <a:gridCol w="975043"/>
                <a:gridCol w="16650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Today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10/23</a:t>
                      </a:r>
                      <a:endParaRPr lang="en-US" sz="1600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i="1" dirty="0" smtClean="0"/>
                        <a:t>Monday</a:t>
                      </a:r>
                      <a:br>
                        <a:rPr lang="en-US" sz="1600" i="1" dirty="0" smtClean="0"/>
                      </a:br>
                      <a:r>
                        <a:rPr lang="en-US" sz="1600" i="1" dirty="0" smtClean="0"/>
                        <a:t>10/26</a:t>
                      </a:r>
                      <a:endParaRPr lang="en-US" sz="1600" i="1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Wednesday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10/28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Friday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10/30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Monday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11/2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Finish-up Wednesday</a:t>
                      </a:r>
                    </a:p>
                    <a:p>
                      <a:r>
                        <a:rPr lang="en-US" sz="1600" baseline="0" dirty="0" smtClean="0"/>
                        <a:t>Some specifics for HW3</a:t>
                      </a:r>
                    </a:p>
                    <a:p>
                      <a:r>
                        <a:rPr lang="en-US" sz="1600" baseline="0" dirty="0" smtClean="0"/>
                        <a:t>Social implications Friday</a:t>
                      </a:r>
                      <a:endParaRPr lang="en-US" sz="1600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Memory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management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Midterm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review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Midterm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04800" y="3657600"/>
            <a:ext cx="8153400" cy="268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339725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262626"/>
                </a:solidFill>
              </a:rPr>
              <a:t>structured data</a:t>
            </a:r>
          </a:p>
          <a:p>
            <a:pPr lvl="2" indent="-339725" algn="l">
              <a:buFont typeface="Arial" pitchFamily="34" charset="0"/>
              <a:buChar char="•"/>
            </a:pPr>
            <a:r>
              <a:rPr lang="en-US" sz="2000" dirty="0" err="1" smtClean="0">
                <a:solidFill>
                  <a:srgbClr val="404040"/>
                </a:solidFill>
              </a:rPr>
              <a:t>struct</a:t>
            </a:r>
            <a:r>
              <a:rPr lang="en-US" sz="2000" dirty="0" smtClean="0">
                <a:solidFill>
                  <a:srgbClr val="404040"/>
                </a:solidFill>
              </a:rPr>
              <a:t>,  </a:t>
            </a:r>
            <a:r>
              <a:rPr lang="en-US" sz="2000" dirty="0" err="1" smtClean="0">
                <a:solidFill>
                  <a:srgbClr val="404040"/>
                </a:solidFill>
              </a:rPr>
              <a:t>typedef</a:t>
            </a:r>
            <a:endParaRPr lang="en-US" sz="2000" dirty="0" smtClean="0">
              <a:solidFill>
                <a:srgbClr val="404040"/>
              </a:solidFill>
            </a:endParaRPr>
          </a:p>
          <a:p>
            <a:pPr lvl="2" indent="-339725" algn="l">
              <a:buFont typeface="Arial" pitchFamily="34" charset="0"/>
              <a:buChar char="•"/>
            </a:pPr>
            <a:r>
              <a:rPr lang="en-US" sz="2000" dirty="0" err="1" smtClean="0">
                <a:solidFill>
                  <a:srgbClr val="404040"/>
                </a:solidFill>
              </a:rPr>
              <a:t>structs</a:t>
            </a:r>
            <a:r>
              <a:rPr lang="en-US" sz="2000" dirty="0" smtClean="0">
                <a:solidFill>
                  <a:srgbClr val="404040"/>
                </a:solidFill>
              </a:rPr>
              <a:t> as parameters/returns</a:t>
            </a:r>
          </a:p>
          <a:p>
            <a:pPr lvl="2" indent="-339725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404040"/>
                </a:solidFill>
              </a:rPr>
              <a:t>arrays of </a:t>
            </a:r>
            <a:r>
              <a:rPr lang="en-US" sz="2000" dirty="0" err="1" smtClean="0">
                <a:solidFill>
                  <a:srgbClr val="404040"/>
                </a:solidFill>
              </a:rPr>
              <a:t>structs</a:t>
            </a:r>
            <a:endParaRPr lang="en-US" sz="2000" dirty="0" smtClean="0">
              <a:solidFill>
                <a:srgbClr val="404040"/>
              </a:solidFill>
            </a:endParaRPr>
          </a:p>
          <a:p>
            <a:pPr marL="457200" indent="-339725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262626"/>
                </a:solidFill>
              </a:rPr>
              <a:t>linked data structures</a:t>
            </a:r>
          </a:p>
          <a:p>
            <a:pPr lvl="2" indent="-339725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404040"/>
                </a:solidFill>
              </a:rPr>
              <a:t>stacks</a:t>
            </a:r>
          </a:p>
          <a:p>
            <a:pPr lvl="2" indent="-339725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404040"/>
                </a:solidFill>
              </a:rPr>
              <a:t>linked lists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 rot="10800000" flipV="1">
            <a:off x="2895600" y="2362199"/>
            <a:ext cx="2286000" cy="1524001"/>
          </a:xfrm>
          <a:prstGeom prst="straightConnector1">
            <a:avLst/>
          </a:prstGeom>
          <a:noFill/>
          <a:ln w="7620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Manipulating a linked list</a:t>
            </a:r>
            <a:endParaRPr lang="en-US" smtClean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there is only a node type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dirty="0" smtClean="0"/>
              <a:t>), no overall list class</a:t>
            </a:r>
          </a:p>
          <a:p>
            <a:r>
              <a:rPr lang="en-US" sz="2000" dirty="0" smtClean="0"/>
              <a:t>list methods become functions that accept a front node pointer: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list_length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(Node* front)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Node* current = front;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count = 0;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while (current != NULL)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count++;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current = current-&gt;next;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return count;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252932" name="Group 4"/>
          <p:cNvGraphicFramePr>
            <a:graphicFrameLocks noGrp="1"/>
          </p:cNvGraphicFramePr>
          <p:nvPr/>
        </p:nvGraphicFramePr>
        <p:xfrm>
          <a:off x="3035300" y="569976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/>
                <a:gridCol w="669925"/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</a:rPr>
                        <a:t>data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2943" name="Group 15"/>
          <p:cNvGraphicFramePr>
            <a:graphicFrameLocks noGrp="1"/>
          </p:cNvGraphicFramePr>
          <p:nvPr/>
        </p:nvGraphicFramePr>
        <p:xfrm>
          <a:off x="6705600" y="569976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/>
                <a:gridCol w="669925"/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</a:rPr>
                        <a:t>data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52955" name="Line 27"/>
          <p:cNvSpPr>
            <a:spLocks noChangeShapeType="1"/>
          </p:cNvSpPr>
          <p:nvPr/>
        </p:nvSpPr>
        <p:spPr bwMode="auto">
          <a:xfrm flipH="1">
            <a:off x="7370763" y="6109335"/>
            <a:ext cx="66675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2956" name="Text Box 28"/>
          <p:cNvSpPr txBox="1">
            <a:spLocks noChangeArrowheads="1"/>
          </p:cNvSpPr>
          <p:nvPr/>
        </p:nvSpPr>
        <p:spPr bwMode="auto">
          <a:xfrm>
            <a:off x="1143000" y="5853747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front</a:t>
            </a:r>
          </a:p>
        </p:txBody>
      </p:sp>
      <p:sp>
        <p:nvSpPr>
          <p:cNvPr id="252957" name="Line 29"/>
          <p:cNvSpPr>
            <a:spLocks noChangeShapeType="1"/>
          </p:cNvSpPr>
          <p:nvPr/>
        </p:nvSpPr>
        <p:spPr bwMode="auto">
          <a:xfrm flipV="1">
            <a:off x="2095500" y="608076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2959" name="Line 31"/>
          <p:cNvSpPr>
            <a:spLocks noChangeShapeType="1"/>
          </p:cNvSpPr>
          <p:nvPr/>
        </p:nvSpPr>
        <p:spPr bwMode="auto">
          <a:xfrm flipV="1">
            <a:off x="4038600" y="631888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52960" name="Group 32"/>
          <p:cNvGraphicFramePr>
            <a:graphicFrameLocks noGrp="1"/>
          </p:cNvGraphicFramePr>
          <p:nvPr/>
        </p:nvGraphicFramePr>
        <p:xfrm>
          <a:off x="4838700" y="5709285"/>
          <a:ext cx="1346200" cy="796290"/>
        </p:xfrm>
        <a:graphic>
          <a:graphicData uri="http://schemas.openxmlformats.org/drawingml/2006/table">
            <a:tbl>
              <a:tblPr/>
              <a:tblGrid>
                <a:gridCol w="676275"/>
                <a:gridCol w="669925"/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</a:rPr>
                        <a:t>data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52971" name="Line 43"/>
          <p:cNvSpPr>
            <a:spLocks noChangeShapeType="1"/>
          </p:cNvSpPr>
          <p:nvPr/>
        </p:nvSpPr>
        <p:spPr bwMode="auto">
          <a:xfrm flipV="1">
            <a:off x="5867400" y="632841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</a:t>
            </a:r>
            <a:endParaRPr lang="en-US" smtClean="0"/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Write a complete C program that allows the user to create a basic stack of </a:t>
            </a:r>
            <a:r>
              <a:rPr lang="en-US" dirty="0" err="1" smtClean="0"/>
              <a:t>ints</a:t>
            </a:r>
            <a:r>
              <a:rPr lang="en-US" dirty="0" smtClean="0"/>
              <a:t>.  The user should be able to:</a:t>
            </a:r>
          </a:p>
          <a:p>
            <a:pPr lvl="1"/>
            <a:r>
              <a:rPr lang="en-US" dirty="0" smtClean="0"/>
              <a:t>push	: put a new </a:t>
            </a:r>
            <a:r>
              <a:rPr lang="en-US" dirty="0" err="1" smtClean="0"/>
              <a:t>int</a:t>
            </a:r>
            <a:r>
              <a:rPr lang="en-US" dirty="0" smtClean="0"/>
              <a:t> onto the top of the stack.</a:t>
            </a:r>
          </a:p>
          <a:p>
            <a:pPr lvl="1"/>
            <a:r>
              <a:rPr lang="en-US" dirty="0" smtClean="0"/>
              <a:t>pop	: remove the top </a:t>
            </a:r>
            <a:r>
              <a:rPr lang="en-US" dirty="0" err="1" smtClean="0"/>
              <a:t>int</a:t>
            </a:r>
            <a:r>
              <a:rPr lang="en-US" dirty="0" smtClean="0"/>
              <a:t> from the stack and print it.</a:t>
            </a:r>
          </a:p>
          <a:p>
            <a:pPr lvl="1"/>
            <a:r>
              <a:rPr lang="en-US" dirty="0" smtClean="0"/>
              <a:t>clear	: remove all </a:t>
            </a:r>
            <a:r>
              <a:rPr lang="en-US" dirty="0" err="1" smtClean="0"/>
              <a:t>ints</a:t>
            </a:r>
            <a:r>
              <a:rPr lang="en-US" dirty="0" smtClean="0"/>
              <a:t> from the stack.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 not make any assumptions about the size of the stack.</a:t>
            </a:r>
          </a:p>
          <a:p>
            <a:pPr lvl="1"/>
            <a:r>
              <a:rPr lang="en-US" dirty="0" smtClean="0"/>
              <a:t>Do not allow any memory leaks in your program.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free</a:t>
            </a:r>
            <a:r>
              <a:rPr lang="en-US" dirty="0" smtClean="0"/>
              <a:t>: releases memory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free(pointer);</a:t>
            </a:r>
          </a:p>
          <a:p>
            <a:r>
              <a:rPr lang="en-US" dirty="0" smtClean="0"/>
              <a:t>Releases the memory pointed to by the given pointer</a:t>
            </a:r>
          </a:p>
          <a:p>
            <a:pPr lvl="1"/>
            <a:r>
              <a:rPr lang="en-US" dirty="0" smtClean="0"/>
              <a:t>precondition: pointer must refer to a heap-allocated memory block that has not already been freed</a:t>
            </a:r>
          </a:p>
          <a:p>
            <a:pPr lvl="1"/>
            <a:r>
              <a:rPr lang="en-US" dirty="0" smtClean="0"/>
              <a:t>it is considered good practice to set a pointer to 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dirty="0" smtClean="0"/>
              <a:t> after freeing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* a = 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*)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calloc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(8,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free(a);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a = NULL;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1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corruption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If the pointer passed to free doesn't point to a heap-allocated block, or if that block has already been freed, bad things happen</a:t>
            </a:r>
          </a:p>
          <a:p>
            <a:pPr lvl="1"/>
            <a:r>
              <a:rPr lang="en-US" sz="2000" dirty="0" smtClean="0"/>
              <a:t>you're lucky if it crashes, rather than silently corrupting something</a:t>
            </a:r>
            <a:br>
              <a:rPr lang="en-US" sz="2000" dirty="0" smtClean="0"/>
            </a:br>
            <a:endParaRPr lang="en-US" sz="2000" dirty="0" smtClean="0"/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* a1 = 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*)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calloc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(1000,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a2[1000];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* a3;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* a4 = NULL;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free(a1);     // ok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free(a1);     // bad (already freed)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free(a2);     // bad (not heap allocated)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free(a3);     // bad (not heap allocated)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free(a4);     // bad (not heap allocated)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Structured data</a:t>
            </a:r>
            <a:endParaRPr lang="en-US" smtClean="0"/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dirty="0" smtClean="0"/>
              <a:t>: A type that stores a collection of variables</a:t>
            </a:r>
          </a:p>
          <a:p>
            <a:pPr lvl="1"/>
            <a:r>
              <a:rPr lang="en-US" sz="2000" dirty="0" smtClean="0"/>
              <a:t>like a Java class, but with only fields  (no methods or constructors)</a:t>
            </a:r>
          </a:p>
          <a:p>
            <a:pPr lvl="1"/>
            <a:r>
              <a:rPr lang="en-US" sz="2000" dirty="0" smtClean="0"/>
              <a:t>instances can be allocated on the stack or on the heap</a:t>
            </a:r>
          </a:p>
          <a:p>
            <a:pPr lvl="1"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Point {   // defines a new structured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x, y;    // type named Point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structs</a:t>
            </a:r>
            <a:endParaRPr lang="en-US" dirty="0" smtClean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600200"/>
            <a:ext cx="2971800" cy="4495800"/>
          </a:xfrm>
        </p:spPr>
        <p:txBody>
          <a:bodyPr/>
          <a:lstStyle/>
          <a:p>
            <a:r>
              <a:rPr lang="en-US" sz="2400" dirty="0" smtClean="0"/>
              <a:t>Once defined, a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dirty="0" smtClean="0"/>
              <a:t> instance is declared just like built-in types (e.g.,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400" dirty="0" smtClean="0"/>
              <a:t>) except preceded by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 smtClean="0"/>
              <a:t>this allocates an instance on the stack</a:t>
            </a:r>
          </a:p>
          <a:p>
            <a:pPr lvl="1"/>
            <a:r>
              <a:rPr lang="en-US" sz="2000" dirty="0" smtClean="0"/>
              <a:t>name fields of a 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struct</a:t>
            </a:r>
            <a:r>
              <a:rPr lang="en-US" sz="2000" dirty="0" smtClean="0"/>
              <a:t> using the 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.</a:t>
            </a:r>
            <a:r>
              <a:rPr lang="en-US" sz="2000" dirty="0" smtClean="0"/>
              <a:t> operator</a:t>
            </a:r>
          </a:p>
          <a:p>
            <a:pPr lvl="1"/>
            <a:endParaRPr lang="en-US" sz="20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886200" y="1600200"/>
            <a:ext cx="4572000" cy="4495800"/>
          </a:xfrm>
        </p:spPr>
        <p:txBody>
          <a:bodyPr/>
          <a:lstStyle/>
          <a:p>
            <a:pPr marL="0" lvl="1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Point {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x, 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Point p1;              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Point p2 = {42, 3};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p1.x = 15;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p1.y = -2;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("p1 is (%d, %d)\n",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    p1.x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p1.y);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3363" lvl="1" indent="-233363">
              <a:buFont typeface="Arial" pitchFamily="34" charset="0"/>
              <a:buChar char="•"/>
            </a:pPr>
            <a:r>
              <a:rPr lang="en-US" sz="2000" dirty="0" smtClean="0"/>
              <a:t>Tell C to acknowledge your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dirty="0" smtClean="0"/>
              <a:t> type's name with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/>
            <a:endParaRPr lang="en-US" dirty="0" smtClean="0"/>
          </a:p>
          <a:p>
            <a:pPr marL="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Point {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x, y;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 Point;</a:t>
            </a:r>
          </a:p>
          <a:p>
            <a:pPr marL="0" lvl="1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Point p1;     // don't need to write '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'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p1.x = 15;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p1.y = -2;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("p1 is (%d, %d)\n", p1.x, p1.y);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Structs as parameters</a:t>
            </a:r>
            <a:endParaRPr lang="en-US" smtClean="0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you pass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/>
              <a:t> as a parameter, it is copied</a:t>
            </a:r>
          </a:p>
          <a:p>
            <a:pPr lvl="1"/>
            <a:r>
              <a:rPr lang="en-US" dirty="0" smtClean="0"/>
              <a:t>not passed by reference as in Java</a:t>
            </a:r>
          </a:p>
          <a:p>
            <a:pPr marL="233363" lvl="1" indent="-233363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233363" lvl="1" indent="-233363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 marL="233363" lvl="1" indent="-233363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Point p = {10, 20};</a:t>
            </a:r>
          </a:p>
          <a:p>
            <a:pPr marL="233363" lvl="1" indent="-233363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swapXY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233363" lvl="1" indent="-233363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("(%d, %d)\n",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p.y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33363" lvl="1" indent="-233363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return 0;    // prints (10, 20)</a:t>
            </a:r>
          </a:p>
          <a:p>
            <a:pPr marL="233363" lvl="1" indent="-233363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33363" lvl="1" indent="-233363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swapXY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(Point a) {</a:t>
            </a:r>
          </a:p>
          <a:p>
            <a:pPr marL="233363" lvl="1" indent="-233363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temp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a.x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33363" lvl="1" indent="-233363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a.x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a.y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33363" lvl="1" indent="-233363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a.y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temp;  // does not work</a:t>
            </a:r>
          </a:p>
          <a:p>
            <a:pPr marL="233363" lvl="1" indent="-233363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Pointers to structs</a:t>
            </a:r>
            <a:endParaRPr lang="en-US" smtClean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dirty="0" err="1" smtClean="0"/>
              <a:t>s</a:t>
            </a:r>
            <a:r>
              <a:rPr lang="en-US" sz="2000" dirty="0" smtClean="0"/>
              <a:t> can be passed using pointers</a:t>
            </a:r>
          </a:p>
          <a:p>
            <a:pPr lvl="1"/>
            <a:r>
              <a:rPr lang="en-US" sz="1800" dirty="0" smtClean="0"/>
              <a:t>must use parentheses when dereferencing a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800" dirty="0" smtClean="0"/>
              <a:t>(because of operator precedence)</a:t>
            </a:r>
          </a:p>
          <a:p>
            <a:pPr marL="0" lvl="1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Point p = {10, 20};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swapXY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(&amp;p);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("(%d, %d)\n",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p.y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return 0;    // prints (20, 10)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swapXY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(Point* a) {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temp = (*a).x;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(*a).x = (*a).y;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(*a).y = temp;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19883</TotalTime>
  <Words>1268</Words>
  <Application>Microsoft Office PowerPoint</Application>
  <PresentationFormat>On-screen Show (4:3)</PresentationFormat>
  <Paragraphs>314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dan_design_template</vt:lpstr>
      <vt:lpstr>Slide 1</vt:lpstr>
      <vt:lpstr>Upcoming schedule</vt:lpstr>
      <vt:lpstr>free: releases memory</vt:lpstr>
      <vt:lpstr>Memory corruption</vt:lpstr>
      <vt:lpstr>Structured data</vt:lpstr>
      <vt:lpstr>Using structs</vt:lpstr>
      <vt:lpstr>typedef</vt:lpstr>
      <vt:lpstr>Structs as parameters</vt:lpstr>
      <vt:lpstr>Pointers to structs</vt:lpstr>
      <vt:lpstr>The -&gt; operator</vt:lpstr>
      <vt:lpstr>Copy by assignment</vt:lpstr>
      <vt:lpstr>Struct as return value</vt:lpstr>
      <vt:lpstr>Comparing structs</vt:lpstr>
      <vt:lpstr>Comparing structs, cont'd</vt:lpstr>
      <vt:lpstr>Structs and input</vt:lpstr>
      <vt:lpstr>Arrays of structs</vt:lpstr>
      <vt:lpstr>Structs with pointers</vt:lpstr>
      <vt:lpstr>Alternative</vt:lpstr>
      <vt:lpstr>Linked data structures</vt:lpstr>
      <vt:lpstr>Manipulating a linked list</vt:lpstr>
      <vt:lpstr>Exercise</vt:lpstr>
      <vt:lpstr>Questions?</vt:lpstr>
    </vt:vector>
  </TitlesOfParts>
  <Company>_x0008_ᖤ]皤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CSE401 Introduction to Compiler Construction</dc:title>
  <dc:creator>Larry Snyder</dc:creator>
  <cp:lastModifiedBy>David Notkin</cp:lastModifiedBy>
  <cp:revision>1326</cp:revision>
  <dcterms:created xsi:type="dcterms:W3CDTF">2005-03-28T18:45:14Z</dcterms:created>
  <dcterms:modified xsi:type="dcterms:W3CDTF">2009-10-28T16:41:14Z</dcterms:modified>
</cp:coreProperties>
</file>