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21"/>
  </p:notesMasterIdLst>
  <p:handoutMasterIdLst>
    <p:handoutMasterId r:id="rId22"/>
  </p:handoutMasterIdLst>
  <p:sldIdLst>
    <p:sldId id="256" r:id="rId2"/>
    <p:sldId id="444" r:id="rId3"/>
    <p:sldId id="445" r:id="rId4"/>
    <p:sldId id="446" r:id="rId5"/>
    <p:sldId id="447" r:id="rId6"/>
    <p:sldId id="448" r:id="rId7"/>
    <p:sldId id="449" r:id="rId8"/>
    <p:sldId id="450" r:id="rId9"/>
    <p:sldId id="451" r:id="rId10"/>
    <p:sldId id="435" r:id="rId11"/>
    <p:sldId id="436" r:id="rId12"/>
    <p:sldId id="437" r:id="rId13"/>
    <p:sldId id="438" r:id="rId14"/>
    <p:sldId id="439" r:id="rId15"/>
    <p:sldId id="440" r:id="rId16"/>
    <p:sldId id="441" r:id="rId17"/>
    <p:sldId id="442" r:id="rId18"/>
    <p:sldId id="443" r:id="rId19"/>
    <p:sldId id="433" r:id="rId20"/>
  </p:sldIdLst>
  <p:sldSz cx="9144000" cy="6858000" type="screen4x3"/>
  <p:notesSz cx="6858000" cy="9296400"/>
  <p:defaultTextStyle>
    <a:defPPr>
      <a:defRPr lang="en-US"/>
    </a:defPPr>
    <a:lvl1pPr algn="ctr" rtl="0" fontAlgn="base">
      <a:spcBef>
        <a:spcPct val="20000"/>
      </a:spcBef>
      <a:spcAft>
        <a:spcPct val="0"/>
      </a:spcAft>
      <a:defRPr sz="2400" kern="1200">
        <a:solidFill>
          <a:schemeClr val="tx1"/>
        </a:solidFill>
        <a:latin typeface="Arial" charset="0"/>
        <a:ea typeface="+mn-ea"/>
        <a:cs typeface="+mn-cs"/>
      </a:defRPr>
    </a:lvl1pPr>
    <a:lvl2pPr marL="457200" algn="ctr" rtl="0" fontAlgn="base">
      <a:spcBef>
        <a:spcPct val="20000"/>
      </a:spcBef>
      <a:spcAft>
        <a:spcPct val="0"/>
      </a:spcAft>
      <a:defRPr sz="2400" kern="1200">
        <a:solidFill>
          <a:schemeClr val="tx1"/>
        </a:solidFill>
        <a:latin typeface="Arial" charset="0"/>
        <a:ea typeface="+mn-ea"/>
        <a:cs typeface="+mn-cs"/>
      </a:defRPr>
    </a:lvl2pPr>
    <a:lvl3pPr marL="914400" algn="ctr" rtl="0" fontAlgn="base">
      <a:spcBef>
        <a:spcPct val="20000"/>
      </a:spcBef>
      <a:spcAft>
        <a:spcPct val="0"/>
      </a:spcAft>
      <a:defRPr sz="2400" kern="1200">
        <a:solidFill>
          <a:schemeClr val="tx1"/>
        </a:solidFill>
        <a:latin typeface="Arial" charset="0"/>
        <a:ea typeface="+mn-ea"/>
        <a:cs typeface="+mn-cs"/>
      </a:defRPr>
    </a:lvl3pPr>
    <a:lvl4pPr marL="1371600" algn="ctr" rtl="0" fontAlgn="base">
      <a:spcBef>
        <a:spcPct val="20000"/>
      </a:spcBef>
      <a:spcAft>
        <a:spcPct val="0"/>
      </a:spcAft>
      <a:defRPr sz="2400" kern="1200">
        <a:solidFill>
          <a:schemeClr val="tx1"/>
        </a:solidFill>
        <a:latin typeface="Arial" charset="0"/>
        <a:ea typeface="+mn-ea"/>
        <a:cs typeface="+mn-cs"/>
      </a:defRPr>
    </a:lvl4pPr>
    <a:lvl5pPr marL="1828800" algn="ctr" rtl="0" fontAlgn="base">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80008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42" autoAdjust="0"/>
    <p:restoredTop sz="95708" autoAdjust="0"/>
  </p:normalViewPr>
  <p:slideViewPr>
    <p:cSldViewPr snapToObjects="1">
      <p:cViewPr>
        <p:scale>
          <a:sx n="90" d="100"/>
          <a:sy n="90" d="100"/>
        </p:scale>
        <p:origin x="-522" y="-348"/>
      </p:cViewPr>
      <p:guideLst>
        <p:guide orient="horz" pos="7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F2D688DA-F7D1-4AD9-B35A-0A2CD29BEF51}" type="datetimeFigureOut">
              <a:rPr lang="en-US" smtClean="0"/>
              <a:pPr/>
              <a:t>11/4/2009</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BCAC0E30-FE5D-4E44-BCC0-8F57B2E759C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Bef>
                <a:spcPct val="0"/>
              </a:spcBef>
              <a:defRPr sz="1200">
                <a:latin typeface="Times" pitchFamily="1" charset="0"/>
              </a:defRPr>
            </a:lvl1pPr>
          </a:lstStyle>
          <a:p>
            <a:pPr>
              <a:defRPr/>
            </a:pPr>
            <a:endParaRPr lang="en-US"/>
          </a:p>
        </p:txBody>
      </p:sp>
      <p:sp>
        <p:nvSpPr>
          <p:cNvPr id="52227" name="Rectangle 3"/>
          <p:cNvSpPr>
            <a:spLocks noGrp="1" noChangeArrowheads="1"/>
          </p:cNvSpPr>
          <p:nvPr>
            <p:ph type="dt"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latin typeface="Times" pitchFamily="1" charset="0"/>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685800" y="4415790"/>
            <a:ext cx="54864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230" name="Rectangle 6"/>
          <p:cNvSpPr>
            <a:spLocks noGrp="1" noChangeArrowheads="1"/>
          </p:cNvSpPr>
          <p:nvPr>
            <p:ph type="ftr" sz="quarter" idx="4"/>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spcBef>
                <a:spcPct val="0"/>
              </a:spcBef>
              <a:defRPr sz="1200">
                <a:latin typeface="Times" pitchFamily="1" charset="0"/>
              </a:defRPr>
            </a:lvl1pPr>
          </a:lstStyle>
          <a:p>
            <a:pPr>
              <a:defRPr/>
            </a:pPr>
            <a:endParaRPr lang="en-US"/>
          </a:p>
        </p:txBody>
      </p:sp>
      <p:sp>
        <p:nvSpPr>
          <p:cNvPr id="52231" name="Rectangle 7"/>
          <p:cNvSpPr>
            <a:spLocks noGrp="1" noChangeArrowheads="1"/>
          </p:cNvSpPr>
          <p:nvPr>
            <p:ph type="sldNum" sz="quarter" idx="5"/>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latin typeface="Times" pitchFamily="1" charset="0"/>
              </a:defRPr>
            </a:lvl1pPr>
          </a:lstStyle>
          <a:p>
            <a:pPr>
              <a:defRPr/>
            </a:pPr>
            <a:fld id="{39875255-8E73-4D19-AD83-DC4E54DE3B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CC98CECE-D45A-494F-A7F9-32DD22E1A8EE}" type="slidenum">
              <a:rPr lang="en-US" smtClean="0"/>
              <a:pPr/>
              <a:t>1</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E89F32E-8D87-4F96-AA40-39D986A33BF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ffectLst/>
        </p:spPr>
        <p:txBody>
          <a:bodyPr/>
          <a:lstStyle/>
          <a:p>
            <a:pPr>
              <a:defRPr/>
            </a:pPr>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ffectLst/>
        </p:spPr>
        <p:txBody>
          <a:bodyPr/>
          <a:lstStyle/>
          <a:p>
            <a:pPr>
              <a:defRPr/>
            </a:pPr>
            <a:endParaRPr lang="en-US"/>
          </a:p>
        </p:txBody>
      </p:sp>
      <p:sp>
        <p:nvSpPr>
          <p:cNvPr id="70659"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a:t>Click to edit Master subtitle style</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pPr>
              <a:defRPr/>
            </a:pPr>
            <a:r>
              <a:rPr lang="en-US" smtClean="0"/>
              <a:t>CSE303 Au09</a:t>
            </a:r>
            <a:endParaRPr lang="en-US"/>
          </a:p>
        </p:txBody>
      </p:sp>
      <p:sp>
        <p:nvSpPr>
          <p:cNvPr id="11" name="Slide Number Placeholder 10"/>
          <p:cNvSpPr>
            <a:spLocks noGrp="1"/>
          </p:cNvSpPr>
          <p:nvPr>
            <p:ph type="sldNum" sz="quarter" idx="11"/>
          </p:nvPr>
        </p:nvSpPr>
        <p:spPr/>
        <p:txBody>
          <a:bodyPr/>
          <a:lstStyle/>
          <a:p>
            <a:pPr>
              <a:defRPr/>
            </a:pPr>
            <a:fld id="{27A9A2CF-3181-487B-9AD4-744EA61661BF}" type="slidenum">
              <a:rPr lang="en-US" smtClean="0"/>
              <a:pPr>
                <a:defRPr/>
              </a:pPr>
              <a:t>‹#›</a:t>
            </a:fld>
            <a:endParaRPr lang="en-US" dirty="0"/>
          </a:p>
        </p:txBody>
      </p:sp>
      <p:sp>
        <p:nvSpPr>
          <p:cNvPr id="12" name="Footer Placeholder 11"/>
          <p:cNvSpPr>
            <a:spLocks noGrp="1"/>
          </p:cNvSpPr>
          <p:nvPr>
            <p:ph type="ftr" sz="quarter" idx="12"/>
          </p:nvPr>
        </p:nvSpPr>
        <p:spPr/>
        <p:txBody>
          <a:body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955DCD-DD53-4D27-9759-E8ED78E7B02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BDFF4E-8388-456E-B82C-8E57F90A028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51FA2C-3B3E-4FA6-BAFA-85683040B9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687209-3C7B-48C7-A0A0-09EFA8C63AF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593D72-9E2E-4A7D-BE67-19327E6AD9E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F614727-0A28-4CC5-9A36-E56E237283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17A4F5D-B194-4D02-97B9-FEAAE1970A5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81A1E8F-9E64-4F57-9C28-9B348329C9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1256C8F-A7E5-44F2-AD5A-C53FC410645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BB87CC-CFCD-4586-8CBB-65EEB103856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9636"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a:solidFill>
                  <a:srgbClr val="800080"/>
                </a:solidFill>
                <a:latin typeface="Times New Roman" pitchFamily="18" charset="0"/>
              </a:defRPr>
            </a:lvl1pPr>
          </a:lstStyle>
          <a:p>
            <a:pPr>
              <a:defRPr/>
            </a:pPr>
            <a:r>
              <a:rPr lang="en-US" smtClean="0"/>
              <a:t>CSE303 Au09</a:t>
            </a:r>
            <a:endParaRPr lang="en-US"/>
          </a:p>
        </p:txBody>
      </p:sp>
      <p:sp>
        <p:nvSpPr>
          <p:cNvPr id="69637"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solidFill>
                  <a:srgbClr val="800080"/>
                </a:solidFill>
                <a:latin typeface="Times New Roman" pitchFamily="18" charset="0"/>
              </a:defRPr>
            </a:lvl1pPr>
          </a:lstStyle>
          <a:p>
            <a:pPr>
              <a:defRPr/>
            </a:pPr>
            <a:endParaRPr lang="en-US" dirty="0"/>
          </a:p>
        </p:txBody>
      </p:sp>
      <p:sp>
        <p:nvSpPr>
          <p:cNvPr id="69638"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solidFill>
                  <a:srgbClr val="800080"/>
                </a:solidFill>
                <a:latin typeface="Times New Roman" pitchFamily="18" charset="0"/>
              </a:defRPr>
            </a:lvl1pPr>
          </a:lstStyle>
          <a:p>
            <a:pPr>
              <a:defRPr/>
            </a:pPr>
            <a:fld id="{27A9A2CF-3181-487B-9AD4-744EA61661BF}" type="slidenum">
              <a:rPr lang="en-US"/>
              <a:pPr>
                <a:defRPr/>
              </a:pPr>
              <a:t>‹#›</a:t>
            </a:fld>
            <a:endParaRPr lang="en-US" dirty="0"/>
          </a:p>
        </p:txBody>
      </p:sp>
      <p:sp>
        <p:nvSpPr>
          <p:cNvPr id="69639" name="Line 7"/>
          <p:cNvSpPr>
            <a:spLocks noChangeShapeType="1"/>
          </p:cNvSpPr>
          <p:nvPr/>
        </p:nvSpPr>
        <p:spPr bwMode="auto">
          <a:xfrm>
            <a:off x="762000" y="1295400"/>
            <a:ext cx="7543800" cy="0"/>
          </a:xfrm>
          <a:prstGeom prst="line">
            <a:avLst/>
          </a:prstGeom>
          <a:noFill/>
          <a:ln w="38100">
            <a:solidFill>
              <a:srgbClr val="800080"/>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fontAlgn="base">
        <a:spcBef>
          <a:spcPct val="0"/>
        </a:spcBef>
        <a:spcAft>
          <a:spcPct val="0"/>
        </a:spcAft>
        <a:defRPr sz="3600">
          <a:solidFill>
            <a:srgbClr val="800080"/>
          </a:solidFill>
          <a:latin typeface="Arial" charset="0"/>
        </a:defRPr>
      </a:lvl6pPr>
      <a:lvl7pPr marL="914400" algn="l" rtl="0" fontAlgn="base">
        <a:spcBef>
          <a:spcPct val="0"/>
        </a:spcBef>
        <a:spcAft>
          <a:spcPct val="0"/>
        </a:spcAft>
        <a:defRPr sz="3600">
          <a:solidFill>
            <a:srgbClr val="800080"/>
          </a:solidFill>
          <a:latin typeface="Arial" charset="0"/>
        </a:defRPr>
      </a:lvl7pPr>
      <a:lvl8pPr marL="1371600" algn="l" rtl="0" fontAlgn="base">
        <a:spcBef>
          <a:spcPct val="0"/>
        </a:spcBef>
        <a:spcAft>
          <a:spcPct val="0"/>
        </a:spcAft>
        <a:defRPr sz="3600">
          <a:solidFill>
            <a:srgbClr val="800080"/>
          </a:solidFill>
          <a:latin typeface="Arial" charset="0"/>
        </a:defRPr>
      </a:lvl8pPr>
      <a:lvl9pPr marL="1828800" algn="l" rtl="0" fontAlgn="base">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382773" y="6088566"/>
            <a:ext cx="8250864" cy="477139"/>
          </a:xfrm>
        </p:spPr>
        <p:txBody>
          <a:bodyPr/>
          <a:lstStyle/>
          <a:p>
            <a:r>
              <a:rPr lang="en-US" dirty="0" smtClean="0"/>
              <a:t>David Notkin </a:t>
            </a:r>
            <a:r>
              <a:rPr lang="en-US" sz="1800" dirty="0" smtClean="0">
                <a:sym typeface="Wingdings"/>
              </a:rPr>
              <a:t></a:t>
            </a:r>
            <a:r>
              <a:rPr lang="en-US" dirty="0" smtClean="0">
                <a:sym typeface="Wingdings"/>
              </a:rPr>
              <a:t> </a:t>
            </a:r>
            <a:r>
              <a:rPr lang="en-US" dirty="0" smtClean="0"/>
              <a:t>Autumn 2009</a:t>
            </a:r>
            <a:r>
              <a:rPr lang="en-US" dirty="0" smtClean="0">
                <a:sym typeface="Wingdings"/>
              </a:rPr>
              <a:t>  CSE303 Lecture 16</a:t>
            </a:r>
            <a:endParaRPr lang="en-US" dirty="0" smtClean="0"/>
          </a:p>
        </p:txBody>
      </p:sp>
      <p:sp>
        <p:nvSpPr>
          <p:cNvPr id="5" name="TextBox 4"/>
          <p:cNvSpPr txBox="1"/>
          <p:nvPr/>
        </p:nvSpPr>
        <p:spPr>
          <a:xfrm>
            <a:off x="1295400" y="1182773"/>
            <a:ext cx="6629400" cy="4598182"/>
          </a:xfrm>
          <a:prstGeom prst="rect">
            <a:avLst/>
          </a:prstGeom>
          <a:noFill/>
        </p:spPr>
        <p:txBody>
          <a:bodyPr wrap="square" rtlCol="0">
            <a:spAutoFit/>
          </a:bodyPr>
          <a:lstStyle/>
          <a:p>
            <a:pPr algn="l"/>
            <a:r>
              <a:rPr lang="en-US" dirty="0" smtClean="0"/>
              <a:t>#</a:t>
            </a:r>
            <a:r>
              <a:rPr lang="en-US" dirty="0" smtClean="0"/>
              <a:t>preprocessor</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Debugging </a:t>
            </a:r>
            <a:r>
              <a:rPr lang="en-US" dirty="0" smtClean="0"/>
              <a:t>is twice as hard as writing the code in the first place. Therefore, if you write the code as cleverly as possible, you are, by definition, not smart enough to debug it.</a:t>
            </a:r>
          </a:p>
          <a:p>
            <a:r>
              <a:rPr lang="en-US" dirty="0" smtClean="0"/>
              <a:t>	--Brian W. Kernighan</a:t>
            </a:r>
            <a:br>
              <a:rPr lang="en-US" dirty="0" smtClean="0"/>
            </a:br>
            <a:r>
              <a:rPr lang="en-US" dirty="0" smtClean="0"/>
              <a:t/>
            </a:r>
            <a:br>
              <a:rPr lang="en-US" dirty="0" smtClean="0"/>
            </a:b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smtClean="0"/>
              <a:t>gdb</a:t>
            </a:r>
          </a:p>
        </p:txBody>
      </p:sp>
      <p:sp>
        <p:nvSpPr>
          <p:cNvPr id="242691" name="Rectangle 3"/>
          <p:cNvSpPr>
            <a:spLocks noGrp="1" noChangeArrowheads="1"/>
          </p:cNvSpPr>
          <p:nvPr>
            <p:ph type="body" idx="1"/>
          </p:nvPr>
        </p:nvSpPr>
        <p:spPr>
          <a:xfrm>
            <a:off x="685800" y="1600200"/>
            <a:ext cx="8229600" cy="4495800"/>
          </a:xfrm>
        </p:spPr>
        <p:txBody>
          <a:bodyPr/>
          <a:lstStyle/>
          <a:p>
            <a:r>
              <a:rPr lang="en-US" sz="2000" dirty="0" err="1" smtClean="0"/>
              <a:t>gdb</a:t>
            </a:r>
            <a:r>
              <a:rPr lang="en-US" sz="2000" dirty="0" smtClean="0"/>
              <a:t> : GNU debugger.  Helps you step through C programs.</a:t>
            </a:r>
          </a:p>
          <a:p>
            <a:pPr lvl="1"/>
            <a:r>
              <a:rPr lang="en-US" sz="2000" dirty="0" smtClean="0"/>
              <a:t>absolutely essential for fixing crashes and bad pointer code</a:t>
            </a:r>
          </a:p>
          <a:p>
            <a:pPr lvl="1"/>
            <a:r>
              <a:rPr lang="en-US" sz="2000" dirty="0" smtClean="0"/>
              <a:t>your program must have been compiled with the </a:t>
            </a:r>
            <a:r>
              <a:rPr lang="en-US" sz="2000" b="1" dirty="0" smtClean="0">
                <a:latin typeface="Courier New" pitchFamily="49" charset="0"/>
                <a:cs typeface="Courier New" pitchFamily="49" charset="0"/>
              </a:rPr>
              <a:t>-g </a:t>
            </a:r>
            <a:r>
              <a:rPr lang="en-US" sz="2000" dirty="0" smtClean="0"/>
              <a:t>flag</a:t>
            </a:r>
            <a:endParaRPr lang="en-US" dirty="0" smtClean="0"/>
          </a:p>
          <a:p>
            <a:r>
              <a:rPr lang="en-US" sz="2000" dirty="0" smtClean="0"/>
              <a:t>usage</a:t>
            </a:r>
          </a:p>
          <a:p>
            <a:pPr lvl="1">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gdb</a:t>
            </a:r>
            <a:r>
              <a:rPr lang="en-US" sz="2000" b="1" dirty="0" smtClean="0">
                <a:latin typeface="Courier New" pitchFamily="49" charset="0"/>
                <a:cs typeface="Courier New" pitchFamily="49" charset="0"/>
              </a:rPr>
              <a:t> program</a:t>
            </a:r>
          </a:p>
          <a:p>
            <a:pPr lvl="1">
              <a:buNone/>
            </a:pPr>
            <a:r>
              <a:rPr lang="en-US" sz="2000" b="1" dirty="0" smtClean="0">
                <a:latin typeface="Courier New" pitchFamily="49" charset="0"/>
                <a:cs typeface="Courier New" pitchFamily="49" charset="0"/>
              </a:rPr>
              <a:t>GNU </a:t>
            </a:r>
            <a:r>
              <a:rPr lang="en-US" sz="2000" b="1" dirty="0" err="1" smtClean="0">
                <a:latin typeface="Courier New" pitchFamily="49" charset="0"/>
                <a:cs typeface="Courier New" pitchFamily="49" charset="0"/>
              </a:rPr>
              <a:t>gdb</a:t>
            </a:r>
            <a:r>
              <a:rPr lang="en-US" sz="2000" b="1" dirty="0" smtClean="0">
                <a:latin typeface="Courier New" pitchFamily="49" charset="0"/>
                <a:cs typeface="Courier New" pitchFamily="49" charset="0"/>
              </a:rPr>
              <a:t> Fedora (6.8-23.fc9)</a:t>
            </a:r>
          </a:p>
          <a:p>
            <a:pPr lvl="1">
              <a:buNone/>
            </a:pPr>
            <a:r>
              <a:rPr lang="en-US" sz="1800" b="1" dirty="0" smtClean="0">
                <a:latin typeface="Courier New" pitchFamily="49" charset="0"/>
                <a:cs typeface="Courier New" pitchFamily="49" charset="0"/>
              </a:rPr>
              <a:t>Copyright (C) 2008 Free Software Foundation, Inc...</a:t>
            </a:r>
          </a:p>
          <a:p>
            <a:pPr lvl="1">
              <a:buNone/>
            </a:pP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gdb</a:t>
            </a:r>
            <a:r>
              <a:rPr lang="en-US" sz="2000" b="1" dirty="0" smtClean="0">
                <a:latin typeface="Courier New" pitchFamily="49" charset="0"/>
                <a:cs typeface="Courier New" pitchFamily="49" charset="0"/>
              </a:rPr>
              <a:t>) run parameters</a:t>
            </a:r>
          </a:p>
          <a:p>
            <a:pPr lvl="1">
              <a:buNone/>
            </a:pPr>
            <a:r>
              <a:rPr lang="en-US" sz="2000" b="1" dirty="0" smtClean="0">
                <a:latin typeface="Courier New" pitchFamily="49" charset="0"/>
                <a:cs typeface="Courier New" pitchFamily="49" charset="0"/>
              </a:rPr>
              <a:t>...</a:t>
            </a:r>
          </a:p>
          <a:p>
            <a:pPr lvl="1"/>
            <a:endParaRPr lang="en-US" sz="2000" dirty="0" smtClean="0"/>
          </a:p>
          <a:p>
            <a:r>
              <a:rPr lang="en-US" sz="2000" dirty="0" smtClean="0"/>
              <a:t>redirecting input:</a:t>
            </a:r>
          </a:p>
          <a:p>
            <a:pPr lvl="1">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gdb</a:t>
            </a:r>
            <a:r>
              <a:rPr lang="en-US" sz="2000" b="1" dirty="0" smtClean="0">
                <a:latin typeface="Courier New" pitchFamily="49" charset="0"/>
                <a:cs typeface="Courier New" pitchFamily="49" charset="0"/>
              </a:rPr>
              <a:t> program</a:t>
            </a:r>
          </a:p>
          <a:p>
            <a:pPr lvl="1">
              <a:buNone/>
            </a:pP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gdb</a:t>
            </a:r>
            <a:r>
              <a:rPr lang="en-US" sz="2000" b="1" dirty="0" smtClean="0">
                <a:latin typeface="Courier New" pitchFamily="49" charset="0"/>
                <a:cs typeface="Courier New" pitchFamily="49" charset="0"/>
              </a:rPr>
              <a:t>) run parameters &lt; </a:t>
            </a:r>
            <a:r>
              <a:rPr lang="en-US" sz="2000" b="1" dirty="0" err="1" smtClean="0">
                <a:latin typeface="Courier New" pitchFamily="49" charset="0"/>
                <a:cs typeface="Courier New" pitchFamily="49" charset="0"/>
              </a:rPr>
              <a:t>inputfile</a:t>
            </a:r>
            <a:endParaRPr lang="en-US" sz="2000" b="1"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latin typeface="Consolas" pitchFamily="49" charset="0"/>
              </a:rPr>
              <a:t>gdb</a:t>
            </a:r>
            <a:r>
              <a:rPr lang="en-US" smtClean="0"/>
              <a:t> commands</a:t>
            </a:r>
          </a:p>
        </p:txBody>
      </p:sp>
      <p:graphicFrame>
        <p:nvGraphicFramePr>
          <p:cNvPr id="243753" name="Group 41"/>
          <p:cNvGraphicFramePr>
            <a:graphicFrameLocks noGrp="1"/>
          </p:cNvGraphicFramePr>
          <p:nvPr/>
        </p:nvGraphicFramePr>
        <p:xfrm>
          <a:off x="381000" y="1219200"/>
          <a:ext cx="8458200" cy="5364480"/>
        </p:xfrm>
        <a:graphic>
          <a:graphicData uri="http://schemas.openxmlformats.org/drawingml/2006/table">
            <a:tbl>
              <a:tblPr/>
              <a:tblGrid>
                <a:gridCol w="3810000"/>
                <a:gridCol w="4648200"/>
              </a:tblGrid>
              <a:tr h="307975">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alibri" pitchFamily="34" charset="0"/>
                        </a:rPr>
                        <a:t>command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rgbClr val="262626"/>
                          </a:solidFill>
                          <a:effectLst/>
                          <a:latin typeface="Calibri" pitchFamily="34" charset="0"/>
                        </a:rPr>
                        <a:t>description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run </a:t>
                      </a:r>
                      <a:r>
                        <a:rPr kumimoji="0" lang="en-US" sz="2000" b="0" i="0" u="none" strike="noStrike" cap="none" normalizeH="0" baseline="0" dirty="0" smtClean="0">
                          <a:ln>
                            <a:noFill/>
                          </a:ln>
                          <a:solidFill>
                            <a:srgbClr val="262626"/>
                          </a:solidFill>
                          <a:effectLst/>
                          <a:latin typeface="Courier New" pitchFamily="49" charset="0"/>
                          <a:cs typeface="Courier New" pitchFamily="49" charset="0"/>
                        </a:rPr>
                        <a:t>or</a:t>
                      </a: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r    </a:t>
                      </a:r>
                      <a:r>
                        <a:rPr kumimoji="0" lang="en-US" sz="2000" b="1" i="1" u="none" strike="noStrike" cap="none" normalizeH="0" baseline="0" dirty="0" smtClean="0">
                          <a:ln>
                            <a:noFill/>
                          </a:ln>
                          <a:solidFill>
                            <a:srgbClr val="262626"/>
                          </a:solidFill>
                          <a:effectLst/>
                          <a:latin typeface="Courier New" pitchFamily="49" charset="0"/>
                          <a:cs typeface="Courier New" pitchFamily="49" charset="0"/>
                        </a:rPr>
                        <a:t>parameters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0" i="0" u="none" strike="noStrike" cap="none" normalizeH="0" baseline="0" dirty="0" smtClean="0">
                          <a:ln>
                            <a:noFill/>
                          </a:ln>
                          <a:solidFill>
                            <a:srgbClr val="262626"/>
                          </a:solidFill>
                          <a:effectLst/>
                          <a:latin typeface="Calibri" pitchFamily="34" charset="0"/>
                        </a:rPr>
                        <a:t>run the program</a:t>
                      </a:r>
                      <a:endParaRPr kumimoji="0" lang="en-US" sz="2000" b="0" i="0" u="none" strike="noStrike" cap="none" normalizeH="0" baseline="0" dirty="0" smtClean="0">
                        <a:ln>
                          <a:noFill/>
                        </a:ln>
                        <a:solidFill>
                          <a:srgbClr val="262626"/>
                        </a:solidFill>
                        <a:effectLst/>
                        <a:latin typeface="Consolas"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break </a:t>
                      </a:r>
                      <a:r>
                        <a:rPr kumimoji="0" lang="en-US" sz="2000" b="0" i="0" u="none" strike="noStrike" cap="none" normalizeH="0" baseline="0" dirty="0" smtClean="0">
                          <a:ln>
                            <a:noFill/>
                          </a:ln>
                          <a:solidFill>
                            <a:srgbClr val="262626"/>
                          </a:solidFill>
                          <a:effectLst/>
                          <a:latin typeface="Courier New" pitchFamily="49" charset="0"/>
                          <a:cs typeface="Courier New" pitchFamily="49" charset="0"/>
                        </a:rPr>
                        <a:t>or</a:t>
                      </a: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b  </a:t>
                      </a:r>
                      <a:r>
                        <a:rPr kumimoji="0" lang="en-US" sz="2000" b="1" i="1" u="none" strike="noStrike" cap="none" normalizeH="0" baseline="0" dirty="0" smtClean="0">
                          <a:ln>
                            <a:noFill/>
                          </a:ln>
                          <a:solidFill>
                            <a:srgbClr val="262626"/>
                          </a:solidFill>
                          <a:effectLst/>
                          <a:latin typeface="Courier New" pitchFamily="49" charset="0"/>
                          <a:cs typeface="Courier New" pitchFamily="49" charset="0"/>
                        </a:rPr>
                        <a:t>place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sets a breakpoint at the given place:</a:t>
                      </a:r>
                    </a:p>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 a function's name</a:t>
                      </a:r>
                    </a:p>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 a line number</a:t>
                      </a:r>
                    </a:p>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 a source file : line number</a:t>
                      </a:r>
                      <a:endParaRPr kumimoji="0" lang="en-US" sz="2000" b="0" i="0" u="none" strike="noStrike" cap="none" normalizeH="0" baseline="0" smtClean="0">
                        <a:ln>
                          <a:noFill/>
                        </a:ln>
                        <a:solidFill>
                          <a:srgbClr val="262626"/>
                        </a:solidFill>
                        <a:effectLst/>
                        <a:latin typeface="Consolas"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print </a:t>
                      </a:r>
                      <a:r>
                        <a:rPr kumimoji="0" lang="en-US" sz="2000" b="0" i="0" u="none" strike="noStrike" cap="none" normalizeH="0" baseline="0" dirty="0" smtClean="0">
                          <a:ln>
                            <a:noFill/>
                          </a:ln>
                          <a:solidFill>
                            <a:srgbClr val="262626"/>
                          </a:solidFill>
                          <a:effectLst/>
                          <a:latin typeface="Courier New" pitchFamily="49" charset="0"/>
                          <a:cs typeface="Courier New" pitchFamily="49" charset="0"/>
                        </a:rPr>
                        <a:t>or</a:t>
                      </a: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p  </a:t>
                      </a:r>
                      <a:r>
                        <a:rPr kumimoji="0" lang="en-US" sz="2000" b="1" i="1" u="none" strike="noStrike" cap="none" normalizeH="0" baseline="0" dirty="0" smtClean="0">
                          <a:ln>
                            <a:noFill/>
                          </a:ln>
                          <a:solidFill>
                            <a:srgbClr val="262626"/>
                          </a:solidFill>
                          <a:effectLst/>
                          <a:latin typeface="Courier New" pitchFamily="49" charset="0"/>
                          <a:cs typeface="Courier New" pitchFamily="49" charset="0"/>
                        </a:rPr>
                        <a:t>expression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prints the given value / variable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step </a:t>
                      </a:r>
                      <a:r>
                        <a:rPr kumimoji="0" lang="en-US" sz="2000" b="0" i="0" u="none" strike="noStrike" cap="none" normalizeH="0" baseline="0" dirty="0" smtClean="0">
                          <a:ln>
                            <a:noFill/>
                          </a:ln>
                          <a:solidFill>
                            <a:srgbClr val="262626"/>
                          </a:solidFill>
                          <a:effectLst/>
                          <a:latin typeface="Courier New" pitchFamily="49" charset="0"/>
                          <a:cs typeface="Courier New" pitchFamily="49" charset="0"/>
                        </a:rPr>
                        <a:t>or</a:t>
                      </a: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advances by one line of code</a:t>
                      </a:r>
                    </a:p>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("step into")</a:t>
                      </a:r>
                      <a:endParaRPr kumimoji="0" lang="en-US" sz="2000" b="0" i="1" u="none" strike="noStrike" cap="none" normalizeH="0" baseline="0" smtClean="0">
                        <a:ln>
                          <a:noFill/>
                        </a:ln>
                        <a:solidFill>
                          <a:srgbClr val="262626"/>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088">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next </a:t>
                      </a:r>
                      <a:r>
                        <a:rPr kumimoji="0" lang="en-US" sz="2000" b="0" i="0" u="none" strike="noStrike" cap="none" normalizeH="0" baseline="0" dirty="0" smtClean="0">
                          <a:ln>
                            <a:noFill/>
                          </a:ln>
                          <a:solidFill>
                            <a:srgbClr val="262626"/>
                          </a:solidFill>
                          <a:effectLst/>
                          <a:latin typeface="Courier New" pitchFamily="49" charset="0"/>
                          <a:cs typeface="Courier New" pitchFamily="49" charset="0"/>
                        </a:rPr>
                        <a:t>or</a:t>
                      </a: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advances by one line of code</a:t>
                      </a:r>
                    </a:p>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("step over")</a:t>
                      </a:r>
                      <a:endParaRPr kumimoji="0" lang="en-US" sz="2000" b="0" i="1" u="none" strike="noStrike" cap="none" normalizeH="0" baseline="0" smtClean="0">
                        <a:ln>
                          <a:noFill/>
                        </a:ln>
                        <a:solidFill>
                          <a:srgbClr val="262626"/>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rgbClr val="262626"/>
                          </a:solidFill>
                          <a:effectLst/>
                          <a:latin typeface="Courier New" pitchFamily="49" charset="0"/>
                          <a:cs typeface="Courier New" pitchFamily="49" charset="0"/>
                        </a:rPr>
                        <a:t> finish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runs until end of function ("step out")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838">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continue </a:t>
                      </a:r>
                      <a:r>
                        <a:rPr kumimoji="0" lang="en-US" sz="2000" b="0" i="0" u="none" strike="noStrike" cap="none" normalizeH="0" baseline="0" dirty="0" smtClean="0">
                          <a:ln>
                            <a:noFill/>
                          </a:ln>
                          <a:solidFill>
                            <a:srgbClr val="262626"/>
                          </a:solidFill>
                          <a:effectLst/>
                          <a:latin typeface="Courier New" pitchFamily="49" charset="0"/>
                          <a:cs typeface="Courier New" pitchFamily="49" charset="0"/>
                        </a:rPr>
                        <a:t>or</a:t>
                      </a: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resumes running program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838">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2000" b="1" i="0" u="none" strike="noStrike" cap="none" normalizeH="0" baseline="0" dirty="0" err="1" smtClean="0">
                          <a:ln>
                            <a:noFill/>
                          </a:ln>
                          <a:solidFill>
                            <a:srgbClr val="262626"/>
                          </a:solidFill>
                          <a:effectLst/>
                          <a:latin typeface="Courier New" pitchFamily="49" charset="0"/>
                          <a:cs typeface="Courier New" pitchFamily="49" charset="0"/>
                        </a:rPr>
                        <a:t>backtrace</a:t>
                      </a: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2000" b="0" i="0" u="none" strike="noStrike" cap="none" normalizeH="0" baseline="0" dirty="0" smtClean="0">
                          <a:ln>
                            <a:noFill/>
                          </a:ln>
                          <a:solidFill>
                            <a:srgbClr val="262626"/>
                          </a:solidFill>
                          <a:effectLst/>
                          <a:latin typeface="Courier New" pitchFamily="49" charset="0"/>
                          <a:cs typeface="Courier New" pitchFamily="49" charset="0"/>
                        </a:rPr>
                        <a:t>or</a:t>
                      </a: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2000" b="1" i="0" u="none" strike="noStrike" cap="none" normalizeH="0" baseline="0" dirty="0" err="1" smtClean="0">
                          <a:ln>
                            <a:noFill/>
                          </a:ln>
                          <a:solidFill>
                            <a:srgbClr val="262626"/>
                          </a:solidFill>
                          <a:effectLst/>
                          <a:latin typeface="Courier New" pitchFamily="49" charset="0"/>
                          <a:cs typeface="Courier New" pitchFamily="49" charset="0"/>
                        </a:rPr>
                        <a:t>bt</a:t>
                      </a:r>
                      <a:endParaRPr kumimoji="0" lang="en-US" sz="2000" b="1" i="0" u="none" strike="noStrike" cap="none" normalizeH="0" baseline="0" dirty="0" smtClean="0">
                        <a:ln>
                          <a:noFill/>
                        </a:ln>
                        <a:solidFill>
                          <a:srgbClr val="262626"/>
                        </a:solidFill>
                        <a:effectLst/>
                        <a:latin typeface="Courier New" pitchFamily="49" charset="0"/>
                        <a:cs typeface="Courier New" pitchFamily="49"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display current function call stack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838">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quit </a:t>
                      </a:r>
                      <a:r>
                        <a:rPr kumimoji="0" lang="en-US" sz="2000" b="0" i="0" u="none" strike="noStrike" cap="none" normalizeH="0" baseline="0" dirty="0" smtClean="0">
                          <a:ln>
                            <a:noFill/>
                          </a:ln>
                          <a:solidFill>
                            <a:srgbClr val="262626"/>
                          </a:solidFill>
                          <a:effectLst/>
                          <a:latin typeface="Courier New" pitchFamily="49" charset="0"/>
                          <a:cs typeface="Courier New" pitchFamily="49" charset="0"/>
                        </a:rPr>
                        <a:t>or</a:t>
                      </a: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exits gdb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r>
              <a:rPr lang="en-US" smtClean="0"/>
              <a:t>A </a:t>
            </a:r>
            <a:r>
              <a:rPr lang="en-US" smtClean="0">
                <a:latin typeface="Consolas" pitchFamily="49" charset="0"/>
              </a:rPr>
              <a:t>gdb</a:t>
            </a:r>
            <a:r>
              <a:rPr lang="en-US" smtClean="0"/>
              <a:t> session</a:t>
            </a:r>
          </a:p>
        </p:txBody>
      </p:sp>
      <p:sp>
        <p:nvSpPr>
          <p:cNvPr id="253955" name="Rectangle 3"/>
          <p:cNvSpPr>
            <a:spLocks noGrp="1" noChangeArrowheads="1"/>
          </p:cNvSpPr>
          <p:nvPr>
            <p:ph type="body" idx="1"/>
          </p:nvPr>
        </p:nvSpPr>
        <p:spPr>
          <a:xfrm>
            <a:off x="0" y="1295400"/>
            <a:ext cx="9144000" cy="5562600"/>
          </a:xfrm>
        </p:spPr>
        <p:txBody>
          <a:bodyPr>
            <a:normAutofit fontScale="92500" lnSpcReduction="10000"/>
          </a:bodyPr>
          <a:lstStyle/>
          <a:p>
            <a:pPr lvl="1">
              <a:spcBef>
                <a:spcPts val="0"/>
              </a:spcBef>
              <a:buFont typeface="Wingdings" pitchFamily="2" charset="2"/>
              <a:buNone/>
            </a:pPr>
            <a:r>
              <a:rPr lang="en-US" sz="1600" b="1" dirty="0" smtClean="0">
                <a:solidFill>
                  <a:srgbClr val="404040"/>
                </a:solidFill>
                <a:latin typeface="Courier New" pitchFamily="49" charset="0"/>
                <a:cs typeface="Courier New" pitchFamily="49" charset="0"/>
              </a:rPr>
              <a:t>$ </a:t>
            </a:r>
            <a:r>
              <a:rPr lang="en-US" sz="1600" b="1" dirty="0" err="1" smtClean="0">
                <a:solidFill>
                  <a:srgbClr val="404040"/>
                </a:solidFill>
                <a:latin typeface="Courier New" pitchFamily="49" charset="0"/>
                <a:cs typeface="Courier New" pitchFamily="49" charset="0"/>
              </a:rPr>
              <a:t>gdb</a:t>
            </a:r>
            <a:r>
              <a:rPr lang="en-US" sz="1600" b="1" dirty="0" smtClean="0">
                <a:solidFill>
                  <a:srgbClr val="404040"/>
                </a:solidFill>
                <a:latin typeface="Courier New" pitchFamily="49" charset="0"/>
                <a:cs typeface="Courier New" pitchFamily="49" charset="0"/>
              </a:rPr>
              <a:t> </a:t>
            </a:r>
            <a:r>
              <a:rPr lang="en-US" sz="1600" b="1" dirty="0" err="1" smtClean="0">
                <a:solidFill>
                  <a:srgbClr val="404040"/>
                </a:solidFill>
                <a:latin typeface="Courier New" pitchFamily="49" charset="0"/>
                <a:cs typeface="Courier New" pitchFamily="49" charset="0"/>
              </a:rPr>
              <a:t>intstack</a:t>
            </a:r>
            <a:endParaRPr lang="en-US" sz="1600" b="1" dirty="0" smtClean="0">
              <a:solidFill>
                <a:srgbClr val="404040"/>
              </a:solidFill>
              <a:latin typeface="Courier New" pitchFamily="49" charset="0"/>
              <a:cs typeface="Courier New" pitchFamily="49" charset="0"/>
            </a:endParaRPr>
          </a:p>
          <a:p>
            <a:pPr lvl="1">
              <a:spcBef>
                <a:spcPts val="0"/>
              </a:spcBef>
              <a:buFont typeface="Wingdings" pitchFamily="2" charset="2"/>
              <a:buNone/>
            </a:pPr>
            <a:r>
              <a:rPr lang="en-US" sz="1600" dirty="0" smtClean="0">
                <a:solidFill>
                  <a:srgbClr val="404040"/>
                </a:solidFill>
                <a:latin typeface="Courier New" pitchFamily="49" charset="0"/>
                <a:cs typeface="Courier New" pitchFamily="49" charset="0"/>
              </a:rPr>
              <a:t>GNU </a:t>
            </a:r>
            <a:r>
              <a:rPr lang="en-US" sz="1600" dirty="0" err="1" smtClean="0">
                <a:solidFill>
                  <a:srgbClr val="404040"/>
                </a:solidFill>
                <a:latin typeface="Courier New" pitchFamily="49" charset="0"/>
                <a:cs typeface="Courier New" pitchFamily="49" charset="0"/>
              </a:rPr>
              <a:t>gdb</a:t>
            </a:r>
            <a:r>
              <a:rPr lang="en-US" sz="1600" dirty="0" smtClean="0">
                <a:solidFill>
                  <a:srgbClr val="404040"/>
                </a:solidFill>
                <a:latin typeface="Courier New" pitchFamily="49" charset="0"/>
                <a:cs typeface="Courier New" pitchFamily="49" charset="0"/>
              </a:rPr>
              <a:t> 5.2.1</a:t>
            </a:r>
          </a:p>
          <a:p>
            <a:pPr lvl="1">
              <a:spcBef>
                <a:spcPts val="0"/>
              </a:spcBef>
              <a:buFont typeface="Wingdings" pitchFamily="2" charset="2"/>
              <a:buNone/>
            </a:pPr>
            <a:r>
              <a:rPr lang="en-US" sz="1600" dirty="0" smtClean="0">
                <a:solidFill>
                  <a:srgbClr val="404040"/>
                </a:solidFill>
                <a:latin typeface="Courier New" pitchFamily="49" charset="0"/>
                <a:cs typeface="Courier New" pitchFamily="49" charset="0"/>
              </a:rPr>
              <a:t>Copyright 2002 Free Software Foundation, Inc.</a:t>
            </a:r>
          </a:p>
          <a:p>
            <a:pPr lvl="1">
              <a:spcBef>
                <a:spcPts val="0"/>
              </a:spcBef>
              <a:buFont typeface="Wingdings" pitchFamily="2" charset="2"/>
              <a:buNone/>
            </a:pPr>
            <a:r>
              <a:rPr lang="en-US" sz="1600" b="1" dirty="0" smtClean="0">
                <a:solidFill>
                  <a:srgbClr val="404040"/>
                </a:solidFill>
                <a:latin typeface="Courier New" pitchFamily="49" charset="0"/>
                <a:cs typeface="Courier New" pitchFamily="49" charset="0"/>
              </a:rPr>
              <a:t>(</a:t>
            </a:r>
            <a:r>
              <a:rPr lang="en-US" sz="1600" b="1" dirty="0" err="1" smtClean="0">
                <a:solidFill>
                  <a:srgbClr val="404040"/>
                </a:solidFill>
                <a:latin typeface="Courier New" pitchFamily="49" charset="0"/>
                <a:cs typeface="Courier New" pitchFamily="49" charset="0"/>
              </a:rPr>
              <a:t>gdb</a:t>
            </a:r>
            <a:r>
              <a:rPr lang="en-US" sz="1600" b="1" dirty="0" smtClean="0">
                <a:solidFill>
                  <a:srgbClr val="404040"/>
                </a:solidFill>
                <a:latin typeface="Courier New" pitchFamily="49" charset="0"/>
                <a:cs typeface="Courier New" pitchFamily="49" charset="0"/>
              </a:rPr>
              <a:t>) b 34</a:t>
            </a:r>
          </a:p>
          <a:p>
            <a:pPr lvl="1">
              <a:spcBef>
                <a:spcPts val="0"/>
              </a:spcBef>
              <a:buFont typeface="Wingdings" pitchFamily="2" charset="2"/>
              <a:buNone/>
            </a:pPr>
            <a:r>
              <a:rPr lang="en-US" sz="1600" dirty="0" smtClean="0">
                <a:solidFill>
                  <a:srgbClr val="404040"/>
                </a:solidFill>
                <a:latin typeface="Courier New" pitchFamily="49" charset="0"/>
                <a:cs typeface="Courier New" pitchFamily="49" charset="0"/>
              </a:rPr>
              <a:t>Breakpoint 1 at 0x4010ea: file </a:t>
            </a:r>
            <a:r>
              <a:rPr lang="en-US" sz="1600" dirty="0" err="1" smtClean="0">
                <a:solidFill>
                  <a:srgbClr val="404040"/>
                </a:solidFill>
                <a:latin typeface="Courier New" pitchFamily="49" charset="0"/>
                <a:cs typeface="Courier New" pitchFamily="49" charset="0"/>
              </a:rPr>
              <a:t>intstack.c</a:t>
            </a:r>
            <a:r>
              <a:rPr lang="en-US" sz="1600" dirty="0" smtClean="0">
                <a:solidFill>
                  <a:srgbClr val="404040"/>
                </a:solidFill>
                <a:latin typeface="Courier New" pitchFamily="49" charset="0"/>
                <a:cs typeface="Courier New" pitchFamily="49" charset="0"/>
              </a:rPr>
              <a:t>, line 34.</a:t>
            </a:r>
          </a:p>
          <a:p>
            <a:pPr lvl="1">
              <a:spcBef>
                <a:spcPts val="0"/>
              </a:spcBef>
              <a:buFont typeface="Wingdings" pitchFamily="2" charset="2"/>
              <a:buNone/>
            </a:pPr>
            <a:r>
              <a:rPr lang="en-US" sz="1600" b="1" dirty="0" smtClean="0">
                <a:solidFill>
                  <a:srgbClr val="404040"/>
                </a:solidFill>
                <a:latin typeface="Courier New" pitchFamily="49" charset="0"/>
                <a:cs typeface="Courier New" pitchFamily="49" charset="0"/>
              </a:rPr>
              <a:t>(</a:t>
            </a:r>
            <a:r>
              <a:rPr lang="en-US" sz="1600" b="1" dirty="0" err="1" smtClean="0">
                <a:solidFill>
                  <a:srgbClr val="404040"/>
                </a:solidFill>
                <a:latin typeface="Courier New" pitchFamily="49" charset="0"/>
                <a:cs typeface="Courier New" pitchFamily="49" charset="0"/>
              </a:rPr>
              <a:t>gdb</a:t>
            </a:r>
            <a:r>
              <a:rPr lang="en-US" sz="1600" b="1" dirty="0" smtClean="0">
                <a:solidFill>
                  <a:srgbClr val="404040"/>
                </a:solidFill>
                <a:latin typeface="Courier New" pitchFamily="49" charset="0"/>
                <a:cs typeface="Courier New" pitchFamily="49" charset="0"/>
              </a:rPr>
              <a:t>) r</a:t>
            </a:r>
          </a:p>
          <a:p>
            <a:pPr lvl="1">
              <a:spcBef>
                <a:spcPts val="0"/>
              </a:spcBef>
              <a:buFont typeface="Wingdings" pitchFamily="2" charset="2"/>
              <a:buNone/>
            </a:pPr>
            <a:r>
              <a:rPr lang="en-US" sz="1600" dirty="0" smtClean="0">
                <a:solidFill>
                  <a:srgbClr val="404040"/>
                </a:solidFill>
                <a:latin typeface="Courier New" pitchFamily="49" charset="0"/>
                <a:cs typeface="Courier New" pitchFamily="49" charset="0"/>
              </a:rPr>
              <a:t>Starting program: /home/user/</a:t>
            </a:r>
            <a:r>
              <a:rPr lang="en-US" sz="1600" dirty="0" err="1" smtClean="0">
                <a:solidFill>
                  <a:srgbClr val="404040"/>
                </a:solidFill>
                <a:latin typeface="Courier New" pitchFamily="49" charset="0"/>
                <a:cs typeface="Courier New" pitchFamily="49" charset="0"/>
              </a:rPr>
              <a:t>intstack</a:t>
            </a:r>
            <a:endParaRPr lang="en-US" sz="1600" dirty="0" smtClean="0">
              <a:solidFill>
                <a:srgbClr val="404040"/>
              </a:solidFill>
              <a:latin typeface="Courier New" pitchFamily="49" charset="0"/>
              <a:cs typeface="Courier New" pitchFamily="49" charset="0"/>
            </a:endParaRPr>
          </a:p>
          <a:p>
            <a:pPr lvl="1">
              <a:spcBef>
                <a:spcPts val="0"/>
              </a:spcBef>
              <a:buFont typeface="Wingdings" pitchFamily="2" charset="2"/>
              <a:buNone/>
            </a:pPr>
            <a:r>
              <a:rPr lang="en-US" sz="1600" dirty="0" smtClean="0">
                <a:solidFill>
                  <a:srgbClr val="404040"/>
                </a:solidFill>
                <a:latin typeface="Courier New" pitchFamily="49" charset="0"/>
                <a:cs typeface="Courier New" pitchFamily="49" charset="0"/>
              </a:rPr>
              <a:t>Breakpoint 1, main () at intstack.c:34</a:t>
            </a:r>
          </a:p>
          <a:p>
            <a:pPr lvl="1">
              <a:spcBef>
                <a:spcPts val="0"/>
              </a:spcBef>
              <a:buFont typeface="Wingdings" pitchFamily="2" charset="2"/>
              <a:buNone/>
            </a:pPr>
            <a:r>
              <a:rPr lang="en-US" sz="1600" dirty="0" smtClean="0">
                <a:solidFill>
                  <a:srgbClr val="404040"/>
                </a:solidFill>
                <a:latin typeface="Courier New" pitchFamily="49" charset="0"/>
                <a:cs typeface="Courier New" pitchFamily="49" charset="0"/>
              </a:rPr>
              <a:t>34                      Node* </a:t>
            </a:r>
            <a:r>
              <a:rPr lang="en-US" sz="1600" dirty="0" err="1" smtClean="0">
                <a:solidFill>
                  <a:srgbClr val="404040"/>
                </a:solidFill>
                <a:latin typeface="Courier New" pitchFamily="49" charset="0"/>
                <a:cs typeface="Courier New" pitchFamily="49" charset="0"/>
              </a:rPr>
              <a:t>oldFront</a:t>
            </a:r>
            <a:r>
              <a:rPr lang="en-US" sz="1600" dirty="0" smtClean="0">
                <a:solidFill>
                  <a:srgbClr val="404040"/>
                </a:solidFill>
                <a:latin typeface="Courier New" pitchFamily="49" charset="0"/>
                <a:cs typeface="Courier New" pitchFamily="49" charset="0"/>
              </a:rPr>
              <a:t> = stack;</a:t>
            </a:r>
          </a:p>
          <a:p>
            <a:pPr lvl="1">
              <a:spcBef>
                <a:spcPts val="0"/>
              </a:spcBef>
              <a:buFont typeface="Wingdings" pitchFamily="2" charset="2"/>
              <a:buNone/>
            </a:pPr>
            <a:r>
              <a:rPr lang="en-US" sz="1600" b="1" dirty="0" smtClean="0">
                <a:solidFill>
                  <a:srgbClr val="404040"/>
                </a:solidFill>
                <a:latin typeface="Courier New" pitchFamily="49" charset="0"/>
                <a:cs typeface="Courier New" pitchFamily="49" charset="0"/>
              </a:rPr>
              <a:t>(</a:t>
            </a:r>
            <a:r>
              <a:rPr lang="en-US" sz="1600" b="1" dirty="0" err="1" smtClean="0">
                <a:solidFill>
                  <a:srgbClr val="404040"/>
                </a:solidFill>
                <a:latin typeface="Courier New" pitchFamily="49" charset="0"/>
                <a:cs typeface="Courier New" pitchFamily="49" charset="0"/>
              </a:rPr>
              <a:t>gdb</a:t>
            </a:r>
            <a:r>
              <a:rPr lang="en-US" sz="1600" b="1" dirty="0" smtClean="0">
                <a:solidFill>
                  <a:srgbClr val="404040"/>
                </a:solidFill>
                <a:latin typeface="Courier New" pitchFamily="49" charset="0"/>
                <a:cs typeface="Courier New" pitchFamily="49" charset="0"/>
              </a:rPr>
              <a:t>) p stack</a:t>
            </a:r>
          </a:p>
          <a:p>
            <a:pPr lvl="1">
              <a:spcBef>
                <a:spcPts val="0"/>
              </a:spcBef>
              <a:buFont typeface="Wingdings" pitchFamily="2" charset="2"/>
              <a:buNone/>
            </a:pPr>
            <a:r>
              <a:rPr lang="en-US" sz="1600" dirty="0" smtClean="0">
                <a:solidFill>
                  <a:srgbClr val="404040"/>
                </a:solidFill>
                <a:latin typeface="Courier New" pitchFamily="49" charset="0"/>
                <a:cs typeface="Courier New" pitchFamily="49" charset="0"/>
              </a:rPr>
              <a:t>$1 = (Node *) 0x4619c0</a:t>
            </a:r>
          </a:p>
          <a:p>
            <a:pPr lvl="1">
              <a:spcBef>
                <a:spcPts val="0"/>
              </a:spcBef>
              <a:buFont typeface="Wingdings" pitchFamily="2" charset="2"/>
              <a:buNone/>
            </a:pPr>
            <a:r>
              <a:rPr lang="en-US" sz="1600" b="1" dirty="0" smtClean="0">
                <a:solidFill>
                  <a:srgbClr val="404040"/>
                </a:solidFill>
                <a:latin typeface="Courier New" pitchFamily="49" charset="0"/>
                <a:cs typeface="Courier New" pitchFamily="49" charset="0"/>
              </a:rPr>
              <a:t>(</a:t>
            </a:r>
            <a:r>
              <a:rPr lang="en-US" sz="1600" b="1" dirty="0" err="1" smtClean="0">
                <a:solidFill>
                  <a:srgbClr val="404040"/>
                </a:solidFill>
                <a:latin typeface="Courier New" pitchFamily="49" charset="0"/>
                <a:cs typeface="Courier New" pitchFamily="49" charset="0"/>
              </a:rPr>
              <a:t>gdb</a:t>
            </a:r>
            <a:r>
              <a:rPr lang="en-US" sz="1600" b="1" dirty="0" smtClean="0">
                <a:solidFill>
                  <a:srgbClr val="404040"/>
                </a:solidFill>
                <a:latin typeface="Courier New" pitchFamily="49" charset="0"/>
                <a:cs typeface="Courier New" pitchFamily="49" charset="0"/>
              </a:rPr>
              <a:t>) n</a:t>
            </a:r>
          </a:p>
          <a:p>
            <a:pPr lvl="1">
              <a:spcBef>
                <a:spcPts val="0"/>
              </a:spcBef>
              <a:buFont typeface="Wingdings" pitchFamily="2" charset="2"/>
              <a:buNone/>
            </a:pPr>
            <a:r>
              <a:rPr lang="en-US" sz="1600" dirty="0" smtClean="0">
                <a:solidFill>
                  <a:srgbClr val="404040"/>
                </a:solidFill>
                <a:latin typeface="Courier New" pitchFamily="49" charset="0"/>
                <a:cs typeface="Courier New" pitchFamily="49" charset="0"/>
              </a:rPr>
              <a:t>35                      </a:t>
            </a:r>
            <a:r>
              <a:rPr lang="en-US" sz="1600" dirty="0" err="1" smtClean="0">
                <a:solidFill>
                  <a:srgbClr val="404040"/>
                </a:solidFill>
                <a:latin typeface="Courier New" pitchFamily="49" charset="0"/>
                <a:cs typeface="Courier New" pitchFamily="49" charset="0"/>
              </a:rPr>
              <a:t>printf</a:t>
            </a:r>
            <a:r>
              <a:rPr lang="en-US" sz="1600" dirty="0" smtClean="0">
                <a:solidFill>
                  <a:srgbClr val="404040"/>
                </a:solidFill>
                <a:latin typeface="Courier New" pitchFamily="49" charset="0"/>
                <a:cs typeface="Courier New" pitchFamily="49" charset="0"/>
              </a:rPr>
              <a:t>("%d\n", stack-&gt;data);</a:t>
            </a:r>
          </a:p>
          <a:p>
            <a:pPr lvl="1">
              <a:spcBef>
                <a:spcPts val="0"/>
              </a:spcBef>
              <a:buFont typeface="Wingdings" pitchFamily="2" charset="2"/>
              <a:buNone/>
            </a:pPr>
            <a:r>
              <a:rPr lang="en-US" sz="1600" b="1" dirty="0" smtClean="0">
                <a:solidFill>
                  <a:srgbClr val="404040"/>
                </a:solidFill>
                <a:latin typeface="Courier New" pitchFamily="49" charset="0"/>
                <a:cs typeface="Courier New" pitchFamily="49" charset="0"/>
              </a:rPr>
              <a:t>(</a:t>
            </a:r>
            <a:r>
              <a:rPr lang="en-US" sz="1600" b="1" dirty="0" err="1" smtClean="0">
                <a:solidFill>
                  <a:srgbClr val="404040"/>
                </a:solidFill>
                <a:latin typeface="Courier New" pitchFamily="49" charset="0"/>
                <a:cs typeface="Courier New" pitchFamily="49" charset="0"/>
              </a:rPr>
              <a:t>gdb</a:t>
            </a:r>
            <a:r>
              <a:rPr lang="en-US" sz="1600" b="1" dirty="0" smtClean="0">
                <a:solidFill>
                  <a:srgbClr val="404040"/>
                </a:solidFill>
                <a:latin typeface="Courier New" pitchFamily="49" charset="0"/>
                <a:cs typeface="Courier New" pitchFamily="49" charset="0"/>
              </a:rPr>
              <a:t>) n</a:t>
            </a:r>
          </a:p>
          <a:p>
            <a:pPr lvl="1">
              <a:spcBef>
                <a:spcPts val="0"/>
              </a:spcBef>
              <a:buFont typeface="Wingdings" pitchFamily="2" charset="2"/>
              <a:buNone/>
            </a:pPr>
            <a:r>
              <a:rPr lang="en-US" sz="1600" dirty="0" smtClean="0">
                <a:solidFill>
                  <a:srgbClr val="404040"/>
                </a:solidFill>
                <a:latin typeface="Courier New" pitchFamily="49" charset="0"/>
                <a:cs typeface="Courier New" pitchFamily="49" charset="0"/>
              </a:rPr>
              <a:t>36                      stack = stack-&gt;next;</a:t>
            </a:r>
          </a:p>
          <a:p>
            <a:pPr lvl="1">
              <a:spcBef>
                <a:spcPts val="0"/>
              </a:spcBef>
              <a:buFont typeface="Wingdings" pitchFamily="2" charset="2"/>
              <a:buNone/>
            </a:pPr>
            <a:r>
              <a:rPr lang="en-US" sz="1600" b="1" dirty="0" smtClean="0">
                <a:solidFill>
                  <a:srgbClr val="404040"/>
                </a:solidFill>
                <a:latin typeface="Courier New" pitchFamily="49" charset="0"/>
                <a:cs typeface="Courier New" pitchFamily="49" charset="0"/>
              </a:rPr>
              <a:t>(</a:t>
            </a:r>
            <a:r>
              <a:rPr lang="en-US" sz="1600" b="1" dirty="0" err="1" smtClean="0">
                <a:solidFill>
                  <a:srgbClr val="404040"/>
                </a:solidFill>
                <a:latin typeface="Courier New" pitchFamily="49" charset="0"/>
                <a:cs typeface="Courier New" pitchFamily="49" charset="0"/>
              </a:rPr>
              <a:t>gdb</a:t>
            </a:r>
            <a:r>
              <a:rPr lang="en-US" sz="1600" b="1" dirty="0" smtClean="0">
                <a:solidFill>
                  <a:srgbClr val="404040"/>
                </a:solidFill>
                <a:latin typeface="Courier New" pitchFamily="49" charset="0"/>
                <a:cs typeface="Courier New" pitchFamily="49" charset="0"/>
              </a:rPr>
              <a:t>) n</a:t>
            </a:r>
          </a:p>
          <a:p>
            <a:pPr lvl="1">
              <a:spcBef>
                <a:spcPts val="0"/>
              </a:spcBef>
              <a:buFont typeface="Wingdings" pitchFamily="2" charset="2"/>
              <a:buNone/>
            </a:pPr>
            <a:r>
              <a:rPr lang="en-US" sz="1600" dirty="0" smtClean="0">
                <a:solidFill>
                  <a:srgbClr val="404040"/>
                </a:solidFill>
                <a:latin typeface="Courier New" pitchFamily="49" charset="0"/>
                <a:cs typeface="Courier New" pitchFamily="49" charset="0"/>
              </a:rPr>
              <a:t>37                      free(</a:t>
            </a:r>
            <a:r>
              <a:rPr lang="en-US" sz="1600" dirty="0" err="1" smtClean="0">
                <a:solidFill>
                  <a:srgbClr val="404040"/>
                </a:solidFill>
                <a:latin typeface="Courier New" pitchFamily="49" charset="0"/>
                <a:cs typeface="Courier New" pitchFamily="49" charset="0"/>
              </a:rPr>
              <a:t>oldFront</a:t>
            </a:r>
            <a:r>
              <a:rPr lang="en-US" sz="1600" dirty="0" smtClean="0">
                <a:solidFill>
                  <a:srgbClr val="404040"/>
                </a:solidFill>
                <a:latin typeface="Courier New" pitchFamily="49" charset="0"/>
                <a:cs typeface="Courier New" pitchFamily="49" charset="0"/>
              </a:rPr>
              <a:t>);</a:t>
            </a:r>
          </a:p>
          <a:p>
            <a:pPr lvl="1">
              <a:spcBef>
                <a:spcPts val="0"/>
              </a:spcBef>
              <a:buFont typeface="Wingdings" pitchFamily="2" charset="2"/>
              <a:buNone/>
            </a:pPr>
            <a:r>
              <a:rPr lang="en-US" sz="1600" b="1" dirty="0" smtClean="0">
                <a:solidFill>
                  <a:srgbClr val="404040"/>
                </a:solidFill>
                <a:latin typeface="Courier New" pitchFamily="49" charset="0"/>
                <a:cs typeface="Courier New" pitchFamily="49" charset="0"/>
              </a:rPr>
              <a:t>(</a:t>
            </a:r>
            <a:r>
              <a:rPr lang="en-US" sz="1600" b="1" dirty="0" err="1" smtClean="0">
                <a:solidFill>
                  <a:srgbClr val="404040"/>
                </a:solidFill>
                <a:latin typeface="Courier New" pitchFamily="49" charset="0"/>
                <a:cs typeface="Courier New" pitchFamily="49" charset="0"/>
              </a:rPr>
              <a:t>gdb</a:t>
            </a:r>
            <a:r>
              <a:rPr lang="en-US" sz="1600" b="1" dirty="0" smtClean="0">
                <a:solidFill>
                  <a:srgbClr val="404040"/>
                </a:solidFill>
                <a:latin typeface="Courier New" pitchFamily="49" charset="0"/>
                <a:cs typeface="Courier New" pitchFamily="49" charset="0"/>
              </a:rPr>
              <a:t>) p stack</a:t>
            </a:r>
          </a:p>
          <a:p>
            <a:pPr lvl="1">
              <a:spcBef>
                <a:spcPts val="0"/>
              </a:spcBef>
              <a:buFont typeface="Wingdings" pitchFamily="2" charset="2"/>
              <a:buNone/>
            </a:pPr>
            <a:r>
              <a:rPr lang="en-US" sz="1600" dirty="0" smtClean="0">
                <a:solidFill>
                  <a:srgbClr val="404040"/>
                </a:solidFill>
                <a:latin typeface="Courier New" pitchFamily="49" charset="0"/>
                <a:cs typeface="Courier New" pitchFamily="49" charset="0"/>
              </a:rPr>
              <a:t>$4 = (Node *) 0x462856</a:t>
            </a:r>
          </a:p>
          <a:p>
            <a:pPr lvl="1">
              <a:spcBef>
                <a:spcPts val="0"/>
              </a:spcBef>
              <a:buFont typeface="Wingdings" pitchFamily="2" charset="2"/>
              <a:buNone/>
            </a:pPr>
            <a:r>
              <a:rPr lang="en-US" sz="1600" b="1" dirty="0" smtClean="0">
                <a:solidFill>
                  <a:srgbClr val="404040"/>
                </a:solidFill>
                <a:latin typeface="Courier New" pitchFamily="49" charset="0"/>
                <a:cs typeface="Courier New" pitchFamily="49" charset="0"/>
              </a:rPr>
              <a:t>(</a:t>
            </a:r>
            <a:r>
              <a:rPr lang="en-US" sz="1600" b="1" dirty="0" err="1" smtClean="0">
                <a:solidFill>
                  <a:srgbClr val="404040"/>
                </a:solidFill>
                <a:latin typeface="Courier New" pitchFamily="49" charset="0"/>
                <a:cs typeface="Courier New" pitchFamily="49" charset="0"/>
              </a:rPr>
              <a:t>gdb</a:t>
            </a:r>
            <a:r>
              <a:rPr lang="en-US" sz="1600" b="1" dirty="0" smtClean="0">
                <a:solidFill>
                  <a:srgbClr val="404040"/>
                </a:solidFill>
                <a:latin typeface="Courier New" pitchFamily="49" charset="0"/>
                <a:cs typeface="Courier New" pitchFamily="49" charset="0"/>
              </a:rPr>
              <a:t>) p </a:t>
            </a:r>
            <a:r>
              <a:rPr lang="en-US" sz="1600" b="1" dirty="0" err="1" smtClean="0">
                <a:solidFill>
                  <a:srgbClr val="404040"/>
                </a:solidFill>
                <a:latin typeface="Courier New" pitchFamily="49" charset="0"/>
                <a:cs typeface="Courier New" pitchFamily="49" charset="0"/>
              </a:rPr>
              <a:t>oldFront</a:t>
            </a:r>
            <a:endParaRPr lang="en-US" sz="1600" b="1" dirty="0" smtClean="0">
              <a:solidFill>
                <a:srgbClr val="404040"/>
              </a:solidFill>
              <a:latin typeface="Courier New" pitchFamily="49" charset="0"/>
              <a:cs typeface="Courier New" pitchFamily="49" charset="0"/>
            </a:endParaRPr>
          </a:p>
          <a:p>
            <a:pPr lvl="1">
              <a:spcBef>
                <a:spcPts val="0"/>
              </a:spcBef>
              <a:buFont typeface="Wingdings" pitchFamily="2" charset="2"/>
              <a:buNone/>
            </a:pPr>
            <a:r>
              <a:rPr lang="en-US" sz="1600" dirty="0" smtClean="0">
                <a:solidFill>
                  <a:srgbClr val="404040"/>
                </a:solidFill>
                <a:latin typeface="Courier New" pitchFamily="49" charset="0"/>
                <a:cs typeface="Courier New" pitchFamily="49" charset="0"/>
              </a:rPr>
              <a:t>$2 = (Node *) 0x4619c0</a:t>
            </a:r>
          </a:p>
          <a:p>
            <a:pPr lvl="1">
              <a:spcBef>
                <a:spcPts val="0"/>
              </a:spcBef>
              <a:buFont typeface="Wingdings" pitchFamily="2" charset="2"/>
              <a:buNone/>
            </a:pPr>
            <a:r>
              <a:rPr lang="en-US" sz="1600" b="1" dirty="0" smtClean="0">
                <a:solidFill>
                  <a:srgbClr val="404040"/>
                </a:solidFill>
                <a:latin typeface="Courier New" pitchFamily="49" charset="0"/>
                <a:cs typeface="Courier New" pitchFamily="49" charset="0"/>
              </a:rPr>
              <a:t>(</a:t>
            </a:r>
            <a:r>
              <a:rPr lang="en-US" sz="1600" b="1" dirty="0" err="1" smtClean="0">
                <a:solidFill>
                  <a:srgbClr val="404040"/>
                </a:solidFill>
                <a:latin typeface="Courier New" pitchFamily="49" charset="0"/>
                <a:cs typeface="Courier New" pitchFamily="49" charset="0"/>
              </a:rPr>
              <a:t>gdb</a:t>
            </a:r>
            <a:r>
              <a:rPr lang="en-US" sz="1600" b="1" dirty="0" smtClean="0">
                <a:solidFill>
                  <a:srgbClr val="404040"/>
                </a:solidFill>
                <a:latin typeface="Courier New" pitchFamily="49" charset="0"/>
                <a:cs typeface="Courier New" pitchFamily="49" charset="0"/>
              </a:rPr>
              <a:t>) p *</a:t>
            </a:r>
            <a:r>
              <a:rPr lang="en-US" sz="1600" b="1" dirty="0" err="1" smtClean="0">
                <a:solidFill>
                  <a:srgbClr val="404040"/>
                </a:solidFill>
                <a:latin typeface="Courier New" pitchFamily="49" charset="0"/>
                <a:cs typeface="Courier New" pitchFamily="49" charset="0"/>
              </a:rPr>
              <a:t>oldFront</a:t>
            </a:r>
            <a:endParaRPr lang="en-US" sz="1600" b="1" dirty="0" smtClean="0">
              <a:solidFill>
                <a:srgbClr val="404040"/>
              </a:solidFill>
              <a:latin typeface="Courier New" pitchFamily="49" charset="0"/>
              <a:cs typeface="Courier New" pitchFamily="49" charset="0"/>
            </a:endParaRPr>
          </a:p>
          <a:p>
            <a:pPr lvl="1">
              <a:spcBef>
                <a:spcPts val="0"/>
              </a:spcBef>
              <a:buFont typeface="Wingdings" pitchFamily="2" charset="2"/>
              <a:buNone/>
            </a:pPr>
            <a:r>
              <a:rPr lang="en-US" sz="1600" dirty="0" smtClean="0">
                <a:solidFill>
                  <a:srgbClr val="404040"/>
                </a:solidFill>
                <a:latin typeface="Courier New" pitchFamily="49" charset="0"/>
                <a:cs typeface="Courier New" pitchFamily="49" charset="0"/>
              </a:rPr>
              <a:t>$3 = {data = 10, next = 0x462856}</a:t>
            </a:r>
          </a:p>
          <a:p>
            <a:pPr lvl="1">
              <a:spcBef>
                <a:spcPts val="0"/>
              </a:spcBef>
              <a:buFont typeface="Wingdings" pitchFamily="2" charset="2"/>
              <a:buNone/>
            </a:pPr>
            <a:r>
              <a:rPr lang="en-US" sz="1600" b="1" dirty="0" smtClean="0">
                <a:solidFill>
                  <a:srgbClr val="404040"/>
                </a:solidFill>
                <a:latin typeface="Courier New" pitchFamily="49" charset="0"/>
                <a:cs typeface="Courier New" pitchFamily="49" charset="0"/>
              </a:rPr>
              <a:t>(</a:t>
            </a:r>
            <a:r>
              <a:rPr lang="en-US" sz="1600" b="1" dirty="0" err="1" smtClean="0">
                <a:solidFill>
                  <a:srgbClr val="404040"/>
                </a:solidFill>
                <a:latin typeface="Courier New" pitchFamily="49" charset="0"/>
                <a:cs typeface="Courier New" pitchFamily="49" charset="0"/>
              </a:rPr>
              <a:t>gdb</a:t>
            </a:r>
            <a:r>
              <a:rPr lang="en-US" sz="1600" b="1" dirty="0" smtClean="0">
                <a:solidFill>
                  <a:srgbClr val="404040"/>
                </a:solidFill>
                <a:latin typeface="Courier New" pitchFamily="49" charset="0"/>
                <a:cs typeface="Courier New" pitchFamily="49" charset="0"/>
              </a:rPr>
              <a:t>) c</a:t>
            </a:r>
          </a:p>
          <a:p>
            <a:pPr lvl="1">
              <a:spcBef>
                <a:spcPts val="0"/>
              </a:spcBef>
              <a:buFont typeface="Wingdings" pitchFamily="2" charset="2"/>
              <a:buNone/>
            </a:pPr>
            <a:r>
              <a:rPr lang="en-US" sz="1600" dirty="0" smtClean="0">
                <a:solidFill>
                  <a:srgbClr val="404040"/>
                </a:solidFill>
                <a:latin typeface="Courier New" pitchFamily="49" charset="0"/>
                <a:cs typeface="Courier New" pitchFamily="49" charset="0"/>
              </a:rPr>
              <a:t>Continuing.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r>
              <a:rPr lang="en-US" smtClean="0"/>
              <a:t>ddd</a:t>
            </a:r>
          </a:p>
        </p:txBody>
      </p:sp>
      <p:sp>
        <p:nvSpPr>
          <p:cNvPr id="244739" name="Rectangle 3"/>
          <p:cNvSpPr>
            <a:spLocks noGrp="1" noChangeArrowheads="1"/>
          </p:cNvSpPr>
          <p:nvPr>
            <p:ph type="body" idx="1"/>
          </p:nvPr>
        </p:nvSpPr>
        <p:spPr>
          <a:xfrm>
            <a:off x="685800" y="1295400"/>
            <a:ext cx="7772400" cy="4495800"/>
          </a:xfrm>
        </p:spPr>
        <p:txBody>
          <a:bodyPr/>
          <a:lstStyle/>
          <a:p>
            <a:r>
              <a:rPr lang="en-US" sz="2000" dirty="0" err="1" smtClean="0"/>
              <a:t>ddd</a:t>
            </a:r>
            <a:r>
              <a:rPr lang="en-US" sz="2000" dirty="0" smtClean="0"/>
              <a:t> (Data Display Debugger): Graphical front-end for </a:t>
            </a:r>
            <a:r>
              <a:rPr lang="en-US" sz="2000" dirty="0" err="1" smtClean="0"/>
              <a:t>gdb</a:t>
            </a:r>
            <a:endParaRPr lang="en-US" sz="2000" dirty="0" smtClean="0"/>
          </a:p>
          <a:p>
            <a:pPr lvl="1"/>
            <a:r>
              <a:rPr lang="en-US" sz="2000" dirty="0" smtClean="0"/>
              <a:t>allows you to view the values of your variables, pointers, etc.</a:t>
            </a:r>
          </a:p>
          <a:p>
            <a:pPr lvl="1"/>
            <a:r>
              <a:rPr lang="en-US" sz="2000" b="1" dirty="0" smtClean="0">
                <a:latin typeface="Courier New" pitchFamily="49" charset="0"/>
                <a:cs typeface="Courier New" pitchFamily="49" charset="0"/>
              </a:rPr>
              <a:t>	$ </a:t>
            </a:r>
            <a:r>
              <a:rPr lang="en-US" sz="2000" b="1" dirty="0" err="1" smtClean="0">
                <a:latin typeface="Courier New" pitchFamily="49" charset="0"/>
                <a:cs typeface="Courier New" pitchFamily="49" charset="0"/>
              </a:rPr>
              <a:t>ddd</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programName</a:t>
            </a:r>
            <a:endParaRPr lang="en-US" sz="2000" b="1" dirty="0" smtClean="0">
              <a:latin typeface="Courier New" pitchFamily="49" charset="0"/>
              <a:cs typeface="Courier New" pitchFamily="49" charset="0"/>
            </a:endParaRPr>
          </a:p>
        </p:txBody>
      </p:sp>
      <p:pic>
        <p:nvPicPr>
          <p:cNvPr id="244741" name="Picture 5"/>
          <p:cNvPicPr>
            <a:picLocks noChangeAspect="1" noChangeArrowheads="1"/>
          </p:cNvPicPr>
          <p:nvPr/>
        </p:nvPicPr>
        <p:blipFill>
          <a:blip r:embed="rId3" cstate="print"/>
          <a:srcRect/>
          <a:stretch>
            <a:fillRect/>
          </a:stretch>
        </p:blipFill>
        <p:spPr bwMode="auto">
          <a:xfrm>
            <a:off x="1676400" y="2713038"/>
            <a:ext cx="5867400" cy="38687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r>
              <a:rPr lang="en-US" smtClean="0"/>
              <a:t>nemiver</a:t>
            </a:r>
          </a:p>
        </p:txBody>
      </p:sp>
      <p:sp>
        <p:nvSpPr>
          <p:cNvPr id="246787" name="Rectangle 3"/>
          <p:cNvSpPr>
            <a:spLocks noGrp="1" noChangeArrowheads="1"/>
          </p:cNvSpPr>
          <p:nvPr>
            <p:ph type="body" idx="1"/>
          </p:nvPr>
        </p:nvSpPr>
        <p:spPr>
          <a:xfrm>
            <a:off x="685800" y="1219200"/>
            <a:ext cx="7772400" cy="4495800"/>
          </a:xfrm>
        </p:spPr>
        <p:txBody>
          <a:bodyPr/>
          <a:lstStyle/>
          <a:p>
            <a:r>
              <a:rPr lang="en-US" sz="2000" dirty="0" err="1" smtClean="0"/>
              <a:t>nemiver</a:t>
            </a:r>
            <a:r>
              <a:rPr lang="en-US" sz="2000" dirty="0" smtClean="0"/>
              <a:t> : Another graphical debugger front-end</a:t>
            </a:r>
          </a:p>
          <a:p>
            <a:pPr lvl="1"/>
            <a:r>
              <a:rPr lang="en-US" sz="2000" dirty="0" smtClean="0"/>
              <a:t>design goal: Be usable even if you don't know </a:t>
            </a:r>
            <a:r>
              <a:rPr lang="en-US" sz="2000" dirty="0" err="1" smtClean="0"/>
              <a:t>gdb</a:t>
            </a:r>
            <a:r>
              <a:rPr lang="en-US" sz="2000" dirty="0" smtClean="0"/>
              <a:t> commands</a:t>
            </a:r>
          </a:p>
          <a:p>
            <a:pPr lvl="1"/>
            <a:r>
              <a:rPr lang="en-US" sz="2000" dirty="0" smtClean="0"/>
              <a:t>	</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nemiver</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programName</a:t>
            </a:r>
            <a:r>
              <a:rPr lang="en-US" sz="2000" b="1" dirty="0" smtClean="0">
                <a:latin typeface="Courier New" pitchFamily="49" charset="0"/>
                <a:cs typeface="Courier New" pitchFamily="49" charset="0"/>
              </a:rPr>
              <a:t> arguments</a:t>
            </a:r>
          </a:p>
          <a:p>
            <a:endParaRPr lang="en-US" sz="2000" dirty="0" smtClean="0"/>
          </a:p>
        </p:txBody>
      </p:sp>
      <p:pic>
        <p:nvPicPr>
          <p:cNvPr id="246788" name="Picture 4"/>
          <p:cNvPicPr>
            <a:picLocks noChangeAspect="1" noChangeArrowheads="1"/>
          </p:cNvPicPr>
          <p:nvPr/>
        </p:nvPicPr>
        <p:blipFill>
          <a:blip r:embed="rId3" cstate="print"/>
          <a:srcRect/>
          <a:stretch>
            <a:fillRect/>
          </a:stretch>
        </p:blipFill>
        <p:spPr bwMode="auto">
          <a:xfrm>
            <a:off x="2068513" y="2819400"/>
            <a:ext cx="4941887" cy="3838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US" dirty="0" smtClean="0"/>
              <a:t>Other debuggers</a:t>
            </a:r>
          </a:p>
        </p:txBody>
      </p:sp>
      <p:sp>
        <p:nvSpPr>
          <p:cNvPr id="245763" name="Rectangle 3"/>
          <p:cNvSpPr>
            <a:spLocks noGrp="1" noChangeArrowheads="1"/>
          </p:cNvSpPr>
          <p:nvPr>
            <p:ph type="body" idx="1"/>
          </p:nvPr>
        </p:nvSpPr>
        <p:spPr/>
        <p:txBody>
          <a:bodyPr/>
          <a:lstStyle/>
          <a:p>
            <a:r>
              <a:rPr lang="en-US" sz="1800" dirty="0" smtClean="0"/>
              <a:t>Eclipse CDT (C/C++ Development Toolkit)</a:t>
            </a:r>
          </a:p>
          <a:p>
            <a:pPr lvl="1"/>
            <a:r>
              <a:rPr lang="en-US" sz="1800" dirty="0" smtClean="0"/>
              <a:t>create a new Managed Make C Project</a:t>
            </a:r>
          </a:p>
          <a:p>
            <a:pPr lvl="1"/>
            <a:r>
              <a:rPr lang="en-US" sz="1800" dirty="0" smtClean="0"/>
              <a:t>right-click project name, choose Debug As, Local C/C++ Application</a:t>
            </a:r>
          </a:p>
        </p:txBody>
      </p:sp>
      <p:pic>
        <p:nvPicPr>
          <p:cNvPr id="245766" name="Picture 6"/>
          <p:cNvPicPr>
            <a:picLocks noChangeAspect="1" noChangeArrowheads="1"/>
          </p:cNvPicPr>
          <p:nvPr/>
        </p:nvPicPr>
        <p:blipFill>
          <a:blip r:embed="rId3" cstate="print"/>
          <a:srcRect b="4510"/>
          <a:stretch>
            <a:fillRect/>
          </a:stretch>
        </p:blipFill>
        <p:spPr bwMode="auto">
          <a:xfrm>
            <a:off x="3533775" y="2743200"/>
            <a:ext cx="5610225" cy="40020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r>
              <a:rPr lang="en-US" smtClean="0"/>
              <a:t>valgrind</a:t>
            </a:r>
          </a:p>
        </p:txBody>
      </p:sp>
      <p:sp>
        <p:nvSpPr>
          <p:cNvPr id="247811" name="Rectangle 3"/>
          <p:cNvSpPr>
            <a:spLocks noGrp="1" noChangeArrowheads="1"/>
          </p:cNvSpPr>
          <p:nvPr>
            <p:ph type="body" idx="1"/>
          </p:nvPr>
        </p:nvSpPr>
        <p:spPr/>
        <p:txBody>
          <a:bodyPr>
            <a:normAutofit fontScale="85000" lnSpcReduction="20000"/>
          </a:bodyPr>
          <a:lstStyle/>
          <a:p>
            <a:r>
              <a:rPr lang="en-US" dirty="0" err="1" smtClean="0"/>
              <a:t>valgrind</a:t>
            </a:r>
            <a:r>
              <a:rPr lang="en-US" dirty="0" smtClean="0"/>
              <a:t> : A memory-leak detector and debugging tool</a:t>
            </a:r>
            <a:br>
              <a:rPr lang="en-US" dirty="0" smtClean="0"/>
            </a:br>
            <a:r>
              <a:rPr lang="en-US" dirty="0" smtClean="0"/>
              <a:t>  </a:t>
            </a:r>
            <a:r>
              <a:rPr lang="en-US" b="1" dirty="0" err="1" smtClean="0">
                <a:latin typeface="Courier New" pitchFamily="49" charset="0"/>
                <a:cs typeface="Courier New" pitchFamily="49" charset="0"/>
              </a:rPr>
              <a:t>valgrind</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programName</a:t>
            </a:r>
            <a:r>
              <a:rPr lang="en-US" b="1" dirty="0" smtClean="0">
                <a:latin typeface="Courier New" pitchFamily="49" charset="0"/>
                <a:cs typeface="Courier New" pitchFamily="49" charset="0"/>
              </a:rPr>
              <a:t> arguments</a:t>
            </a:r>
          </a:p>
          <a:p>
            <a:pPr>
              <a:buNone/>
            </a:pPr>
            <a:endParaRPr lang="en-US" dirty="0" smtClean="0"/>
          </a:p>
          <a:p>
            <a:pPr>
              <a:buNone/>
            </a:pPr>
            <a:r>
              <a:rPr lang="en-US" sz="1600" b="1" dirty="0" smtClean="0">
                <a:latin typeface="Courier New" pitchFamily="49" charset="0"/>
                <a:cs typeface="Courier New" pitchFamily="49" charset="0"/>
              </a:rPr>
              <a:t>(1) push, (2) pop, (3) clear, or (0) quit? 2</a:t>
            </a:r>
          </a:p>
          <a:p>
            <a:pPr>
              <a:buNone/>
            </a:pPr>
            <a:r>
              <a:rPr lang="en-US" sz="1600" b="1" dirty="0" smtClean="0">
                <a:latin typeface="Courier New" pitchFamily="49" charset="0"/>
                <a:cs typeface="Courier New" pitchFamily="49" charset="0"/>
              </a:rPr>
              <a:t>==3888== Conditional jump or move depends on </a:t>
            </a:r>
            <a:r>
              <a:rPr lang="en-US" sz="1600" b="1" dirty="0" err="1" smtClean="0">
                <a:latin typeface="Courier New" pitchFamily="49" charset="0"/>
                <a:cs typeface="Courier New" pitchFamily="49" charset="0"/>
              </a:rPr>
              <a:t>uninitialised</a:t>
            </a:r>
            <a:r>
              <a:rPr lang="en-US" sz="1600" b="1" dirty="0" smtClean="0">
                <a:latin typeface="Courier New" pitchFamily="49" charset="0"/>
                <a:cs typeface="Courier New" pitchFamily="49" charset="0"/>
              </a:rPr>
              <a:t> value(s)</a:t>
            </a:r>
          </a:p>
          <a:p>
            <a:pPr>
              <a:buNone/>
            </a:pPr>
            <a:r>
              <a:rPr lang="en-US" sz="1600" b="1" dirty="0" smtClean="0">
                <a:latin typeface="Courier New" pitchFamily="49" charset="0"/>
                <a:cs typeface="Courier New" pitchFamily="49" charset="0"/>
              </a:rPr>
              <a:t>==3888==    at 0x80484E7: main (intstack.c:28)</a:t>
            </a:r>
          </a:p>
          <a:p>
            <a:pPr>
              <a:buNone/>
            </a:pPr>
            <a:r>
              <a:rPr lang="en-US" sz="1600" b="1" dirty="0" smtClean="0">
                <a:latin typeface="Courier New" pitchFamily="49" charset="0"/>
                <a:cs typeface="Courier New" pitchFamily="49" charset="0"/>
              </a:rPr>
              <a:t>==3888== </a:t>
            </a:r>
          </a:p>
          <a:p>
            <a:pPr>
              <a:buNone/>
            </a:pPr>
            <a:r>
              <a:rPr lang="en-US" sz="1600" b="1" dirty="0" smtClean="0">
                <a:latin typeface="Courier New" pitchFamily="49" charset="0"/>
                <a:cs typeface="Courier New" pitchFamily="49" charset="0"/>
              </a:rPr>
              <a:t>==3888== Use of </a:t>
            </a:r>
            <a:r>
              <a:rPr lang="en-US" sz="1600" b="1" dirty="0" err="1" smtClean="0">
                <a:latin typeface="Courier New" pitchFamily="49" charset="0"/>
                <a:cs typeface="Courier New" pitchFamily="49" charset="0"/>
              </a:rPr>
              <a:t>uninitialised</a:t>
            </a:r>
            <a:r>
              <a:rPr lang="en-US" sz="1600" b="1" dirty="0" smtClean="0">
                <a:latin typeface="Courier New" pitchFamily="49" charset="0"/>
                <a:cs typeface="Courier New" pitchFamily="49" charset="0"/>
              </a:rPr>
              <a:t> value of size 4</a:t>
            </a:r>
          </a:p>
          <a:p>
            <a:pPr>
              <a:buNone/>
            </a:pPr>
            <a:r>
              <a:rPr lang="en-US" sz="1600" b="1" dirty="0" smtClean="0">
                <a:latin typeface="Courier New" pitchFamily="49" charset="0"/>
                <a:cs typeface="Courier New" pitchFamily="49" charset="0"/>
              </a:rPr>
              <a:t>==3888==    at 0x80484F2: main (intstack.c:30)</a:t>
            </a:r>
          </a:p>
          <a:p>
            <a:pPr>
              <a:buNone/>
            </a:pPr>
            <a:r>
              <a:rPr lang="en-US" sz="1600" b="1" dirty="0" smtClean="0">
                <a:latin typeface="Courier New" pitchFamily="49" charset="0"/>
                <a:cs typeface="Courier New" pitchFamily="49" charset="0"/>
              </a:rPr>
              <a:t>-15156339</a:t>
            </a:r>
          </a:p>
          <a:p>
            <a:pPr>
              <a:buNone/>
            </a:pPr>
            <a:r>
              <a:rPr lang="en-US" sz="1600" b="1" dirty="0" smtClean="0">
                <a:latin typeface="Courier New" pitchFamily="49" charset="0"/>
                <a:cs typeface="Courier New" pitchFamily="49" charset="0"/>
              </a:rPr>
              <a:t>==3888== </a:t>
            </a:r>
          </a:p>
          <a:p>
            <a:pPr>
              <a:buNone/>
            </a:pPr>
            <a:r>
              <a:rPr lang="en-US" sz="1600" b="1" dirty="0" smtClean="0">
                <a:latin typeface="Courier New" pitchFamily="49" charset="0"/>
                <a:cs typeface="Courier New" pitchFamily="49" charset="0"/>
              </a:rPr>
              <a:t>==3888== Use of </a:t>
            </a:r>
            <a:r>
              <a:rPr lang="en-US" sz="1600" b="1" dirty="0" err="1" smtClean="0">
                <a:latin typeface="Courier New" pitchFamily="49" charset="0"/>
                <a:cs typeface="Courier New" pitchFamily="49" charset="0"/>
              </a:rPr>
              <a:t>uninitialised</a:t>
            </a:r>
            <a:r>
              <a:rPr lang="en-US" sz="1600" b="1" dirty="0" smtClean="0">
                <a:latin typeface="Courier New" pitchFamily="49" charset="0"/>
                <a:cs typeface="Courier New" pitchFamily="49" charset="0"/>
              </a:rPr>
              <a:t> value of size 4</a:t>
            </a:r>
          </a:p>
          <a:p>
            <a:pPr>
              <a:buNone/>
            </a:pPr>
            <a:r>
              <a:rPr lang="en-US" sz="1600" b="1" dirty="0" smtClean="0">
                <a:latin typeface="Courier New" pitchFamily="49" charset="0"/>
                <a:cs typeface="Courier New" pitchFamily="49" charset="0"/>
              </a:rPr>
              <a:t>==3888==    at 0x8048507: main (intstack.c:31)</a:t>
            </a:r>
          </a:p>
          <a:p>
            <a:pPr>
              <a:buNone/>
            </a:pPr>
            <a:r>
              <a:rPr lang="en-US" sz="1600" b="1" dirty="0" smtClean="0">
                <a:latin typeface="Courier New" pitchFamily="49" charset="0"/>
                <a:cs typeface="Courier New" pitchFamily="49" charset="0"/>
              </a:rPr>
              <a:t>==3888== </a:t>
            </a:r>
          </a:p>
          <a:p>
            <a:pPr>
              <a:buNone/>
            </a:pPr>
            <a:r>
              <a:rPr lang="en-US" sz="1600" b="1" dirty="0" smtClean="0">
                <a:latin typeface="Courier New" pitchFamily="49" charset="0"/>
                <a:cs typeface="Courier New" pitchFamily="49" charset="0"/>
              </a:rPr>
              <a:t>==3888== Invalid free() / delete / delete[]</a:t>
            </a:r>
          </a:p>
          <a:p>
            <a:pPr>
              <a:buNone/>
            </a:pPr>
            <a:r>
              <a:rPr lang="en-US" sz="1600" b="1" dirty="0" smtClean="0">
                <a:latin typeface="Courier New" pitchFamily="49" charset="0"/>
                <a:cs typeface="Courier New" pitchFamily="49" charset="0"/>
              </a:rPr>
              <a:t>==3888==    at 0x4025DFA: free (vg_replace_malloc.c:323)</a:t>
            </a:r>
          </a:p>
          <a:p>
            <a:pPr>
              <a:buNone/>
            </a:pPr>
            <a:r>
              <a:rPr lang="en-US" sz="1600" b="1" dirty="0" smtClean="0">
                <a:latin typeface="Courier New" pitchFamily="49" charset="0"/>
                <a:cs typeface="Courier New" pitchFamily="49" charset="0"/>
              </a:rPr>
              <a:t>==3888==    by 0x8048517: main (intstack.c:32)</a:t>
            </a:r>
          </a:p>
          <a:p>
            <a:pPr>
              <a:buNone/>
            </a:pPr>
            <a:r>
              <a:rPr lang="en-US" sz="1600" b="1" dirty="0" smtClean="0">
                <a:latin typeface="Courier New" pitchFamily="49" charset="0"/>
                <a:cs typeface="Courier New" pitchFamily="49" charset="0"/>
              </a:rPr>
              <a:t>==3888==  Address 0x8048569 is in the Text segment of /home/</a:t>
            </a:r>
            <a:r>
              <a:rPr lang="en-US" sz="1600" b="1" dirty="0" err="1" smtClean="0">
                <a:latin typeface="Courier New" pitchFamily="49" charset="0"/>
                <a:cs typeface="Courier New" pitchFamily="49" charset="0"/>
              </a:rPr>
              <a:t>stepp</a:t>
            </a:r>
            <a:r>
              <a:rPr lang="en-US" sz="1600" b="1" dirty="0" smtClean="0">
                <a:latin typeface="Courier New" pitchFamily="49" charset="0"/>
                <a:cs typeface="Courier New" pitchFamily="49" charset="0"/>
              </a:rPr>
              <a:t>/</a:t>
            </a:r>
            <a:r>
              <a:rPr lang="en-US" sz="1600" b="1" dirty="0" err="1" smtClean="0">
                <a:latin typeface="Courier New" pitchFamily="49" charset="0"/>
                <a:cs typeface="Courier New" pitchFamily="49" charset="0"/>
              </a:rPr>
              <a:t>intstack</a:t>
            </a:r>
            <a:endParaRPr lang="en-US" sz="1600" b="1"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r>
              <a:rPr lang="en-US" dirty="0" err="1" smtClean="0"/>
              <a:t>Valgrind</a:t>
            </a:r>
            <a:r>
              <a:rPr lang="en-US" dirty="0" smtClean="0"/>
              <a:t>: leaks, too</a:t>
            </a:r>
          </a:p>
        </p:txBody>
      </p:sp>
      <p:sp>
        <p:nvSpPr>
          <p:cNvPr id="254979" name="Rectangle 3"/>
          <p:cNvSpPr>
            <a:spLocks noGrp="1" noChangeArrowheads="1"/>
          </p:cNvSpPr>
          <p:nvPr>
            <p:ph type="body" idx="1"/>
          </p:nvPr>
        </p:nvSpPr>
        <p:spPr/>
        <p:txBody>
          <a:bodyPr>
            <a:normAutofit fontScale="85000" lnSpcReduction="10000"/>
          </a:bodyPr>
          <a:lstStyle/>
          <a:p>
            <a:r>
              <a:rPr lang="en-US" dirty="0" smtClean="0"/>
              <a:t>stats about leaked memory on program exit</a:t>
            </a:r>
          </a:p>
          <a:p>
            <a:endParaRPr lang="en-US" dirty="0" smtClean="0"/>
          </a:p>
          <a:p>
            <a:pPr>
              <a:buNone/>
            </a:pPr>
            <a:r>
              <a:rPr lang="en-US" sz="1800" b="1" dirty="0" smtClean="0">
                <a:latin typeface="Courier New" pitchFamily="49" charset="0"/>
                <a:cs typeface="Courier New" pitchFamily="49" charset="0"/>
              </a:rPr>
              <a:t>(1) push, (2) pop, (3) clear, or (0) quit? 1</a:t>
            </a:r>
          </a:p>
          <a:p>
            <a:pPr>
              <a:buNone/>
            </a:pPr>
            <a:r>
              <a:rPr lang="en-US" sz="1800" b="1" dirty="0" smtClean="0">
                <a:latin typeface="Courier New" pitchFamily="49" charset="0"/>
                <a:cs typeface="Courier New" pitchFamily="49" charset="0"/>
              </a:rPr>
              <a:t>Number to push? 10</a:t>
            </a:r>
          </a:p>
          <a:p>
            <a:pPr>
              <a:buNone/>
            </a:pPr>
            <a:r>
              <a:rPr lang="en-US" sz="1800" b="1" dirty="0" smtClean="0">
                <a:latin typeface="Courier New" pitchFamily="49" charset="0"/>
                <a:cs typeface="Courier New" pitchFamily="49" charset="0"/>
              </a:rPr>
              <a:t>(1) push, (2) pop, (3) clear, or (0) quit? 1</a:t>
            </a:r>
          </a:p>
          <a:p>
            <a:pPr>
              <a:buNone/>
            </a:pPr>
            <a:r>
              <a:rPr lang="en-US" sz="1800" b="1" dirty="0" smtClean="0">
                <a:latin typeface="Courier New" pitchFamily="49" charset="0"/>
                <a:cs typeface="Courier New" pitchFamily="49" charset="0"/>
              </a:rPr>
              <a:t>Number to push? 20</a:t>
            </a:r>
          </a:p>
          <a:p>
            <a:pPr>
              <a:buNone/>
            </a:pPr>
            <a:r>
              <a:rPr lang="en-US" sz="1800" b="1" dirty="0" smtClean="0">
                <a:latin typeface="Courier New" pitchFamily="49" charset="0"/>
                <a:cs typeface="Courier New" pitchFamily="49" charset="0"/>
              </a:rPr>
              <a:t>(1) push, (2) pop, (3) clear, or (0) quit? 2</a:t>
            </a:r>
          </a:p>
          <a:p>
            <a:pPr>
              <a:buNone/>
            </a:pPr>
            <a:r>
              <a:rPr lang="en-US" sz="1800" b="1" dirty="0" smtClean="0">
                <a:latin typeface="Courier New" pitchFamily="49" charset="0"/>
                <a:cs typeface="Courier New" pitchFamily="49" charset="0"/>
              </a:rPr>
              <a:t>20</a:t>
            </a:r>
          </a:p>
          <a:p>
            <a:pPr>
              <a:buNone/>
            </a:pPr>
            <a:r>
              <a:rPr lang="en-US" sz="1800" b="1" dirty="0" smtClean="0">
                <a:latin typeface="Courier New" pitchFamily="49" charset="0"/>
                <a:cs typeface="Courier New" pitchFamily="49" charset="0"/>
              </a:rPr>
              <a:t>(1) push, (2) pop, (3) clear, or (0) quit? 2</a:t>
            </a:r>
          </a:p>
          <a:p>
            <a:pPr>
              <a:buNone/>
            </a:pPr>
            <a:r>
              <a:rPr lang="en-US" sz="1800" b="1" dirty="0" smtClean="0">
                <a:latin typeface="Courier New" pitchFamily="49" charset="0"/>
                <a:cs typeface="Courier New" pitchFamily="49" charset="0"/>
              </a:rPr>
              <a:t>10</a:t>
            </a:r>
          </a:p>
          <a:p>
            <a:pPr>
              <a:buNone/>
            </a:pPr>
            <a:r>
              <a:rPr lang="en-US" sz="1800" b="1" dirty="0" smtClean="0">
                <a:latin typeface="Courier New" pitchFamily="49" charset="0"/>
                <a:cs typeface="Courier New" pitchFamily="49" charset="0"/>
              </a:rPr>
              <a:t>(1) push, (2) pop, (3) clear, or (0) quit? 0</a:t>
            </a:r>
          </a:p>
          <a:p>
            <a:pPr>
              <a:buNone/>
            </a:pPr>
            <a:endParaRPr lang="en-US" sz="1800" b="1" dirty="0" smtClean="0">
              <a:latin typeface="Courier New" pitchFamily="49" charset="0"/>
              <a:cs typeface="Courier New" pitchFamily="49" charset="0"/>
            </a:endParaRPr>
          </a:p>
          <a:p>
            <a:pPr>
              <a:buNone/>
            </a:pPr>
            <a:r>
              <a:rPr lang="en-US" sz="1800" b="1" dirty="0" smtClean="0">
                <a:latin typeface="Courier New" pitchFamily="49" charset="0"/>
                <a:cs typeface="Courier New" pitchFamily="49" charset="0"/>
              </a:rPr>
              <a:t>==5162== LEAK SUMMARY:</a:t>
            </a:r>
          </a:p>
          <a:p>
            <a:pPr>
              <a:buNone/>
            </a:pPr>
            <a:r>
              <a:rPr lang="en-US" sz="1800" b="1" dirty="0" smtClean="0">
                <a:latin typeface="Courier New" pitchFamily="49" charset="0"/>
                <a:cs typeface="Courier New" pitchFamily="49" charset="0"/>
              </a:rPr>
              <a:t>==5162==    definitely lost: 16 bytes in 2 blocks.</a:t>
            </a:r>
          </a:p>
          <a:p>
            <a:pPr>
              <a:buNone/>
            </a:pPr>
            <a:r>
              <a:rPr lang="en-US" sz="1800" b="1" dirty="0" smtClean="0">
                <a:latin typeface="Courier New" pitchFamily="49" charset="0"/>
                <a:cs typeface="Courier New" pitchFamily="49" charset="0"/>
              </a:rPr>
              <a:t>==5162==      possibly lost: 0 bytes in 0 blocks.</a:t>
            </a:r>
          </a:p>
          <a:p>
            <a:pPr>
              <a:buNone/>
            </a:pPr>
            <a:r>
              <a:rPr lang="en-US" sz="1800" b="1" dirty="0" smtClean="0">
                <a:latin typeface="Courier New" pitchFamily="49" charset="0"/>
                <a:cs typeface="Courier New" pitchFamily="49" charset="0"/>
              </a:rPr>
              <a:t>==5162==    still reachable: 0 bytes in 0 blocks.</a:t>
            </a:r>
          </a:p>
          <a:p>
            <a:pPr>
              <a:buNone/>
            </a:pPr>
            <a:r>
              <a:rPr lang="en-US" sz="1800" b="1" dirty="0" smtClean="0">
                <a:latin typeface="Courier New" pitchFamily="49" charset="0"/>
                <a:cs typeface="Courier New" pitchFamily="49" charset="0"/>
              </a:rPr>
              <a:t>==5162==         suppressed: 0 bytes in 0 blocks.</a:t>
            </a:r>
          </a:p>
          <a:p>
            <a:pPr>
              <a:buNone/>
            </a:pPr>
            <a:endParaRPr lang="en-US" sz="1800" b="1"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r>
              <a:rPr lang="en-US" dirty="0" smtClean="0"/>
              <a:t>lint / splint: checks for possible errors</a:t>
            </a:r>
          </a:p>
        </p:txBody>
      </p:sp>
      <p:sp>
        <p:nvSpPr>
          <p:cNvPr id="256003" name="Rectangle 3"/>
          <p:cNvSpPr>
            <a:spLocks noGrp="1" noChangeArrowheads="1"/>
          </p:cNvSpPr>
          <p:nvPr>
            <p:ph type="body" idx="1"/>
          </p:nvPr>
        </p:nvSpPr>
        <p:spPr/>
        <p:txBody>
          <a:bodyPr>
            <a:normAutofit fontScale="47500" lnSpcReduction="20000"/>
          </a:bodyPr>
          <a:lstStyle/>
          <a:p>
            <a:r>
              <a:rPr lang="en-US" sz="2500" dirty="0" smtClean="0"/>
              <a:t>famously picky (sometimes should be ignored)</a:t>
            </a:r>
          </a:p>
          <a:p>
            <a:r>
              <a:rPr lang="en-US" sz="2500" dirty="0" smtClean="0"/>
              <a:t>but good for helping you find potential sources of bugs/errors</a:t>
            </a:r>
          </a:p>
          <a:p>
            <a:r>
              <a:rPr lang="en-US" sz="2500" dirty="0" smtClean="0"/>
              <a:t>not installed on </a:t>
            </a:r>
            <a:r>
              <a:rPr lang="en-US" sz="2500" dirty="0" err="1" smtClean="0"/>
              <a:t>attu</a:t>
            </a:r>
            <a:r>
              <a:rPr lang="en-US" sz="2500" dirty="0" smtClean="0"/>
              <a:t>, but can install it on your Linux:</a:t>
            </a:r>
            <a:r>
              <a:rPr lang="en-US" sz="2900" dirty="0" smtClean="0"/>
              <a:t/>
            </a:r>
            <a:br>
              <a:rPr lang="en-US" sz="2900" dirty="0" smtClean="0"/>
            </a:br>
            <a:r>
              <a:rPr lang="en-US" sz="2900" b="1" dirty="0" smtClean="0">
                <a:latin typeface="Courier New" pitchFamily="49" charset="0"/>
                <a:cs typeface="Courier New" pitchFamily="49" charset="0"/>
              </a:rPr>
              <a:t>$ </a:t>
            </a:r>
            <a:r>
              <a:rPr lang="en-US" sz="2900" b="1" dirty="0" err="1" smtClean="0">
                <a:latin typeface="Courier New" pitchFamily="49" charset="0"/>
                <a:cs typeface="Courier New" pitchFamily="49" charset="0"/>
              </a:rPr>
              <a:t>sudo</a:t>
            </a:r>
            <a:r>
              <a:rPr lang="en-US" sz="2900" b="1" dirty="0" smtClean="0">
                <a:latin typeface="Courier New" pitchFamily="49" charset="0"/>
                <a:cs typeface="Courier New" pitchFamily="49" charset="0"/>
              </a:rPr>
              <a:t> apt-get install splint</a:t>
            </a:r>
          </a:p>
          <a:p>
            <a:pPr lvl="1"/>
            <a:endParaRPr lang="en-US" dirty="0" smtClean="0"/>
          </a:p>
          <a:p>
            <a:pPr>
              <a:buNone/>
            </a:pPr>
            <a:r>
              <a:rPr lang="en-US" sz="2900" b="1" dirty="0" smtClean="0">
                <a:latin typeface="Courier New" pitchFamily="49" charset="0"/>
                <a:cs typeface="Courier New" pitchFamily="49" charset="0"/>
              </a:rPr>
              <a:t>$ splint *.c</a:t>
            </a:r>
          </a:p>
          <a:p>
            <a:pPr>
              <a:buNone/>
            </a:pPr>
            <a:r>
              <a:rPr lang="en-US" sz="2900" b="1" dirty="0" smtClean="0">
                <a:latin typeface="Courier New" pitchFamily="49" charset="0"/>
                <a:cs typeface="Courier New" pitchFamily="49" charset="0"/>
              </a:rPr>
              <a:t>Splint 3.1.2 --- 07 May 2008</a:t>
            </a:r>
          </a:p>
          <a:p>
            <a:pPr>
              <a:buNone/>
            </a:pPr>
            <a:r>
              <a:rPr lang="en-US" sz="2900" b="1" dirty="0" smtClean="0">
                <a:latin typeface="Courier New" pitchFamily="49" charset="0"/>
                <a:cs typeface="Courier New" pitchFamily="49" charset="0"/>
              </a:rPr>
              <a:t>part2.c: (in function main)</a:t>
            </a:r>
          </a:p>
          <a:p>
            <a:pPr>
              <a:buNone/>
            </a:pPr>
            <a:r>
              <a:rPr lang="en-US" sz="2900" b="1" dirty="0" smtClean="0">
                <a:latin typeface="Courier New" pitchFamily="49" charset="0"/>
                <a:cs typeface="Courier New" pitchFamily="49" charset="0"/>
              </a:rPr>
              <a:t>part2.c:8:2: Path with no return in function declared to return </a:t>
            </a:r>
            <a:r>
              <a:rPr lang="en-US" sz="2900" b="1" dirty="0" err="1" smtClean="0">
                <a:latin typeface="Courier New" pitchFamily="49" charset="0"/>
                <a:cs typeface="Courier New" pitchFamily="49" charset="0"/>
              </a:rPr>
              <a:t>int</a:t>
            </a:r>
            <a:endParaRPr lang="en-US" sz="2900" b="1" dirty="0" smtClean="0">
              <a:latin typeface="Courier New" pitchFamily="49" charset="0"/>
              <a:cs typeface="Courier New" pitchFamily="49" charset="0"/>
            </a:endParaRPr>
          </a:p>
          <a:p>
            <a:pPr>
              <a:buNone/>
            </a:pPr>
            <a:r>
              <a:rPr lang="en-US" sz="2900" b="1" dirty="0" smtClean="0">
                <a:latin typeface="Courier New" pitchFamily="49" charset="0"/>
                <a:cs typeface="Courier New" pitchFamily="49" charset="0"/>
              </a:rPr>
              <a:t> There is a path through a function declared to return a value on which there</a:t>
            </a:r>
          </a:p>
          <a:p>
            <a:pPr>
              <a:buNone/>
            </a:pPr>
            <a:r>
              <a:rPr lang="en-US" sz="2900" b="1" dirty="0" smtClean="0">
                <a:latin typeface="Courier New" pitchFamily="49" charset="0"/>
                <a:cs typeface="Courier New" pitchFamily="49" charset="0"/>
              </a:rPr>
              <a:t> is no return statement. This means the execution may fall through without</a:t>
            </a:r>
          </a:p>
          <a:p>
            <a:pPr>
              <a:buNone/>
            </a:pPr>
            <a:r>
              <a:rPr lang="en-US" sz="2900" b="1" dirty="0" smtClean="0">
                <a:latin typeface="Courier New" pitchFamily="49" charset="0"/>
                <a:cs typeface="Courier New" pitchFamily="49" charset="0"/>
              </a:rPr>
              <a:t> returning a meaningful result to the caller. (Use -</a:t>
            </a:r>
            <a:r>
              <a:rPr lang="en-US" sz="2900" b="1" dirty="0" err="1" smtClean="0">
                <a:latin typeface="Courier New" pitchFamily="49" charset="0"/>
                <a:cs typeface="Courier New" pitchFamily="49" charset="0"/>
              </a:rPr>
              <a:t>noret</a:t>
            </a:r>
            <a:r>
              <a:rPr lang="en-US" sz="2900" b="1" dirty="0" smtClean="0">
                <a:latin typeface="Courier New" pitchFamily="49" charset="0"/>
                <a:cs typeface="Courier New" pitchFamily="49" charset="0"/>
              </a:rPr>
              <a:t> to inhibit warning)</a:t>
            </a:r>
          </a:p>
          <a:p>
            <a:pPr>
              <a:buNone/>
            </a:pPr>
            <a:endParaRPr lang="en-US" sz="2900" b="1" dirty="0" smtClean="0">
              <a:latin typeface="Courier New" pitchFamily="49" charset="0"/>
              <a:cs typeface="Courier New" pitchFamily="49" charset="0"/>
            </a:endParaRPr>
          </a:p>
          <a:p>
            <a:pPr>
              <a:buNone/>
            </a:pPr>
            <a:r>
              <a:rPr lang="en-US" sz="2900" b="1" dirty="0" smtClean="0">
                <a:latin typeface="Courier New" pitchFamily="49" charset="0"/>
                <a:cs typeface="Courier New" pitchFamily="49" charset="0"/>
              </a:rPr>
              <a:t>use_linkedlist.c:5:5: Function main defined more than once</a:t>
            </a:r>
          </a:p>
          <a:p>
            <a:pPr>
              <a:buNone/>
            </a:pPr>
            <a:r>
              <a:rPr lang="en-US" sz="2900" b="1" dirty="0" smtClean="0">
                <a:latin typeface="Courier New" pitchFamily="49" charset="0"/>
                <a:cs typeface="Courier New" pitchFamily="49" charset="0"/>
              </a:rPr>
              <a:t> A function or variable is redefined. One of the declarations should use</a:t>
            </a:r>
          </a:p>
          <a:p>
            <a:pPr>
              <a:buNone/>
            </a:pPr>
            <a:r>
              <a:rPr lang="en-US" sz="2900" b="1" dirty="0" smtClean="0">
                <a:latin typeface="Courier New" pitchFamily="49" charset="0"/>
                <a:cs typeface="Courier New" pitchFamily="49" charset="0"/>
              </a:rPr>
              <a:t> extern. (Use -</a:t>
            </a:r>
            <a:r>
              <a:rPr lang="en-US" sz="2900" b="1" dirty="0" err="1" smtClean="0">
                <a:latin typeface="Courier New" pitchFamily="49" charset="0"/>
                <a:cs typeface="Courier New" pitchFamily="49" charset="0"/>
              </a:rPr>
              <a:t>redef</a:t>
            </a:r>
            <a:r>
              <a:rPr lang="en-US" sz="2900" b="1" dirty="0" smtClean="0">
                <a:latin typeface="Courier New" pitchFamily="49" charset="0"/>
                <a:cs typeface="Courier New" pitchFamily="49" charset="0"/>
              </a:rPr>
              <a:t> to inhibit warning)</a:t>
            </a:r>
          </a:p>
          <a:p>
            <a:pPr>
              <a:buNone/>
            </a:pPr>
            <a:endParaRPr lang="en-US" sz="2900" b="1" dirty="0" smtClean="0">
              <a:latin typeface="Courier New" pitchFamily="49" charset="0"/>
              <a:cs typeface="Courier New" pitchFamily="49" charset="0"/>
            </a:endParaRPr>
          </a:p>
          <a:p>
            <a:pPr>
              <a:buNone/>
            </a:pPr>
            <a:r>
              <a:rPr lang="en-US" sz="2900" b="1" dirty="0" smtClean="0">
                <a:latin typeface="Courier New" pitchFamily="49" charset="0"/>
                <a:cs typeface="Courier New" pitchFamily="49" charset="0"/>
              </a:rPr>
              <a:t>part2.c:8:1: Previous definition of main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CSE303 Au09</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r>
              <a:rPr lang="en-US" smtClean="0"/>
              <a:t>C preprocessor</a:t>
            </a:r>
          </a:p>
        </p:txBody>
      </p:sp>
      <p:sp>
        <p:nvSpPr>
          <p:cNvPr id="236547" name="Rectangle 3"/>
          <p:cNvSpPr>
            <a:spLocks noGrp="1" noChangeArrowheads="1"/>
          </p:cNvSpPr>
          <p:nvPr>
            <p:ph type="body" idx="1"/>
          </p:nvPr>
        </p:nvSpPr>
        <p:spPr>
          <a:xfrm>
            <a:off x="533400" y="1295400"/>
            <a:ext cx="8610600" cy="5562600"/>
          </a:xfrm>
        </p:spPr>
        <p:txBody>
          <a:bodyPr/>
          <a:lstStyle/>
          <a:p>
            <a:r>
              <a:rPr lang="en-US" sz="1800" dirty="0" smtClean="0">
                <a:solidFill>
                  <a:srgbClr val="262626"/>
                </a:solidFill>
              </a:rPr>
              <a:t>Part of the C compilation process; recognizes special </a:t>
            </a:r>
            <a:r>
              <a:rPr lang="en-US" sz="1800" dirty="0" smtClean="0">
                <a:solidFill>
                  <a:srgbClr val="262626"/>
                </a:solidFill>
                <a:latin typeface="Consolas" pitchFamily="49" charset="0"/>
              </a:rPr>
              <a:t>#</a:t>
            </a:r>
            <a:r>
              <a:rPr lang="en-US" sz="1800" dirty="0" smtClean="0">
                <a:solidFill>
                  <a:srgbClr val="262626"/>
                </a:solidFill>
              </a:rPr>
              <a:t> statements,</a:t>
            </a:r>
            <a:br>
              <a:rPr lang="en-US" sz="1800" dirty="0" smtClean="0">
                <a:solidFill>
                  <a:srgbClr val="262626"/>
                </a:solidFill>
              </a:rPr>
            </a:br>
            <a:r>
              <a:rPr lang="en-US" sz="1800" dirty="0" smtClean="0">
                <a:solidFill>
                  <a:srgbClr val="262626"/>
                </a:solidFill>
              </a:rPr>
              <a:t>modifies your source code before it is </a:t>
            </a:r>
            <a:r>
              <a:rPr lang="en-US" sz="1800" dirty="0" smtClean="0">
                <a:solidFill>
                  <a:srgbClr val="262626"/>
                </a:solidFill>
              </a:rPr>
              <a:t>compiled</a:t>
            </a:r>
          </a:p>
          <a:p>
            <a:r>
              <a:rPr lang="en-US" sz="1800" dirty="0" smtClean="0">
                <a:solidFill>
                  <a:srgbClr val="262626"/>
                </a:solidFill>
              </a:rPr>
              <a:t>This is generally considered to be a “macro processing” tool</a:t>
            </a:r>
            <a:endParaRPr lang="en-US" sz="1800" dirty="0" smtClean="0">
              <a:solidFill>
                <a:srgbClr val="262626"/>
              </a:solidFill>
            </a:endParaRPr>
          </a:p>
        </p:txBody>
      </p:sp>
      <p:graphicFrame>
        <p:nvGraphicFramePr>
          <p:cNvPr id="236698" name="Group 154"/>
          <p:cNvGraphicFramePr>
            <a:graphicFrameLocks noGrp="1"/>
          </p:cNvGraphicFramePr>
          <p:nvPr/>
        </p:nvGraphicFramePr>
        <p:xfrm>
          <a:off x="304800" y="2286000"/>
          <a:ext cx="8610600" cy="3901440"/>
        </p:xfrm>
        <a:graphic>
          <a:graphicData uri="http://schemas.openxmlformats.org/drawingml/2006/table">
            <a:tbl>
              <a:tblPr/>
              <a:tblGrid>
                <a:gridCol w="3505200"/>
                <a:gridCol w="5105400"/>
              </a:tblGrid>
              <a:tr h="307975">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alibri" pitchFamily="34" charset="0"/>
                        </a:rPr>
                        <a:t>function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rgbClr val="262626"/>
                          </a:solidFill>
                          <a:effectLst/>
                          <a:latin typeface="Calibri" pitchFamily="34" charset="0"/>
                        </a:rPr>
                        <a:t>description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rgbClr val="262626"/>
                          </a:solidFill>
                          <a:effectLst/>
                          <a:latin typeface="Courier New" pitchFamily="49" charset="0"/>
                          <a:cs typeface="Courier New" pitchFamily="49" charset="0"/>
                        </a:rPr>
                        <a:t> #include &lt;</a:t>
                      </a:r>
                      <a:r>
                        <a:rPr kumimoji="0" lang="en-US" sz="2000" b="1" i="1" u="none" strike="noStrike" cap="none" normalizeH="0" baseline="0" smtClean="0">
                          <a:ln>
                            <a:noFill/>
                          </a:ln>
                          <a:solidFill>
                            <a:srgbClr val="262626"/>
                          </a:solidFill>
                          <a:effectLst/>
                          <a:latin typeface="Courier New" pitchFamily="49" charset="0"/>
                          <a:cs typeface="Courier New" pitchFamily="49" charset="0"/>
                        </a:rPr>
                        <a:t>filename</a:t>
                      </a:r>
                      <a:r>
                        <a:rPr kumimoji="0" lang="en-US" sz="2000" b="1" i="0" u="none" strike="noStrike" cap="none" normalizeH="0" baseline="0" smtClean="0">
                          <a:ln>
                            <a:noFill/>
                          </a:ln>
                          <a:solidFill>
                            <a:srgbClr val="262626"/>
                          </a:solidFill>
                          <a:effectLst/>
                          <a:latin typeface="Courier New" pitchFamily="49" charset="0"/>
                          <a:cs typeface="Courier New" pitchFamily="49" charset="0"/>
                        </a:rPr>
                        <a:t>&gt;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insert a library file's contents into this file</a:t>
                      </a:r>
                      <a:endParaRPr kumimoji="0" lang="en-US" sz="2000" b="0" i="0" u="none" strike="noStrike" cap="none" normalizeH="0" baseline="0" smtClean="0">
                        <a:ln>
                          <a:noFill/>
                        </a:ln>
                        <a:solidFill>
                          <a:srgbClr val="262626"/>
                        </a:solidFill>
                        <a:effectLst/>
                        <a:latin typeface="Consolas"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rgbClr val="262626"/>
                          </a:solidFill>
                          <a:effectLst/>
                          <a:latin typeface="Courier New" pitchFamily="49" charset="0"/>
                          <a:cs typeface="Courier New" pitchFamily="49" charset="0"/>
                        </a:rPr>
                        <a:t> #include "</a:t>
                      </a:r>
                      <a:r>
                        <a:rPr kumimoji="0" lang="en-US" sz="2000" b="1" i="1" u="none" strike="noStrike" cap="none" normalizeH="0" baseline="0" smtClean="0">
                          <a:ln>
                            <a:noFill/>
                          </a:ln>
                          <a:solidFill>
                            <a:srgbClr val="262626"/>
                          </a:solidFill>
                          <a:effectLst/>
                          <a:latin typeface="Courier New" pitchFamily="49" charset="0"/>
                          <a:cs typeface="Courier New" pitchFamily="49" charset="0"/>
                        </a:rPr>
                        <a:t>filename</a:t>
                      </a:r>
                      <a:r>
                        <a:rPr kumimoji="0" lang="en-US" sz="2000" b="1" i="0" u="none" strike="noStrike" cap="none" normalizeH="0" baseline="0" smtClean="0">
                          <a:ln>
                            <a:noFill/>
                          </a:ln>
                          <a:solidFill>
                            <a:srgbClr val="262626"/>
                          </a:solidFill>
                          <a:effectLst/>
                          <a:latin typeface="Courier New" pitchFamily="49" charset="0"/>
                          <a:cs typeface="Courier New" pitchFamily="49"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insert a user file's contents into this file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rgbClr val="262626"/>
                          </a:solidFill>
                          <a:effectLst/>
                          <a:latin typeface="Courier New" pitchFamily="49" charset="0"/>
                          <a:cs typeface="Courier New" pitchFamily="49" charset="0"/>
                        </a:rPr>
                        <a:t> #define </a:t>
                      </a:r>
                      <a:r>
                        <a:rPr kumimoji="0" lang="en-US" sz="2000" b="1" i="1" u="none" strike="noStrike" cap="none" normalizeH="0" baseline="0" smtClean="0">
                          <a:ln>
                            <a:noFill/>
                          </a:ln>
                          <a:solidFill>
                            <a:srgbClr val="262626"/>
                          </a:solidFill>
                          <a:effectLst/>
                          <a:latin typeface="Courier New" pitchFamily="49" charset="0"/>
                          <a:cs typeface="Courier New" pitchFamily="49" charset="0"/>
                        </a:rPr>
                        <a:t>name</a:t>
                      </a:r>
                      <a:r>
                        <a:rPr kumimoji="0" lang="en-US" sz="2000" b="1" i="0" u="none" strike="noStrike" cap="none" normalizeH="0" baseline="0" smtClean="0">
                          <a:ln>
                            <a:noFill/>
                          </a:ln>
                          <a:solidFill>
                            <a:srgbClr val="262626"/>
                          </a:solidFill>
                          <a:effectLst/>
                          <a:latin typeface="Courier New" pitchFamily="49" charset="0"/>
                          <a:cs typeface="Courier New" pitchFamily="49" charset="0"/>
                        </a:rPr>
                        <a:t> </a:t>
                      </a:r>
                      <a:r>
                        <a:rPr kumimoji="0" lang="en-US" sz="2000" b="1" i="1" u="none" strike="noStrike" cap="none" normalizeH="0" baseline="0" smtClean="0">
                          <a:ln>
                            <a:noFill/>
                          </a:ln>
                          <a:solidFill>
                            <a:srgbClr val="262626"/>
                          </a:solidFill>
                          <a:effectLst/>
                          <a:latin typeface="Courier New" pitchFamily="49" charset="0"/>
                          <a:cs typeface="Courier New" pitchFamily="49" charset="0"/>
                        </a:rPr>
                        <a:t>[value]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create a preprocessor symbol ("variable")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rgbClr val="262626"/>
                          </a:solidFill>
                          <a:effectLst/>
                          <a:latin typeface="Courier New" pitchFamily="49" charset="0"/>
                          <a:cs typeface="Courier New" pitchFamily="49" charset="0"/>
                        </a:rPr>
                        <a:t> #if </a:t>
                      </a:r>
                      <a:r>
                        <a:rPr kumimoji="0" lang="en-US" sz="2000" b="1" i="1" u="none" strike="noStrike" cap="none" normalizeH="0" baseline="0" smtClean="0">
                          <a:ln>
                            <a:noFill/>
                          </a:ln>
                          <a:solidFill>
                            <a:srgbClr val="262626"/>
                          </a:solidFill>
                          <a:effectLst/>
                          <a:latin typeface="Courier New" pitchFamily="49" charset="0"/>
                          <a:cs typeface="Courier New" pitchFamily="49" charset="0"/>
                        </a:rPr>
                        <a:t>test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if</a:t>
                      </a:r>
                      <a:r>
                        <a:rPr kumimoji="0" lang="en-US" sz="2000" b="0" i="0" u="none" strike="noStrike" cap="none" normalizeH="0" baseline="0" smtClean="0">
                          <a:ln>
                            <a:noFill/>
                          </a:ln>
                          <a:solidFill>
                            <a:srgbClr val="262626"/>
                          </a:solidFill>
                          <a:effectLst/>
                          <a:latin typeface="Calibri" pitchFamily="34" charset="0"/>
                        </a:rPr>
                        <a:t> statement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rgbClr val="262626"/>
                          </a:solidFill>
                          <a:effectLst/>
                          <a:latin typeface="Courier New" pitchFamily="49" charset="0"/>
                          <a:cs typeface="Courier New" pitchFamily="49" charset="0"/>
                        </a:rPr>
                        <a:t> #else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else</a:t>
                      </a:r>
                      <a:r>
                        <a:rPr kumimoji="0" lang="en-US" sz="2000" b="0" i="0" u="none" strike="noStrike" cap="none" normalizeH="0" baseline="0" smtClean="0">
                          <a:ln>
                            <a:noFill/>
                          </a:ln>
                          <a:solidFill>
                            <a:srgbClr val="262626"/>
                          </a:solidFill>
                          <a:effectLst/>
                          <a:latin typeface="Calibri" pitchFamily="34" charset="0"/>
                        </a:rPr>
                        <a:t> statement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rgbClr val="262626"/>
                          </a:solidFill>
                          <a:effectLst/>
                          <a:latin typeface="Courier New" pitchFamily="49" charset="0"/>
                          <a:cs typeface="Courier New" pitchFamily="49" charset="0"/>
                        </a:rPr>
                        <a:t> #elif </a:t>
                      </a:r>
                      <a:r>
                        <a:rPr kumimoji="0" lang="en-US" sz="2000" b="1" i="1" u="none" strike="noStrike" cap="none" normalizeH="0" baseline="0" smtClean="0">
                          <a:ln>
                            <a:noFill/>
                          </a:ln>
                          <a:solidFill>
                            <a:srgbClr val="262626"/>
                          </a:solidFill>
                          <a:effectLst/>
                          <a:latin typeface="Courier New" pitchFamily="49" charset="0"/>
                          <a:cs typeface="Courier New" pitchFamily="49" charset="0"/>
                        </a:rPr>
                        <a:t>test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else if</a:t>
                      </a:r>
                      <a:r>
                        <a:rPr kumimoji="0" lang="en-US" sz="2000" b="0" i="0" u="none" strike="noStrike" cap="none" normalizeH="0" baseline="0" smtClean="0">
                          <a:ln>
                            <a:noFill/>
                          </a:ln>
                          <a:solidFill>
                            <a:srgbClr val="262626"/>
                          </a:solidFill>
                          <a:effectLst/>
                          <a:latin typeface="Calibri" pitchFamily="34" charset="0"/>
                        </a:rPr>
                        <a:t> statement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rgbClr val="262626"/>
                          </a:solidFill>
                          <a:effectLst/>
                          <a:latin typeface="Courier New" pitchFamily="49" charset="0"/>
                          <a:cs typeface="Courier New" pitchFamily="49" charset="0"/>
                        </a:rPr>
                        <a:t> #endif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terminates an </a:t>
                      </a:r>
                      <a:r>
                        <a:rPr kumimoji="0" lang="en-US" sz="2000" b="0" i="0" u="none" strike="noStrike" cap="none" normalizeH="0" baseline="0" smtClean="0">
                          <a:ln>
                            <a:noFill/>
                          </a:ln>
                          <a:solidFill>
                            <a:srgbClr val="262626"/>
                          </a:solidFill>
                          <a:effectLst/>
                          <a:latin typeface="Consolas" pitchFamily="49" charset="0"/>
                        </a:rPr>
                        <a:t>if</a:t>
                      </a:r>
                      <a:r>
                        <a:rPr kumimoji="0" lang="en-US" sz="2000" b="0" i="0" u="none" strike="noStrike" cap="none" normalizeH="0" baseline="0" smtClean="0">
                          <a:ln>
                            <a:noFill/>
                          </a:ln>
                          <a:solidFill>
                            <a:srgbClr val="262626"/>
                          </a:solidFill>
                          <a:effectLst/>
                          <a:latin typeface="Calibri" pitchFamily="34" charset="0"/>
                        </a:rPr>
                        <a:t> or </a:t>
                      </a:r>
                      <a:r>
                        <a:rPr kumimoji="0" lang="en-US" sz="2000" b="0" i="0" u="none" strike="noStrike" cap="none" normalizeH="0" baseline="0" smtClean="0">
                          <a:ln>
                            <a:noFill/>
                          </a:ln>
                          <a:solidFill>
                            <a:srgbClr val="262626"/>
                          </a:solidFill>
                          <a:effectLst/>
                          <a:latin typeface="Consolas" pitchFamily="49" charset="0"/>
                        </a:rPr>
                        <a:t>if/else</a:t>
                      </a:r>
                      <a:r>
                        <a:rPr kumimoji="0" lang="en-US" sz="2000" b="0" i="0" u="none" strike="noStrike" cap="none" normalizeH="0" baseline="0" smtClean="0">
                          <a:ln>
                            <a:noFill/>
                          </a:ln>
                          <a:solidFill>
                            <a:srgbClr val="262626"/>
                          </a:solidFill>
                          <a:effectLst/>
                          <a:latin typeface="Calibri" pitchFamily="34" charset="0"/>
                        </a:rPr>
                        <a:t> statement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rgbClr val="262626"/>
                          </a:solidFill>
                          <a:effectLst/>
                          <a:latin typeface="Courier New" pitchFamily="49" charset="0"/>
                          <a:cs typeface="Courier New" pitchFamily="49" charset="0"/>
                        </a:rPr>
                        <a:t> #ifdef </a:t>
                      </a:r>
                      <a:r>
                        <a:rPr kumimoji="0" lang="en-US" sz="2000" b="1" i="1" u="none" strike="noStrike" cap="none" normalizeH="0" baseline="0" smtClean="0">
                          <a:ln>
                            <a:noFill/>
                          </a:ln>
                          <a:solidFill>
                            <a:srgbClr val="262626"/>
                          </a:solidFill>
                          <a:effectLst/>
                          <a:latin typeface="Courier New" pitchFamily="49" charset="0"/>
                          <a:cs typeface="Courier New" pitchFamily="49"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if</a:t>
                      </a:r>
                      <a:r>
                        <a:rPr kumimoji="0" lang="en-US" sz="2000" b="0" i="0" u="none" strike="noStrike" cap="none" normalizeH="0" baseline="0" smtClean="0">
                          <a:ln>
                            <a:noFill/>
                          </a:ln>
                          <a:solidFill>
                            <a:srgbClr val="262626"/>
                          </a:solidFill>
                          <a:effectLst/>
                          <a:latin typeface="Calibri" pitchFamily="34" charset="0"/>
                        </a:rPr>
                        <a:t> statement; </a:t>
                      </a:r>
                      <a:r>
                        <a:rPr kumimoji="0" lang="en-US" sz="2000" b="0" i="0" u="none" strike="noStrike" cap="none" normalizeH="0" baseline="0" smtClean="0">
                          <a:ln>
                            <a:noFill/>
                          </a:ln>
                          <a:solidFill>
                            <a:srgbClr val="262626"/>
                          </a:solidFill>
                          <a:effectLst/>
                          <a:latin typeface="Consolas" pitchFamily="49" charset="0"/>
                        </a:rPr>
                        <a:t>true</a:t>
                      </a:r>
                      <a:r>
                        <a:rPr kumimoji="0" lang="en-US" sz="2000" b="0" i="0" u="none" strike="noStrike" cap="none" normalizeH="0" baseline="0" smtClean="0">
                          <a:ln>
                            <a:noFill/>
                          </a:ln>
                          <a:solidFill>
                            <a:srgbClr val="262626"/>
                          </a:solidFill>
                          <a:effectLst/>
                          <a:latin typeface="Calibri" pitchFamily="34" charset="0"/>
                        </a:rPr>
                        <a:t> if </a:t>
                      </a:r>
                      <a:r>
                        <a:rPr kumimoji="0" lang="en-US" sz="2000" b="1" i="1" u="none" strike="noStrike" cap="none" normalizeH="0" baseline="0" smtClean="0">
                          <a:ln>
                            <a:noFill/>
                          </a:ln>
                          <a:solidFill>
                            <a:srgbClr val="262626"/>
                          </a:solidFill>
                          <a:effectLst/>
                          <a:latin typeface="Calibri" pitchFamily="34" charset="0"/>
                        </a:rPr>
                        <a:t>name</a:t>
                      </a:r>
                      <a:r>
                        <a:rPr kumimoji="0" lang="en-US" sz="2000" b="0" i="0" u="none" strike="noStrike" cap="none" normalizeH="0" baseline="0" smtClean="0">
                          <a:ln>
                            <a:noFill/>
                          </a:ln>
                          <a:solidFill>
                            <a:srgbClr val="262626"/>
                          </a:solidFill>
                          <a:effectLst/>
                          <a:latin typeface="Calibri" pitchFamily="34" charset="0"/>
                        </a:rPr>
                        <a:t> is defined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rgbClr val="262626"/>
                          </a:solidFill>
                          <a:effectLst/>
                          <a:latin typeface="Courier New" pitchFamily="49" charset="0"/>
                          <a:cs typeface="Courier New" pitchFamily="49" charset="0"/>
                        </a:rPr>
                        <a:t> #ifndef </a:t>
                      </a:r>
                      <a:r>
                        <a:rPr kumimoji="0" lang="en-US" sz="2000" b="1" i="1" u="none" strike="noStrike" cap="none" normalizeH="0" baseline="0" smtClean="0">
                          <a:ln>
                            <a:noFill/>
                          </a:ln>
                          <a:solidFill>
                            <a:srgbClr val="262626"/>
                          </a:solidFill>
                          <a:effectLst/>
                          <a:latin typeface="Courier New" pitchFamily="49" charset="0"/>
                          <a:cs typeface="Courier New" pitchFamily="49"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if</a:t>
                      </a:r>
                      <a:r>
                        <a:rPr kumimoji="0" lang="en-US" sz="2000" b="0" i="0" u="none" strike="noStrike" cap="none" normalizeH="0" baseline="0" smtClean="0">
                          <a:ln>
                            <a:noFill/>
                          </a:ln>
                          <a:solidFill>
                            <a:srgbClr val="262626"/>
                          </a:solidFill>
                          <a:effectLst/>
                          <a:latin typeface="Calibri" pitchFamily="34" charset="0"/>
                        </a:rPr>
                        <a:t> statement; </a:t>
                      </a:r>
                      <a:r>
                        <a:rPr kumimoji="0" lang="en-US" sz="2000" b="0" i="0" u="none" strike="noStrike" cap="none" normalizeH="0" baseline="0" smtClean="0">
                          <a:ln>
                            <a:noFill/>
                          </a:ln>
                          <a:solidFill>
                            <a:srgbClr val="262626"/>
                          </a:solidFill>
                          <a:effectLst/>
                          <a:latin typeface="Consolas" pitchFamily="49" charset="0"/>
                        </a:rPr>
                        <a:t>true</a:t>
                      </a:r>
                      <a:r>
                        <a:rPr kumimoji="0" lang="en-US" sz="2000" b="0" i="0" u="none" strike="noStrike" cap="none" normalizeH="0" baseline="0" smtClean="0">
                          <a:ln>
                            <a:noFill/>
                          </a:ln>
                          <a:solidFill>
                            <a:srgbClr val="262626"/>
                          </a:solidFill>
                          <a:effectLst/>
                          <a:latin typeface="Calibri" pitchFamily="34" charset="0"/>
                        </a:rPr>
                        <a:t> if </a:t>
                      </a:r>
                      <a:r>
                        <a:rPr kumimoji="0" lang="en-US" sz="2000" b="1" i="1" u="none" strike="noStrike" cap="none" normalizeH="0" baseline="0" smtClean="0">
                          <a:ln>
                            <a:noFill/>
                          </a:ln>
                          <a:solidFill>
                            <a:srgbClr val="262626"/>
                          </a:solidFill>
                          <a:effectLst/>
                          <a:latin typeface="Calibri" pitchFamily="34" charset="0"/>
                        </a:rPr>
                        <a:t>name</a:t>
                      </a:r>
                      <a:r>
                        <a:rPr kumimoji="0" lang="en-US" sz="2000" b="0" i="0" u="none" strike="noStrike" cap="none" normalizeH="0" baseline="0" smtClean="0">
                          <a:ln>
                            <a:noFill/>
                          </a:ln>
                          <a:solidFill>
                            <a:srgbClr val="262626"/>
                          </a:solidFill>
                          <a:effectLst/>
                          <a:latin typeface="Calibri" pitchFamily="34" charset="0"/>
                        </a:rPr>
                        <a:t> is </a:t>
                      </a:r>
                      <a:r>
                        <a:rPr kumimoji="0" lang="en-US" sz="2000" b="0" i="1" u="none" strike="noStrike" cap="none" normalizeH="0" baseline="0" smtClean="0">
                          <a:ln>
                            <a:noFill/>
                          </a:ln>
                          <a:solidFill>
                            <a:srgbClr val="262626"/>
                          </a:solidFill>
                          <a:effectLst/>
                          <a:latin typeface="Calibri" pitchFamily="34" charset="0"/>
                        </a:rPr>
                        <a:t>not</a:t>
                      </a:r>
                      <a:r>
                        <a:rPr kumimoji="0" lang="en-US" sz="2000" b="0" i="0" u="none" strike="noStrike" cap="none" normalizeH="0" baseline="0" smtClean="0">
                          <a:ln>
                            <a:noFill/>
                          </a:ln>
                          <a:solidFill>
                            <a:srgbClr val="262626"/>
                          </a:solidFill>
                          <a:effectLst/>
                          <a:latin typeface="Calibri" pitchFamily="34" charset="0"/>
                        </a:rPr>
                        <a:t> defined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2000" b="1" i="0" u="none" strike="noStrike" cap="none" normalizeH="0" baseline="0" dirty="0" err="1" smtClean="0">
                          <a:ln>
                            <a:noFill/>
                          </a:ln>
                          <a:solidFill>
                            <a:srgbClr val="262626"/>
                          </a:solidFill>
                          <a:effectLst/>
                          <a:latin typeface="Courier New" pitchFamily="49" charset="0"/>
                          <a:cs typeface="Courier New" pitchFamily="49" charset="0"/>
                        </a:rPr>
                        <a:t>undef</a:t>
                      </a:r>
                      <a:r>
                        <a:rPr kumimoji="0" lang="en-US" sz="20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2000" b="1" i="1" u="none" strike="noStrike" cap="none" normalizeH="0" baseline="0" dirty="0" smtClean="0">
                          <a:ln>
                            <a:noFill/>
                          </a:ln>
                          <a:solidFill>
                            <a:srgbClr val="262626"/>
                          </a:solidFill>
                          <a:effectLst/>
                          <a:latin typeface="Courier New" pitchFamily="49" charset="0"/>
                          <a:cs typeface="Courier New" pitchFamily="49"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deletes the given symbol name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en-US" dirty="0" smtClean="0"/>
              <a:t>Constant replacement</a:t>
            </a:r>
            <a:endParaRPr lang="en-US" dirty="0" smtClean="0"/>
          </a:p>
        </p:txBody>
      </p:sp>
      <p:sp>
        <p:nvSpPr>
          <p:cNvPr id="249859" name="Rectangle 3"/>
          <p:cNvSpPr>
            <a:spLocks noGrp="1" noChangeArrowheads="1"/>
          </p:cNvSpPr>
          <p:nvPr>
            <p:ph type="body" idx="1"/>
          </p:nvPr>
        </p:nvSpPr>
        <p:spPr/>
        <p:txBody>
          <a:bodyPr/>
          <a:lstStyle/>
          <a:p>
            <a:r>
              <a:rPr lang="en-US" sz="2000" dirty="0" smtClean="0"/>
              <a:t>The preprocessor can be used to create constants:</a:t>
            </a:r>
          </a:p>
          <a:p>
            <a:pPr lvl="1">
              <a:buNone/>
            </a:pPr>
            <a:r>
              <a:rPr lang="en-US" sz="1800" b="1" dirty="0" smtClean="0">
                <a:latin typeface="Courier New" pitchFamily="49" charset="0"/>
                <a:cs typeface="Courier New" pitchFamily="49" charset="0"/>
              </a:rPr>
              <a:t>#define NUM_STUDENTS  100</a:t>
            </a:r>
          </a:p>
          <a:p>
            <a:pPr lvl="1">
              <a:buNone/>
            </a:pPr>
            <a:r>
              <a:rPr lang="en-US" sz="1800" b="1" dirty="0" smtClean="0">
                <a:latin typeface="Courier New" pitchFamily="49" charset="0"/>
                <a:cs typeface="Courier New" pitchFamily="49" charset="0"/>
              </a:rPr>
              <a:t>#define DAYS_PER_WEEK 7</a:t>
            </a:r>
          </a:p>
          <a:p>
            <a:pPr lvl="1">
              <a:buNone/>
            </a:pPr>
            <a:r>
              <a:rPr lang="en-US" sz="1800" b="1" dirty="0" smtClean="0">
                <a:latin typeface="Courier New" pitchFamily="49" charset="0"/>
                <a:cs typeface="Courier New" pitchFamily="49" charset="0"/>
              </a:rPr>
              <a:t>...</a:t>
            </a:r>
          </a:p>
          <a:p>
            <a:pPr lvl="1">
              <a:buNone/>
            </a:pPr>
            <a:endParaRPr lang="en-US" sz="1800" b="1" dirty="0" smtClean="0">
              <a:latin typeface="Courier New" pitchFamily="49" charset="0"/>
              <a:cs typeface="Courier New" pitchFamily="49" charset="0"/>
            </a:endParaRPr>
          </a:p>
          <a:p>
            <a:pPr lvl="1">
              <a:buNone/>
            </a:pPr>
            <a:r>
              <a:rPr lang="en-US" sz="1800" b="1" dirty="0" smtClean="0">
                <a:latin typeface="Courier New" pitchFamily="49" charset="0"/>
                <a:cs typeface="Courier New" pitchFamily="49" charset="0"/>
              </a:rPr>
              <a:t>double grades[NUM_STUDENTS];</a:t>
            </a:r>
          </a:p>
          <a:p>
            <a:pPr lvl="1">
              <a:buNone/>
            </a:pPr>
            <a:r>
              <a:rPr lang="en-US" sz="1800" b="1" dirty="0" err="1" smtClean="0">
                <a:latin typeface="Courier New" pitchFamily="49" charset="0"/>
                <a:cs typeface="Courier New" pitchFamily="49" charset="0"/>
              </a:rPr>
              <a:t>int</a:t>
            </a: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six_weeks</a:t>
            </a:r>
            <a:r>
              <a:rPr lang="en-US" sz="1800" b="1" dirty="0" smtClean="0">
                <a:latin typeface="Courier New" pitchFamily="49" charset="0"/>
                <a:cs typeface="Courier New" pitchFamily="49" charset="0"/>
              </a:rPr>
              <a:t> = DAYS_PER_WEEK * 6;   // 42</a:t>
            </a:r>
          </a:p>
          <a:p>
            <a:pPr lvl="1">
              <a:buNone/>
            </a:pPr>
            <a:r>
              <a:rPr lang="en-US" sz="1800" b="1" dirty="0" err="1" smtClean="0">
                <a:latin typeface="Courier New" pitchFamily="49" charset="0"/>
                <a:cs typeface="Courier New" pitchFamily="49" charset="0"/>
              </a:rPr>
              <a:t>printf</a:t>
            </a:r>
            <a:r>
              <a:rPr lang="en-US" sz="1800" b="1" dirty="0" smtClean="0">
                <a:latin typeface="Courier New" pitchFamily="49" charset="0"/>
                <a:cs typeface="Courier New" pitchFamily="49" charset="0"/>
              </a:rPr>
              <a:t>("Course over in %d days", </a:t>
            </a:r>
            <a:r>
              <a:rPr lang="en-US" sz="1800" b="1" dirty="0" err="1" smtClean="0">
                <a:latin typeface="Courier New" pitchFamily="49" charset="0"/>
                <a:cs typeface="Courier New" pitchFamily="49" charset="0"/>
              </a:rPr>
              <a:t>six_weeks</a:t>
            </a:r>
            <a:r>
              <a:rPr lang="en-US" sz="1800" b="1" dirty="0" smtClean="0">
                <a:latin typeface="Courier New" pitchFamily="49" charset="0"/>
                <a:cs typeface="Courier New" pitchFamily="49" charset="0"/>
              </a:rPr>
              <a:t>);</a:t>
            </a:r>
          </a:p>
          <a:p>
            <a:pPr lvl="1">
              <a:buNone/>
            </a:pPr>
            <a:endParaRPr lang="en-US" dirty="0" smtClean="0"/>
          </a:p>
          <a:p>
            <a:r>
              <a:rPr lang="en-US" sz="2000" dirty="0" smtClean="0"/>
              <a:t>When the preprocessor runs before compilation, </a:t>
            </a:r>
            <a:r>
              <a:rPr lang="en-US" sz="2000" b="1" dirty="0" smtClean="0">
                <a:latin typeface="Courier New" pitchFamily="49" charset="0"/>
                <a:cs typeface="Courier New" pitchFamily="49" charset="0"/>
              </a:rPr>
              <a:t>7</a:t>
            </a:r>
            <a:r>
              <a:rPr lang="en-US" sz="2000" dirty="0" smtClean="0"/>
              <a:t> is literally inserted into the code wherever </a:t>
            </a:r>
            <a:r>
              <a:rPr lang="en-US" sz="2000" b="1" dirty="0" smtClean="0">
                <a:latin typeface="Courier New" pitchFamily="49" charset="0"/>
                <a:cs typeface="Courier New" pitchFamily="49" charset="0"/>
              </a:rPr>
              <a:t>DAYS_PER_WEEK</a:t>
            </a:r>
            <a:r>
              <a:rPr lang="en-US" sz="2000" dirty="0" smtClean="0"/>
              <a:t> is </a:t>
            </a:r>
            <a:r>
              <a:rPr lang="en-US" sz="2000" dirty="0" smtClean="0"/>
              <a:t>seen: </a:t>
            </a:r>
            <a:r>
              <a:rPr lang="en-US" sz="2000" b="1" dirty="0" smtClean="0">
                <a:latin typeface="Courier New" pitchFamily="49" charset="0"/>
                <a:ea typeface="+mn-ea"/>
                <a:cs typeface="Courier New" pitchFamily="49" charset="0"/>
              </a:rPr>
              <a:t>DAYS_PER_WEEK</a:t>
            </a:r>
            <a:r>
              <a:rPr lang="en-US" sz="2000" dirty="0" smtClean="0"/>
              <a:t> </a:t>
            </a:r>
            <a:r>
              <a:rPr lang="en-US" sz="2000" dirty="0" smtClean="0"/>
              <a:t>does not exist in the eventual </a:t>
            </a:r>
            <a:r>
              <a:rPr lang="en-US" sz="2000" dirty="0" smtClean="0"/>
              <a:t>program</a:t>
            </a:r>
            <a:br>
              <a:rPr lang="en-US" sz="2000" dirty="0" smtClean="0"/>
            </a:br>
            <a:endParaRPr lang="en-US" sz="2000" dirty="0" smtClean="0"/>
          </a:p>
          <a:p>
            <a:pPr lvl="1">
              <a:buNone/>
            </a:pPr>
            <a:r>
              <a:rPr lang="en-US" sz="1800" b="1" dirty="0" err="1" smtClean="0">
                <a:latin typeface="Courier New" pitchFamily="49" charset="0"/>
                <a:cs typeface="Courier New" pitchFamily="49" charset="0"/>
              </a:rPr>
              <a:t>int</a:t>
            </a: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six_weeks</a:t>
            </a:r>
            <a:r>
              <a:rPr lang="en-US" sz="1800" b="1" dirty="0" smtClean="0">
                <a:latin typeface="Courier New" pitchFamily="49" charset="0"/>
                <a:cs typeface="Courier New" pitchFamily="49" charset="0"/>
              </a:rPr>
              <a:t> = 7 * 6;   // 42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r>
              <a:rPr lang="en-US" dirty="0" smtClean="0"/>
              <a:t>Optional debugging code</a:t>
            </a:r>
          </a:p>
        </p:txBody>
      </p:sp>
      <p:sp>
        <p:nvSpPr>
          <p:cNvPr id="248835" name="Rectangle 3"/>
          <p:cNvSpPr>
            <a:spLocks noGrp="1" noChangeArrowheads="1"/>
          </p:cNvSpPr>
          <p:nvPr>
            <p:ph type="body" idx="1"/>
          </p:nvPr>
        </p:nvSpPr>
        <p:spPr/>
        <p:txBody>
          <a:bodyPr/>
          <a:lstStyle/>
          <a:p>
            <a:pPr>
              <a:buNone/>
            </a:pPr>
            <a:r>
              <a:rPr lang="en-US" sz="2000" b="1" dirty="0" smtClean="0">
                <a:latin typeface="Courier New" pitchFamily="49" charset="0"/>
                <a:cs typeface="Courier New" pitchFamily="49" charset="0"/>
              </a:rPr>
              <a:t>#define DEBUG</a:t>
            </a:r>
          </a:p>
          <a:p>
            <a:pPr>
              <a:buNone/>
            </a:pPr>
            <a:r>
              <a:rPr lang="en-US" sz="2000" b="1" dirty="0" smtClean="0">
                <a:latin typeface="Courier New" pitchFamily="49" charset="0"/>
                <a:cs typeface="Courier New" pitchFamily="49" charset="0"/>
              </a:rPr>
              <a:t>...</a:t>
            </a:r>
          </a:p>
          <a:p>
            <a:pPr>
              <a:buNone/>
            </a:pPr>
            <a:endParaRPr lang="en-US" sz="2000" b="1" dirty="0" smtClean="0">
              <a:latin typeface="Courier New" pitchFamily="49" charset="0"/>
              <a:cs typeface="Courier New" pitchFamily="49" charset="0"/>
            </a:endParaRPr>
          </a:p>
          <a:p>
            <a:pPr>
              <a:buNone/>
            </a:pP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ifdef</a:t>
            </a:r>
            <a:r>
              <a:rPr lang="en-US" sz="2000" b="1" dirty="0" smtClean="0">
                <a:latin typeface="Courier New" pitchFamily="49" charset="0"/>
                <a:cs typeface="Courier New" pitchFamily="49" charset="0"/>
              </a:rPr>
              <a:t> DEBUG</a:t>
            </a:r>
          </a:p>
          <a:p>
            <a:pPr>
              <a:buNone/>
            </a:pPr>
            <a:r>
              <a:rPr lang="en-US" sz="2000" b="1" dirty="0" smtClean="0">
                <a:latin typeface="Courier New" pitchFamily="49" charset="0"/>
                <a:cs typeface="Courier New" pitchFamily="49" charset="0"/>
              </a:rPr>
              <a:t>    // debug-only code</a:t>
            </a:r>
          </a:p>
          <a:p>
            <a:pPr>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printf</a:t>
            </a:r>
            <a:r>
              <a:rPr lang="en-US" sz="2000" b="1" dirty="0" smtClean="0">
                <a:latin typeface="Courier New" pitchFamily="49" charset="0"/>
                <a:cs typeface="Courier New" pitchFamily="49" charset="0"/>
              </a:rPr>
              <a:t>("Size of stack = %d\n", </a:t>
            </a:r>
            <a:r>
              <a:rPr lang="en-US" sz="2000" b="1" dirty="0" err="1" smtClean="0">
                <a:latin typeface="Courier New" pitchFamily="49" charset="0"/>
                <a:cs typeface="Courier New" pitchFamily="49" charset="0"/>
              </a:rPr>
              <a:t>stack_size</a:t>
            </a:r>
            <a:r>
              <a:rPr lang="en-US" sz="2000" b="1" dirty="0" smtClean="0">
                <a:latin typeface="Courier New" pitchFamily="49" charset="0"/>
                <a:cs typeface="Courier New" pitchFamily="49" charset="0"/>
              </a:rPr>
              <a:t>);</a:t>
            </a:r>
          </a:p>
          <a:p>
            <a:pPr>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printf</a:t>
            </a:r>
            <a:r>
              <a:rPr lang="en-US" sz="2000" b="1" dirty="0" smtClean="0">
                <a:latin typeface="Courier New" pitchFamily="49" charset="0"/>
                <a:cs typeface="Courier New" pitchFamily="49" charset="0"/>
              </a:rPr>
              <a:t>("Top of stack  = %p\n", stack);</a:t>
            </a:r>
          </a:p>
          <a:p>
            <a:pPr>
              <a:buNone/>
            </a:pP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endif</a:t>
            </a:r>
            <a:endParaRPr lang="en-US" sz="2000" b="1" dirty="0" smtClean="0">
              <a:latin typeface="Courier New" pitchFamily="49" charset="0"/>
              <a:cs typeface="Courier New" pitchFamily="49" charset="0"/>
            </a:endParaRPr>
          </a:p>
          <a:p>
            <a:pPr>
              <a:buNone/>
            </a:pPr>
            <a:r>
              <a:rPr lang="en-US" sz="2000" b="1" dirty="0" smtClean="0">
                <a:latin typeface="Courier New" pitchFamily="49" charset="0"/>
                <a:cs typeface="Courier New" pitchFamily="49" charset="0"/>
              </a:rPr>
              <a:t>    stack = stack-&gt;next;    // normal code</a:t>
            </a:r>
          </a:p>
          <a:p>
            <a:pPr lvl="1">
              <a:buNone/>
            </a:pPr>
            <a:endParaRPr lang="en-US" dirty="0" smtClean="0"/>
          </a:p>
          <a:p>
            <a:r>
              <a:rPr lang="en-US" dirty="0" smtClean="0"/>
              <a:t>How is this different from declaring a </a:t>
            </a:r>
            <a:r>
              <a:rPr lang="en-US" dirty="0" err="1" smtClean="0"/>
              <a:t>bool</a:t>
            </a:r>
            <a:r>
              <a:rPr lang="en-US" dirty="0" smtClean="0"/>
              <a:t>/</a:t>
            </a:r>
            <a:r>
              <a:rPr lang="en-US" dirty="0" err="1" smtClean="0"/>
              <a:t>int</a:t>
            </a:r>
            <a:r>
              <a:rPr lang="en-US" dirty="0" smtClean="0"/>
              <a:t> named </a:t>
            </a:r>
            <a:r>
              <a:rPr lang="en-US" b="1" dirty="0" smtClean="0">
                <a:latin typeface="Courier New" pitchFamily="49" charset="0"/>
                <a:cs typeface="Courier New" pitchFamily="49" charset="0"/>
              </a:rPr>
              <a:t>DEBUG</a:t>
            </a:r>
            <a:r>
              <a:rPr lang="en-US"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r>
              <a:rPr lang="en-US" smtClean="0"/>
              <a:t>Advanced definitions</a:t>
            </a:r>
          </a:p>
        </p:txBody>
      </p:sp>
      <p:sp>
        <p:nvSpPr>
          <p:cNvPr id="250883" name="Rectangle 3"/>
          <p:cNvSpPr>
            <a:spLocks noGrp="1" noChangeArrowheads="1"/>
          </p:cNvSpPr>
          <p:nvPr>
            <p:ph type="body" idx="1"/>
          </p:nvPr>
        </p:nvSpPr>
        <p:spPr/>
        <p:txBody>
          <a:bodyPr/>
          <a:lstStyle/>
          <a:p>
            <a:r>
              <a:rPr lang="en-US" sz="2000" b="1" dirty="0" smtClean="0">
                <a:latin typeface="Courier New" pitchFamily="49" charset="0"/>
                <a:cs typeface="Courier New" pitchFamily="49" charset="0"/>
              </a:rPr>
              <a:t>#define </a:t>
            </a:r>
            <a:r>
              <a:rPr lang="en-US" sz="2000" dirty="0" smtClean="0"/>
              <a:t>can be used to modify the C </a:t>
            </a:r>
            <a:r>
              <a:rPr lang="en-US" sz="2000" dirty="0" smtClean="0"/>
              <a:t>language</a:t>
            </a:r>
          </a:p>
          <a:p>
            <a:r>
              <a:rPr lang="en-US" sz="2000" dirty="0" smtClean="0"/>
              <a:t>(No different in mechanism than constants)</a:t>
            </a:r>
            <a:endParaRPr lang="en-US" sz="2000" dirty="0" smtClean="0"/>
          </a:p>
          <a:p>
            <a:pPr lvl="1"/>
            <a:endParaRPr lang="en-US" dirty="0" smtClean="0"/>
          </a:p>
          <a:p>
            <a:pPr>
              <a:buNone/>
            </a:pPr>
            <a:r>
              <a:rPr lang="en-US" sz="1800" b="1" dirty="0" smtClean="0">
                <a:latin typeface="Courier New" pitchFamily="49" charset="0"/>
                <a:cs typeface="Courier New" pitchFamily="49" charset="0"/>
              </a:rPr>
              <a:t>#define AND    &amp;&amp;</a:t>
            </a:r>
          </a:p>
          <a:p>
            <a:pPr>
              <a:buNone/>
            </a:pPr>
            <a:r>
              <a:rPr lang="en-US" sz="1800" b="1" dirty="0" smtClean="0">
                <a:latin typeface="Courier New" pitchFamily="49" charset="0"/>
                <a:cs typeface="Courier New" pitchFamily="49" charset="0"/>
              </a:rPr>
              <a:t>#define EQUALS ==</a:t>
            </a:r>
          </a:p>
          <a:p>
            <a:pPr>
              <a:buNone/>
            </a:pPr>
            <a:r>
              <a:rPr lang="en-US" sz="1800" b="1" dirty="0" smtClean="0">
                <a:latin typeface="Courier New" pitchFamily="49" charset="0"/>
                <a:cs typeface="Courier New" pitchFamily="49" charset="0"/>
              </a:rPr>
              <a:t>#define DEREF  -&gt;</a:t>
            </a:r>
          </a:p>
          <a:p>
            <a:pPr>
              <a:buNone/>
            </a:pPr>
            <a:r>
              <a:rPr lang="en-US" sz="1800" b="1" dirty="0" smtClean="0">
                <a:latin typeface="Courier New" pitchFamily="49" charset="0"/>
                <a:cs typeface="Courier New" pitchFamily="49" charset="0"/>
              </a:rPr>
              <a:t>...</a:t>
            </a:r>
          </a:p>
          <a:p>
            <a:pPr>
              <a:buNone/>
            </a:pPr>
            <a:endParaRPr lang="en-US" sz="1800" b="1" dirty="0" smtClean="0">
              <a:latin typeface="Courier New" pitchFamily="49" charset="0"/>
              <a:cs typeface="Courier New" pitchFamily="49" charset="0"/>
            </a:endParaRPr>
          </a:p>
          <a:p>
            <a:pPr>
              <a:buNone/>
            </a:pPr>
            <a:r>
              <a:rPr lang="en-US" sz="1800" b="1" dirty="0" smtClean="0">
                <a:latin typeface="Courier New" pitchFamily="49" charset="0"/>
                <a:cs typeface="Courier New" pitchFamily="49" charset="0"/>
              </a:rPr>
              <a:t>Point p1 = (Point*) </a:t>
            </a:r>
            <a:r>
              <a:rPr lang="en-US" sz="1800" b="1" dirty="0" err="1" smtClean="0">
                <a:latin typeface="Courier New" pitchFamily="49" charset="0"/>
                <a:cs typeface="Courier New" pitchFamily="49" charset="0"/>
              </a:rPr>
              <a:t>malloc</a:t>
            </a:r>
            <a:r>
              <a:rPr lang="en-US" sz="1800" b="1" dirty="0" smtClean="0">
                <a:latin typeface="Courier New" pitchFamily="49" charset="0"/>
                <a:cs typeface="Courier New" pitchFamily="49" charset="0"/>
              </a:rPr>
              <a:t>(</a:t>
            </a:r>
            <a:r>
              <a:rPr lang="en-US" sz="1800" b="1" dirty="0" err="1" smtClean="0">
                <a:latin typeface="Courier New" pitchFamily="49" charset="0"/>
                <a:cs typeface="Courier New" pitchFamily="49" charset="0"/>
              </a:rPr>
              <a:t>sizeof</a:t>
            </a:r>
            <a:r>
              <a:rPr lang="en-US" sz="1800" b="1" dirty="0" smtClean="0">
                <a:latin typeface="Courier New" pitchFamily="49" charset="0"/>
                <a:cs typeface="Courier New" pitchFamily="49" charset="0"/>
              </a:rPr>
              <a:t>(Point));</a:t>
            </a:r>
          </a:p>
          <a:p>
            <a:pPr>
              <a:buNone/>
            </a:pPr>
            <a:r>
              <a:rPr lang="en-US" sz="1800" b="1" dirty="0" smtClean="0">
                <a:latin typeface="Courier New" pitchFamily="49" charset="0"/>
                <a:cs typeface="Courier New" pitchFamily="49" charset="0"/>
              </a:rPr>
              <a:t>p1 DEREF x = 10;</a:t>
            </a:r>
          </a:p>
          <a:p>
            <a:pPr>
              <a:buNone/>
            </a:pPr>
            <a:r>
              <a:rPr lang="en-US" sz="1800" b="1" dirty="0" smtClean="0">
                <a:latin typeface="Courier New" pitchFamily="49" charset="0"/>
                <a:cs typeface="Courier New" pitchFamily="49" charset="0"/>
              </a:rPr>
              <a:t>p1 DEREF y = 10;</a:t>
            </a:r>
          </a:p>
          <a:p>
            <a:pPr>
              <a:buNone/>
            </a:pPr>
            <a:r>
              <a:rPr lang="en-US" sz="1800" b="1" dirty="0" smtClean="0">
                <a:latin typeface="Courier New" pitchFamily="49" charset="0"/>
                <a:cs typeface="Courier New" pitchFamily="49" charset="0"/>
              </a:rPr>
              <a:t>if (p1 DEREF x EQUALS p1 DEREF y AND p1 DEREF y &gt; 0) {</a:t>
            </a:r>
          </a:p>
          <a:p>
            <a:pPr>
              <a:buNone/>
            </a:pPr>
            <a:r>
              <a:rPr lang="en-US" sz="1800" b="1" dirty="0" smtClean="0">
                <a:latin typeface="Courier New" pitchFamily="49" charset="0"/>
                <a:cs typeface="Courier New" pitchFamily="49" charset="0"/>
              </a:rPr>
              <a:t>    p1 DEREF x++;</a:t>
            </a:r>
          </a:p>
          <a:p>
            <a:pPr>
              <a:buNone/>
            </a:pPr>
            <a:r>
              <a:rPr lang="en-US" sz="1800" b="1" dirty="0" smtClean="0">
                <a:latin typeface="Courier New" pitchFamily="49" charset="0"/>
                <a:cs typeface="Courier New" pitchFamily="49" charset="0"/>
              </a:rPr>
              <a:t>}</a:t>
            </a:r>
          </a:p>
        </p:txBody>
      </p:sp>
      <p:sp>
        <p:nvSpPr>
          <p:cNvPr id="6" name="TextBox 5"/>
          <p:cNvSpPr txBox="1"/>
          <p:nvPr/>
        </p:nvSpPr>
        <p:spPr>
          <a:xfrm>
            <a:off x="5334000" y="2590800"/>
            <a:ext cx="3124200" cy="830997"/>
          </a:xfrm>
          <a:prstGeom prst="rect">
            <a:avLst/>
          </a:prstGeom>
          <a:noFill/>
          <a:ln>
            <a:solidFill>
              <a:schemeClr val="accent1"/>
            </a:solidFill>
          </a:ln>
        </p:spPr>
        <p:txBody>
          <a:bodyPr wrap="square" rtlCol="0">
            <a:spAutoFit/>
          </a:bodyPr>
          <a:lstStyle/>
          <a:p>
            <a:r>
              <a:rPr lang="en-US" dirty="0" smtClean="0"/>
              <a:t>Good idea?  Bad idea? Neutral idea?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lstStyle/>
          <a:p>
            <a:r>
              <a:rPr lang="en-US" smtClean="0"/>
              <a:t>Preprocessor macros</a:t>
            </a:r>
          </a:p>
        </p:txBody>
      </p:sp>
      <p:sp>
        <p:nvSpPr>
          <p:cNvPr id="251907" name="Rectangle 3"/>
          <p:cNvSpPr>
            <a:spLocks noGrp="1" noChangeArrowheads="1"/>
          </p:cNvSpPr>
          <p:nvPr>
            <p:ph type="body" idx="1"/>
          </p:nvPr>
        </p:nvSpPr>
        <p:spPr/>
        <p:txBody>
          <a:bodyPr/>
          <a:lstStyle/>
          <a:p>
            <a:r>
              <a:rPr lang="en-US" sz="2000" dirty="0" smtClean="0"/>
              <a:t>Similar to a function, but created inline before compilation</a:t>
            </a:r>
            <a:endParaRPr lang="en-US" dirty="0" smtClean="0"/>
          </a:p>
          <a:p>
            <a:pPr lvl="1">
              <a:buNone/>
            </a:pPr>
            <a:r>
              <a:rPr lang="en-US" sz="1800" b="1" dirty="0" smtClean="0">
                <a:latin typeface="Courier New" pitchFamily="49" charset="0"/>
                <a:cs typeface="Courier New" pitchFamily="49" charset="0"/>
              </a:rPr>
              <a:t>#define SQUARED(x)   x * x</a:t>
            </a:r>
          </a:p>
          <a:p>
            <a:pPr lvl="1">
              <a:buNone/>
            </a:pPr>
            <a:r>
              <a:rPr lang="en-US" sz="1800" b="1" dirty="0" smtClean="0">
                <a:latin typeface="Courier New" pitchFamily="49" charset="0"/>
                <a:cs typeface="Courier New" pitchFamily="49" charset="0"/>
              </a:rPr>
              <a:t>#define ODD(x)       x % 2 != 0</a:t>
            </a:r>
          </a:p>
          <a:p>
            <a:pPr lvl="1">
              <a:buNone/>
            </a:pPr>
            <a:r>
              <a:rPr lang="en-US" sz="1800" b="1" dirty="0" err="1" smtClean="0">
                <a:latin typeface="Courier New" pitchFamily="49" charset="0"/>
                <a:cs typeface="Courier New" pitchFamily="49" charset="0"/>
              </a:rPr>
              <a:t>int</a:t>
            </a:r>
            <a:r>
              <a:rPr lang="en-US" sz="1800" b="1" dirty="0" smtClean="0">
                <a:latin typeface="Courier New" pitchFamily="49" charset="0"/>
                <a:cs typeface="Courier New" pitchFamily="49" charset="0"/>
              </a:rPr>
              <a:t> a = 3;</a:t>
            </a:r>
          </a:p>
          <a:p>
            <a:pPr lvl="1">
              <a:buNone/>
            </a:pPr>
            <a:r>
              <a:rPr lang="en-US" sz="1800" b="1" dirty="0" err="1" smtClean="0">
                <a:latin typeface="Courier New" pitchFamily="49" charset="0"/>
                <a:cs typeface="Courier New" pitchFamily="49" charset="0"/>
              </a:rPr>
              <a:t>int</a:t>
            </a:r>
            <a:r>
              <a:rPr lang="en-US" sz="1800" b="1" dirty="0" smtClean="0">
                <a:latin typeface="Courier New" pitchFamily="49" charset="0"/>
                <a:cs typeface="Courier New" pitchFamily="49" charset="0"/>
              </a:rPr>
              <a:t> b = SQUARED(a);</a:t>
            </a:r>
          </a:p>
          <a:p>
            <a:pPr lvl="1">
              <a:buNone/>
            </a:pPr>
            <a:r>
              <a:rPr lang="en-US" sz="1800" b="1" dirty="0" smtClean="0">
                <a:latin typeface="Courier New" pitchFamily="49" charset="0"/>
                <a:cs typeface="Courier New" pitchFamily="49" charset="0"/>
              </a:rPr>
              <a:t>if (ODD(b)) {</a:t>
            </a:r>
          </a:p>
          <a:p>
            <a:pPr lvl="1">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printf</a:t>
            </a:r>
            <a:r>
              <a:rPr lang="en-US" sz="1800" b="1" dirty="0" smtClean="0">
                <a:latin typeface="Courier New" pitchFamily="49" charset="0"/>
                <a:cs typeface="Courier New" pitchFamily="49" charset="0"/>
              </a:rPr>
              <a:t>("%d is an odd number.\n", b);</a:t>
            </a:r>
          </a:p>
          <a:p>
            <a:pPr lvl="1">
              <a:buNone/>
            </a:pPr>
            <a:r>
              <a:rPr lang="en-US" sz="1800" b="1" dirty="0" smtClean="0">
                <a:latin typeface="Courier New" pitchFamily="49" charset="0"/>
                <a:cs typeface="Courier New" pitchFamily="49" charset="0"/>
              </a:rPr>
              <a:t>}</a:t>
            </a:r>
            <a:endParaRPr lang="en-US" dirty="0" smtClean="0"/>
          </a:p>
          <a:p>
            <a:r>
              <a:rPr lang="en-US" sz="2000" dirty="0" smtClean="0"/>
              <a:t>The above literally converts the code to the following and compiles:</a:t>
            </a:r>
          </a:p>
          <a:p>
            <a:pPr lvl="1">
              <a:buNone/>
            </a:pP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b = a * a;</a:t>
            </a:r>
          </a:p>
          <a:p>
            <a:pPr lvl="1">
              <a:buNone/>
            </a:pPr>
            <a:r>
              <a:rPr lang="en-US" sz="2000" b="1" dirty="0" smtClean="0">
                <a:latin typeface="Courier New" pitchFamily="49" charset="0"/>
                <a:cs typeface="Courier New" pitchFamily="49" charset="0"/>
              </a:rPr>
              <a:t>if (b % 2 != 0) {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smtClean="0"/>
              <a:t>Subtleties</a:t>
            </a:r>
          </a:p>
        </p:txBody>
      </p:sp>
      <p:sp>
        <p:nvSpPr>
          <p:cNvPr id="258051" name="Rectangle 3"/>
          <p:cNvSpPr>
            <a:spLocks noGrp="1" noChangeArrowheads="1"/>
          </p:cNvSpPr>
          <p:nvPr>
            <p:ph type="body" idx="1"/>
          </p:nvPr>
        </p:nvSpPr>
        <p:spPr/>
        <p:txBody>
          <a:bodyPr/>
          <a:lstStyle/>
          <a:p>
            <a:r>
              <a:rPr lang="en-US" dirty="0" smtClean="0"/>
              <a:t>the preprocessor just replaces tokens with tokens</a:t>
            </a:r>
          </a:p>
          <a:p>
            <a:pPr marL="514350" indent="-457200">
              <a:buNone/>
            </a:pPr>
            <a:r>
              <a:rPr lang="en-US" sz="1800" b="1" dirty="0" smtClean="0">
                <a:latin typeface="Courier New" pitchFamily="49" charset="0"/>
                <a:cs typeface="Courier New" pitchFamily="49" charset="0"/>
              </a:rPr>
              <a:t>	#define </a:t>
            </a:r>
            <a:r>
              <a:rPr lang="en-US" sz="1800" b="1" dirty="0" err="1" smtClean="0">
                <a:latin typeface="Courier New" pitchFamily="49" charset="0"/>
                <a:cs typeface="Courier New" pitchFamily="49" charset="0"/>
              </a:rPr>
              <a:t>foo</a:t>
            </a:r>
            <a:r>
              <a:rPr lang="en-US" sz="1800" b="1" dirty="0" smtClean="0">
                <a:latin typeface="Courier New" pitchFamily="49" charset="0"/>
                <a:cs typeface="Courier New" pitchFamily="49" charset="0"/>
              </a:rPr>
              <a:t> 42</a:t>
            </a:r>
          </a:p>
          <a:p>
            <a:pPr marL="514350" indent="-457200">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int</a:t>
            </a:r>
            <a:r>
              <a:rPr lang="en-US" sz="1800" b="1" dirty="0" smtClean="0">
                <a:latin typeface="Courier New" pitchFamily="49" charset="0"/>
                <a:cs typeface="Courier New" pitchFamily="49" charset="0"/>
              </a:rPr>
              <a:t> food = </a:t>
            </a:r>
            <a:r>
              <a:rPr lang="en-US" sz="1800" b="1" dirty="0" err="1" smtClean="0">
                <a:latin typeface="Courier New" pitchFamily="49" charset="0"/>
                <a:cs typeface="Courier New" pitchFamily="49" charset="0"/>
              </a:rPr>
              <a:t>foo</a:t>
            </a:r>
            <a:r>
              <a:rPr lang="en-US" sz="1800" b="1" dirty="0" smtClean="0">
                <a:latin typeface="Courier New" pitchFamily="49" charset="0"/>
                <a:cs typeface="Courier New" pitchFamily="49" charset="0"/>
              </a:rPr>
              <a:t>;        // </a:t>
            </a:r>
            <a:r>
              <a:rPr lang="en-US" sz="1800" b="1" dirty="0" err="1" smtClean="0">
                <a:latin typeface="Courier New" pitchFamily="49" charset="0"/>
                <a:cs typeface="Courier New" pitchFamily="49" charset="0"/>
              </a:rPr>
              <a:t>int</a:t>
            </a:r>
            <a:r>
              <a:rPr lang="en-US" sz="1800" b="1" dirty="0" smtClean="0">
                <a:latin typeface="Courier New" pitchFamily="49" charset="0"/>
                <a:cs typeface="Courier New" pitchFamily="49" charset="0"/>
              </a:rPr>
              <a:t> food = 42;      ok</a:t>
            </a:r>
          </a:p>
          <a:p>
            <a:pPr marL="514350" indent="-457200">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int</a:t>
            </a: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foo</a:t>
            </a:r>
            <a:r>
              <a:rPr lang="en-US" sz="1800" b="1" dirty="0" smtClean="0">
                <a:latin typeface="Courier New" pitchFamily="49" charset="0"/>
                <a:cs typeface="Courier New" pitchFamily="49" charset="0"/>
              </a:rPr>
              <a:t> = </a:t>
            </a:r>
            <a:r>
              <a:rPr lang="en-US" sz="1800" b="1" dirty="0" err="1" smtClean="0">
                <a:latin typeface="Courier New" pitchFamily="49" charset="0"/>
                <a:cs typeface="Courier New" pitchFamily="49" charset="0"/>
              </a:rPr>
              <a:t>foo</a:t>
            </a:r>
            <a:r>
              <a:rPr lang="en-US" sz="1800" b="1" dirty="0" smtClean="0">
                <a:latin typeface="Courier New" pitchFamily="49" charset="0"/>
                <a:cs typeface="Courier New" pitchFamily="49" charset="0"/>
              </a:rPr>
              <a:t> + </a:t>
            </a:r>
            <a:r>
              <a:rPr lang="en-US" sz="1800" b="1" dirty="0" err="1" smtClean="0">
                <a:latin typeface="Courier New" pitchFamily="49" charset="0"/>
                <a:cs typeface="Courier New" pitchFamily="49" charset="0"/>
              </a:rPr>
              <a:t>foo</a:t>
            </a:r>
            <a:r>
              <a:rPr lang="en-US" sz="1800" b="1" dirty="0" smtClean="0">
                <a:latin typeface="Courier New" pitchFamily="49" charset="0"/>
                <a:cs typeface="Courier New" pitchFamily="49" charset="0"/>
              </a:rPr>
              <a:t>;   // </a:t>
            </a:r>
            <a:r>
              <a:rPr lang="en-US" sz="1800" b="1" dirty="0" err="1" smtClean="0">
                <a:latin typeface="Courier New" pitchFamily="49" charset="0"/>
                <a:cs typeface="Courier New" pitchFamily="49" charset="0"/>
              </a:rPr>
              <a:t>int</a:t>
            </a:r>
            <a:r>
              <a:rPr lang="en-US" sz="1800" b="1" dirty="0" smtClean="0">
                <a:latin typeface="Courier New" pitchFamily="49" charset="0"/>
                <a:cs typeface="Courier New" pitchFamily="49" charset="0"/>
              </a:rPr>
              <a:t> 42 = 42 + 42;   bad</a:t>
            </a:r>
          </a:p>
          <a:p>
            <a:pPr marL="514350" indent="-457200">
              <a:buNone/>
            </a:pPr>
            <a:endParaRPr lang="en-US" dirty="0" smtClean="0"/>
          </a:p>
          <a:p>
            <a:r>
              <a:rPr lang="en-US" dirty="0" smtClean="0"/>
              <a:t>preprocessor macros can do a few things functions cannot:</a:t>
            </a:r>
          </a:p>
          <a:p>
            <a:pPr>
              <a:buNone/>
            </a:pPr>
            <a:endParaRPr lang="en-US" sz="1800" b="1" dirty="0" smtClean="0">
              <a:latin typeface="Courier New" pitchFamily="49" charset="0"/>
              <a:cs typeface="Courier New" pitchFamily="49" charset="0"/>
            </a:endParaRPr>
          </a:p>
          <a:p>
            <a:pPr>
              <a:buNone/>
            </a:pPr>
            <a:r>
              <a:rPr lang="en-US" sz="1800" b="1" dirty="0" smtClean="0">
                <a:latin typeface="Courier New" pitchFamily="49" charset="0"/>
                <a:cs typeface="Courier New" pitchFamily="49" charset="0"/>
              </a:rPr>
              <a:t>	#define NEW(t)   (t*) </a:t>
            </a:r>
            <a:r>
              <a:rPr lang="en-US" sz="1800" b="1" dirty="0" err="1" smtClean="0">
                <a:latin typeface="Courier New" pitchFamily="49" charset="0"/>
                <a:cs typeface="Courier New" pitchFamily="49" charset="0"/>
              </a:rPr>
              <a:t>calloc</a:t>
            </a:r>
            <a:r>
              <a:rPr lang="en-US" sz="1800" b="1" dirty="0" smtClean="0">
                <a:latin typeface="Courier New" pitchFamily="49" charset="0"/>
                <a:cs typeface="Courier New" pitchFamily="49" charset="0"/>
              </a:rPr>
              <a:t>(1, </a:t>
            </a:r>
            <a:r>
              <a:rPr lang="en-US" sz="1800" b="1" dirty="0" err="1" smtClean="0">
                <a:latin typeface="Courier New" pitchFamily="49" charset="0"/>
                <a:cs typeface="Courier New" pitchFamily="49" charset="0"/>
              </a:rPr>
              <a:t>sizeof</a:t>
            </a:r>
            <a:r>
              <a:rPr lang="en-US" sz="1800" b="1" dirty="0" smtClean="0">
                <a:latin typeface="Courier New" pitchFamily="49" charset="0"/>
                <a:cs typeface="Courier New" pitchFamily="49" charset="0"/>
              </a:rPr>
              <a:t>(t))</a:t>
            </a:r>
          </a:p>
          <a:p>
            <a:pPr>
              <a:buNone/>
            </a:pPr>
            <a:r>
              <a:rPr lang="en-US" sz="1800" b="1" dirty="0" smtClean="0">
                <a:latin typeface="Courier New" pitchFamily="49" charset="0"/>
                <a:cs typeface="Courier New" pitchFamily="49" charset="0"/>
              </a:rPr>
              <a:t>	...</a:t>
            </a:r>
          </a:p>
          <a:p>
            <a:pPr>
              <a:buNone/>
            </a:pPr>
            <a:endParaRPr lang="en-US" sz="1800" b="1" dirty="0" smtClean="0">
              <a:latin typeface="Courier New" pitchFamily="49" charset="0"/>
              <a:cs typeface="Courier New" pitchFamily="49" charset="0"/>
            </a:endParaRPr>
          </a:p>
          <a:p>
            <a:pPr>
              <a:buNone/>
            </a:pPr>
            <a:r>
              <a:rPr lang="en-US" sz="1800" b="1" dirty="0" smtClean="0">
                <a:latin typeface="Courier New" pitchFamily="49" charset="0"/>
                <a:cs typeface="Courier New" pitchFamily="49" charset="0"/>
              </a:rPr>
              <a:t>	Node* list = NEW(Node);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lstStyle/>
          <a:p>
            <a:r>
              <a:rPr lang="en-US" smtClean="0"/>
              <a:t>Caution with macros</a:t>
            </a:r>
          </a:p>
        </p:txBody>
      </p:sp>
      <p:sp>
        <p:nvSpPr>
          <p:cNvPr id="252931" name="Rectangle 3"/>
          <p:cNvSpPr>
            <a:spLocks noGrp="1" noChangeArrowheads="1"/>
          </p:cNvSpPr>
          <p:nvPr>
            <p:ph type="body" idx="1"/>
          </p:nvPr>
        </p:nvSpPr>
        <p:spPr/>
        <p:txBody>
          <a:bodyPr/>
          <a:lstStyle/>
          <a:p>
            <a:r>
              <a:rPr lang="en-US" dirty="0" smtClean="0"/>
              <a:t>since macros are expanded directly, strange things can happen if you pass them complex values</a:t>
            </a:r>
          </a:p>
          <a:p>
            <a:pPr lvl="1">
              <a:buNone/>
            </a:pPr>
            <a:r>
              <a:rPr lang="en-US" sz="2000" b="1" dirty="0" smtClean="0">
                <a:latin typeface="Courier New" pitchFamily="49" charset="0"/>
                <a:cs typeface="Courier New" pitchFamily="49" charset="0"/>
              </a:rPr>
              <a:t>#define ODD(x)       x % 2 != 0</a:t>
            </a:r>
          </a:p>
          <a:p>
            <a:pPr lvl="1">
              <a:buNone/>
            </a:pPr>
            <a:r>
              <a:rPr lang="en-US" sz="2000" b="1" dirty="0" smtClean="0">
                <a:latin typeface="Courier New" pitchFamily="49" charset="0"/>
                <a:cs typeface="Courier New" pitchFamily="49" charset="0"/>
              </a:rPr>
              <a:t>...</a:t>
            </a:r>
          </a:p>
          <a:p>
            <a:pPr lvl="1">
              <a:buNone/>
            </a:pPr>
            <a:r>
              <a:rPr lang="en-US" sz="2000" b="1" dirty="0" smtClean="0">
                <a:latin typeface="Courier New" pitchFamily="49" charset="0"/>
                <a:cs typeface="Courier New" pitchFamily="49" charset="0"/>
              </a:rPr>
              <a:t>if (ODD(1 + 1)) {</a:t>
            </a:r>
          </a:p>
          <a:p>
            <a:pPr lvl="1">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printf</a:t>
            </a:r>
            <a:r>
              <a:rPr lang="en-US" sz="2000" b="1" dirty="0" smtClean="0">
                <a:latin typeface="Courier New" pitchFamily="49" charset="0"/>
                <a:cs typeface="Courier New" pitchFamily="49" charset="0"/>
              </a:rPr>
              <a:t>("It is odd.\n");    // prints!</a:t>
            </a:r>
          </a:p>
          <a:p>
            <a:pPr lvl="1">
              <a:buNone/>
            </a:pPr>
            <a:r>
              <a:rPr lang="en-US" sz="2000" b="1" dirty="0" smtClean="0">
                <a:latin typeface="Courier New" pitchFamily="49" charset="0"/>
                <a:cs typeface="Courier New" pitchFamily="49" charset="0"/>
              </a:rPr>
              <a:t>}</a:t>
            </a:r>
            <a:endParaRPr lang="en-US" sz="2000" dirty="0" smtClean="0">
              <a:latin typeface="Courier New" pitchFamily="49" charset="0"/>
              <a:cs typeface="Courier New" pitchFamily="49" charset="0"/>
            </a:endParaRPr>
          </a:p>
          <a:p>
            <a:r>
              <a:rPr lang="en-US" dirty="0" smtClean="0"/>
              <a:t>The above converts the code to the following</a:t>
            </a:r>
          </a:p>
          <a:p>
            <a:pPr lvl="1">
              <a:buNone/>
            </a:pPr>
            <a:r>
              <a:rPr lang="en-US" sz="2000" b="1" dirty="0" smtClean="0">
                <a:latin typeface="Courier New" pitchFamily="49" charset="0"/>
                <a:cs typeface="Courier New" pitchFamily="49" charset="0"/>
              </a:rPr>
              <a:t>if (1 + 1 % 2 != 0) {</a:t>
            </a:r>
          </a:p>
          <a:p>
            <a:r>
              <a:rPr lang="en-US" dirty="0" smtClean="0"/>
              <a:t>Fix: Always surround macro parameters in parentheses.</a:t>
            </a:r>
          </a:p>
          <a:p>
            <a:pPr lvl="1">
              <a:buNone/>
            </a:pPr>
            <a:r>
              <a:rPr lang="en-US" sz="2000" b="1" dirty="0" smtClean="0">
                <a:latin typeface="Courier New" pitchFamily="49" charset="0"/>
                <a:cs typeface="Courier New" pitchFamily="49" charset="0"/>
              </a:rPr>
              <a:t>#define ODD(x)      (x) % 2 != 0</a:t>
            </a:r>
          </a:p>
          <a:p>
            <a:pPr lvl="1"/>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r>
              <a:rPr lang="en-US" dirty="0" smtClean="0"/>
              <a:t>Running the preprocessor</a:t>
            </a:r>
          </a:p>
        </p:txBody>
      </p:sp>
      <p:sp>
        <p:nvSpPr>
          <p:cNvPr id="257027" name="Rectangle 3"/>
          <p:cNvSpPr>
            <a:spLocks noGrp="1" noChangeArrowheads="1"/>
          </p:cNvSpPr>
          <p:nvPr>
            <p:ph type="body" idx="1"/>
          </p:nvPr>
        </p:nvSpPr>
        <p:spPr/>
        <p:txBody>
          <a:bodyPr/>
          <a:lstStyle/>
          <a:p>
            <a:r>
              <a:rPr lang="en-US" sz="2000" dirty="0" smtClean="0"/>
              <a:t>to define a preprocessor variable, use the </a:t>
            </a:r>
            <a:r>
              <a:rPr lang="en-US" sz="2000" b="1" dirty="0" smtClean="0">
                <a:latin typeface="Courier New" pitchFamily="49" charset="0"/>
                <a:cs typeface="Courier New" pitchFamily="49" charset="0"/>
              </a:rPr>
              <a:t>-D </a:t>
            </a:r>
            <a:r>
              <a:rPr lang="en-US" sz="2000" dirty="0" smtClean="0"/>
              <a:t>argument</a:t>
            </a:r>
          </a:p>
          <a:p>
            <a:pPr lvl="1">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gcc</a:t>
            </a:r>
            <a:r>
              <a:rPr lang="en-US" sz="2000" b="1" dirty="0" smtClean="0">
                <a:latin typeface="Courier New" pitchFamily="49" charset="0"/>
                <a:cs typeface="Courier New" pitchFamily="49" charset="0"/>
              </a:rPr>
              <a:t> -D DEBUG -o example </a:t>
            </a:r>
            <a:r>
              <a:rPr lang="en-US" sz="2000" b="1" dirty="0" err="1" smtClean="0">
                <a:latin typeface="Courier New" pitchFamily="49" charset="0"/>
                <a:cs typeface="Courier New" pitchFamily="49" charset="0"/>
              </a:rPr>
              <a:t>example.c</a:t>
            </a:r>
            <a:endParaRPr lang="en-US" sz="2000" b="1" dirty="0" smtClean="0">
              <a:latin typeface="Courier New" pitchFamily="49" charset="0"/>
              <a:cs typeface="Courier New" pitchFamily="49" charset="0"/>
            </a:endParaRPr>
          </a:p>
          <a:p>
            <a:endParaRPr lang="en-US" sz="2000" dirty="0" smtClean="0"/>
          </a:p>
          <a:p>
            <a:r>
              <a:rPr lang="en-US" sz="2000" dirty="0" smtClean="0"/>
              <a:t>to </a:t>
            </a:r>
            <a:r>
              <a:rPr lang="en-US" sz="2000" dirty="0" smtClean="0"/>
              <a:t>run only the preprocessor, use the </a:t>
            </a:r>
            <a:r>
              <a:rPr lang="en-US" sz="2000" b="1" dirty="0" smtClean="0">
                <a:latin typeface="Courier New" pitchFamily="49" charset="0"/>
                <a:cs typeface="Courier New" pitchFamily="49" charset="0"/>
              </a:rPr>
              <a:t>-E </a:t>
            </a:r>
            <a:r>
              <a:rPr lang="en-US" sz="2000" dirty="0" smtClean="0"/>
              <a:t>argument to </a:t>
            </a:r>
            <a:r>
              <a:rPr lang="en-US" sz="2000" b="1" dirty="0" err="1" smtClean="0">
                <a:latin typeface="Courier New" pitchFamily="49" charset="0"/>
                <a:cs typeface="Courier New" pitchFamily="49" charset="0"/>
              </a:rPr>
              <a:t>gcc</a:t>
            </a:r>
            <a:endParaRPr lang="en-US" dirty="0" smtClean="0"/>
          </a:p>
          <a:p>
            <a:pPr lvl="1">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gcc</a:t>
            </a:r>
            <a:r>
              <a:rPr lang="en-US" sz="2000" b="1" dirty="0" smtClean="0">
                <a:latin typeface="Courier New" pitchFamily="49" charset="0"/>
                <a:cs typeface="Courier New" pitchFamily="49" charset="0"/>
              </a:rPr>
              <a:t> -E </a:t>
            </a:r>
            <a:r>
              <a:rPr lang="en-US" sz="2000" b="1" dirty="0" err="1" smtClean="0">
                <a:latin typeface="Courier New" pitchFamily="49" charset="0"/>
                <a:cs typeface="Courier New" pitchFamily="49" charset="0"/>
              </a:rPr>
              <a:t>example.c</a:t>
            </a:r>
            <a:endParaRPr lang="en-US" sz="2000" b="1" dirty="0" smtClean="0">
              <a:latin typeface="Courier New" pitchFamily="49" charset="0"/>
              <a:cs typeface="Courier New" pitchFamily="49" charset="0"/>
            </a:endParaRPr>
          </a:p>
          <a:p>
            <a:pPr lvl="1">
              <a:buNone/>
            </a:pP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main(void) {</a:t>
            </a:r>
          </a:p>
          <a:p>
            <a:pPr lvl="1">
              <a:buNone/>
            </a:pPr>
            <a:r>
              <a:rPr lang="en-US" sz="2000" b="1" dirty="0" smtClean="0">
                <a:latin typeface="Courier New" pitchFamily="49" charset="0"/>
                <a:cs typeface="Courier New" pitchFamily="49" charset="0"/>
              </a:rPr>
              <a:t>    if ((1 + 1) % 2 != 0) {</a:t>
            </a:r>
          </a:p>
          <a:p>
            <a:pPr lvl="1">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printf</a:t>
            </a:r>
            <a:r>
              <a:rPr lang="en-US" sz="2000" b="1" dirty="0" smtClean="0">
                <a:latin typeface="Courier New" pitchFamily="49" charset="0"/>
                <a:cs typeface="Courier New" pitchFamily="49" charset="0"/>
              </a:rPr>
              <a:t>("It is odd.\n");</a:t>
            </a:r>
          </a:p>
          <a:p>
            <a:pPr lvl="1">
              <a:buNone/>
            </a:pPr>
            <a:r>
              <a:rPr lang="en-US" sz="2000" b="1" dirty="0" smtClean="0">
                <a:latin typeface="Courier New" pitchFamily="49" charset="0"/>
                <a:cs typeface="Courier New" pitchFamily="49" charset="0"/>
              </a:rPr>
              <a:t>    }</a:t>
            </a:r>
          </a:p>
          <a:p>
            <a:pPr lvl="1">
              <a:buNone/>
            </a:pPr>
            <a:r>
              <a:rPr lang="en-US" sz="2000" b="1" dirty="0" smtClean="0">
                <a:latin typeface="Courier New" pitchFamily="49" charset="0"/>
                <a:cs typeface="Courier New" pitchFamily="49" charset="0"/>
              </a:rPr>
              <a:t>    return 0;</a:t>
            </a:r>
          </a:p>
          <a:p>
            <a:pPr lvl="1">
              <a:buNone/>
            </a:pPr>
            <a:r>
              <a:rPr lang="en-US" sz="2000" b="1" dirty="0" smtClean="0">
                <a:latin typeface="Courier New" pitchFamily="49" charset="0"/>
                <a:cs typeface="Courier New" pitchFamily="49" charset="0"/>
              </a:rPr>
              <a:t>}</a:t>
            </a:r>
          </a:p>
          <a:p>
            <a:r>
              <a:rPr lang="en-US" sz="2000" dirty="0" smtClean="0"/>
              <a:t>rarely used in practice, but can be useful for debugging / </a:t>
            </a:r>
            <a:r>
              <a:rPr lang="en-US" sz="2000" dirty="0" smtClean="0"/>
              <a:t>learning</a:t>
            </a:r>
            <a:endParaRPr lang="en-US"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an_design_template">
  <a:themeElements>
    <a:clrScheme name="dan_desig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dan_desig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282575"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282575"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an_desig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n_desig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n_desig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n_desig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n_desig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n_desig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19962</TotalTime>
  <Words>1279</Words>
  <Application>Microsoft Office PowerPoint</Application>
  <PresentationFormat>On-screen Show (4:3)</PresentationFormat>
  <Paragraphs>270</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dan_design_template</vt:lpstr>
      <vt:lpstr>Slide 1</vt:lpstr>
      <vt:lpstr>C preprocessor</vt:lpstr>
      <vt:lpstr>Constant replacement</vt:lpstr>
      <vt:lpstr>Optional debugging code</vt:lpstr>
      <vt:lpstr>Advanced definitions</vt:lpstr>
      <vt:lpstr>Preprocessor macros</vt:lpstr>
      <vt:lpstr>Subtleties</vt:lpstr>
      <vt:lpstr>Caution with macros</vt:lpstr>
      <vt:lpstr>Running the preprocessor</vt:lpstr>
      <vt:lpstr>gdb</vt:lpstr>
      <vt:lpstr>gdb commands</vt:lpstr>
      <vt:lpstr>A gdb session</vt:lpstr>
      <vt:lpstr>ddd</vt:lpstr>
      <vt:lpstr>nemiver</vt:lpstr>
      <vt:lpstr>Other debuggers</vt:lpstr>
      <vt:lpstr>valgrind</vt:lpstr>
      <vt:lpstr>Valgrind: leaks, too</vt:lpstr>
      <vt:lpstr>lint / splint: checks for possible errors</vt:lpstr>
      <vt:lpstr>Questions?</vt:lpstr>
    </vt:vector>
  </TitlesOfParts>
  <Company>_x0008_ᖤ]皤</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CSE401 Introduction to Compiler Construction</dc:title>
  <dc:creator>Larry Snyder</dc:creator>
  <cp:lastModifiedBy>David Notkin</cp:lastModifiedBy>
  <cp:revision>1354</cp:revision>
  <dcterms:created xsi:type="dcterms:W3CDTF">2005-03-28T18:45:14Z</dcterms:created>
  <dcterms:modified xsi:type="dcterms:W3CDTF">2009-11-04T21:25:03Z</dcterms:modified>
</cp:coreProperties>
</file>