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9" r:id="rId1"/>
  </p:sldMasterIdLst>
  <p:notesMasterIdLst>
    <p:notesMasterId r:id="rId24"/>
  </p:notesMasterIdLst>
  <p:handoutMasterIdLst>
    <p:handoutMasterId r:id="rId25"/>
  </p:handoutMasterIdLst>
  <p:sldIdLst>
    <p:sldId id="256" r:id="rId2"/>
    <p:sldId id="453" r:id="rId3"/>
    <p:sldId id="454" r:id="rId4"/>
    <p:sldId id="455" r:id="rId5"/>
    <p:sldId id="456" r:id="rId6"/>
    <p:sldId id="457" r:id="rId7"/>
    <p:sldId id="458" r:id="rId8"/>
    <p:sldId id="459" r:id="rId9"/>
    <p:sldId id="460" r:id="rId10"/>
    <p:sldId id="466" r:id="rId11"/>
    <p:sldId id="461" r:id="rId12"/>
    <p:sldId id="462" r:id="rId13"/>
    <p:sldId id="463" r:id="rId14"/>
    <p:sldId id="464" r:id="rId15"/>
    <p:sldId id="465" r:id="rId16"/>
    <p:sldId id="467" r:id="rId17"/>
    <p:sldId id="468" r:id="rId18"/>
    <p:sldId id="469" r:id="rId19"/>
    <p:sldId id="470" r:id="rId20"/>
    <p:sldId id="471" r:id="rId21"/>
    <p:sldId id="472" r:id="rId22"/>
    <p:sldId id="433" r:id="rId23"/>
  </p:sldIdLst>
  <p:sldSz cx="9144000" cy="6858000" type="screen4x3"/>
  <p:notesSz cx="6858000" cy="9296400"/>
  <p:defaultTextStyle>
    <a:defPPr>
      <a:defRPr lang="en-US"/>
    </a:defPPr>
    <a:lvl1pPr algn="ctr" rtl="0" fontAlgn="base">
      <a:spcBef>
        <a:spcPct val="20000"/>
      </a:spcBef>
      <a:spcAft>
        <a:spcPct val="0"/>
      </a:spcAft>
      <a:defRPr sz="2400" kern="1200">
        <a:solidFill>
          <a:schemeClr val="tx1"/>
        </a:solidFill>
        <a:latin typeface="Arial" charset="0"/>
        <a:ea typeface="+mn-ea"/>
        <a:cs typeface="+mn-cs"/>
      </a:defRPr>
    </a:lvl1pPr>
    <a:lvl2pPr marL="457200" algn="ctr" rtl="0" fontAlgn="base">
      <a:spcBef>
        <a:spcPct val="20000"/>
      </a:spcBef>
      <a:spcAft>
        <a:spcPct val="0"/>
      </a:spcAft>
      <a:defRPr sz="2400" kern="1200">
        <a:solidFill>
          <a:schemeClr val="tx1"/>
        </a:solidFill>
        <a:latin typeface="Arial" charset="0"/>
        <a:ea typeface="+mn-ea"/>
        <a:cs typeface="+mn-cs"/>
      </a:defRPr>
    </a:lvl2pPr>
    <a:lvl3pPr marL="914400" algn="ctr" rtl="0" fontAlgn="base">
      <a:spcBef>
        <a:spcPct val="20000"/>
      </a:spcBef>
      <a:spcAft>
        <a:spcPct val="0"/>
      </a:spcAft>
      <a:defRPr sz="2400" kern="1200">
        <a:solidFill>
          <a:schemeClr val="tx1"/>
        </a:solidFill>
        <a:latin typeface="Arial" charset="0"/>
        <a:ea typeface="+mn-ea"/>
        <a:cs typeface="+mn-cs"/>
      </a:defRPr>
    </a:lvl3pPr>
    <a:lvl4pPr marL="1371600" algn="ctr" rtl="0" fontAlgn="base">
      <a:spcBef>
        <a:spcPct val="20000"/>
      </a:spcBef>
      <a:spcAft>
        <a:spcPct val="0"/>
      </a:spcAft>
      <a:defRPr sz="2400" kern="1200">
        <a:solidFill>
          <a:schemeClr val="tx1"/>
        </a:solidFill>
        <a:latin typeface="Arial" charset="0"/>
        <a:ea typeface="+mn-ea"/>
        <a:cs typeface="+mn-cs"/>
      </a:defRPr>
    </a:lvl4pPr>
    <a:lvl5pPr marL="1828800" algn="ctr" rtl="0" fontAlgn="base">
      <a:spcBef>
        <a:spcPct val="2000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80008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342" autoAdjust="0"/>
    <p:restoredTop sz="95708" autoAdjust="0"/>
  </p:normalViewPr>
  <p:slideViewPr>
    <p:cSldViewPr snapToObjects="1">
      <p:cViewPr>
        <p:scale>
          <a:sx n="90" d="100"/>
          <a:sy n="90" d="100"/>
        </p:scale>
        <p:origin x="-78" y="-300"/>
      </p:cViewPr>
      <p:guideLst>
        <p:guide orient="horz" pos="7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4820"/>
          </a:xfrm>
          <a:prstGeom prst="rect">
            <a:avLst/>
          </a:prstGeom>
        </p:spPr>
        <p:txBody>
          <a:bodyPr vert="horz" lIns="91440" tIns="45720" rIns="91440" bIns="45720" rtlCol="0"/>
          <a:lstStyle>
            <a:lvl1pPr algn="r">
              <a:defRPr sz="1200"/>
            </a:lvl1pPr>
          </a:lstStyle>
          <a:p>
            <a:fld id="{F2D688DA-F7D1-4AD9-B35A-0A2CD29BEF51}" type="datetimeFigureOut">
              <a:rPr lang="en-US" smtClean="0"/>
              <a:pPr/>
              <a:t>11/6/2009</a:t>
            </a:fld>
            <a:endParaRPr lang="en-US"/>
          </a:p>
        </p:txBody>
      </p:sp>
      <p:sp>
        <p:nvSpPr>
          <p:cNvPr id="4" name="Footer Placeholder 3"/>
          <p:cNvSpPr>
            <a:spLocks noGrp="1"/>
          </p:cNvSpPr>
          <p:nvPr>
            <p:ph type="ftr" sz="quarter" idx="2"/>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4820"/>
          </a:xfrm>
          <a:prstGeom prst="rect">
            <a:avLst/>
          </a:prstGeom>
        </p:spPr>
        <p:txBody>
          <a:bodyPr vert="horz" lIns="91440" tIns="45720" rIns="91440" bIns="45720" rtlCol="0" anchor="b"/>
          <a:lstStyle>
            <a:lvl1pPr algn="r">
              <a:defRPr sz="1200"/>
            </a:lvl1pPr>
          </a:lstStyle>
          <a:p>
            <a:fld id="{BCAC0E30-FE5D-4E44-BCC0-8F57B2E759C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27" name="Rectangle 3"/>
          <p:cNvSpPr>
            <a:spLocks noGrp="1" noChangeArrowheads="1"/>
          </p:cNvSpPr>
          <p:nvPr>
            <p:ph type="dt" idx="1"/>
          </p:nvPr>
        </p:nvSpPr>
        <p:spPr bwMode="auto">
          <a:xfrm>
            <a:off x="3884613" y="0"/>
            <a:ext cx="2971800" cy="46482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defRPr sz="1200">
                <a:latin typeface="Times" pitchFamily="1" charset="0"/>
              </a:defRPr>
            </a:lvl1pPr>
          </a:lstStyle>
          <a:p>
            <a:pPr>
              <a:defRPr/>
            </a:pPr>
            <a:endParaRPr lang="en-US"/>
          </a:p>
        </p:txBody>
      </p:sp>
      <p:sp>
        <p:nvSpPr>
          <p:cNvPr id="31748"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52229" name="Rectangle 5"/>
          <p:cNvSpPr>
            <a:spLocks noGrp="1" noChangeArrowheads="1"/>
          </p:cNvSpPr>
          <p:nvPr>
            <p:ph type="body" sz="quarter" idx="3"/>
          </p:nvPr>
        </p:nvSpPr>
        <p:spPr bwMode="auto">
          <a:xfrm>
            <a:off x="685800" y="4415790"/>
            <a:ext cx="5486400" cy="418338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2230" name="Rectangle 6"/>
          <p:cNvSpPr>
            <a:spLocks noGrp="1" noChangeArrowheads="1"/>
          </p:cNvSpPr>
          <p:nvPr>
            <p:ph type="ftr" sz="quarter" idx="4"/>
          </p:nvPr>
        </p:nvSpPr>
        <p:spPr bwMode="auto">
          <a:xfrm>
            <a:off x="0"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eaLnBrk="0" hangingPunct="0">
              <a:spcBef>
                <a:spcPct val="0"/>
              </a:spcBef>
              <a:defRPr sz="1200">
                <a:latin typeface="Times" pitchFamily="1" charset="0"/>
              </a:defRPr>
            </a:lvl1pPr>
          </a:lstStyle>
          <a:p>
            <a:pPr>
              <a:defRPr/>
            </a:pPr>
            <a:endParaRPr lang="en-US"/>
          </a:p>
        </p:txBody>
      </p:sp>
      <p:sp>
        <p:nvSpPr>
          <p:cNvPr id="52231" name="Rectangle 7"/>
          <p:cNvSpPr>
            <a:spLocks noGrp="1" noChangeArrowheads="1"/>
          </p:cNvSpPr>
          <p:nvPr>
            <p:ph type="sldNum" sz="quarter" idx="5"/>
          </p:nvPr>
        </p:nvSpPr>
        <p:spPr bwMode="auto">
          <a:xfrm>
            <a:off x="3884613" y="8829967"/>
            <a:ext cx="2971800" cy="46482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defRPr sz="1200">
                <a:latin typeface="Times" pitchFamily="1" charset="0"/>
              </a:defRPr>
            </a:lvl1pPr>
          </a:lstStyle>
          <a:p>
            <a:pPr>
              <a:defRPr/>
            </a:pPr>
            <a:fld id="{39875255-8E73-4D19-AD83-DC4E54DE3B5E}"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p:spPr>
        <p:txBody>
          <a:bodyPr/>
          <a:lstStyle/>
          <a:p>
            <a:fld id="{CC98CECE-D45A-494F-A7F9-32DD22E1A8EE}" type="slidenum">
              <a:rPr lang="en-US" smtClean="0"/>
              <a:pPr/>
              <a:t>1</a:t>
            </a:fld>
            <a:endParaRPr lang="en-US" smtClean="0"/>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Rot="1" noChangeArrowheads="1" noTextEdit="1"/>
          </p:cNvSpPr>
          <p:nvPr>
            <p:ph type="sldImg"/>
          </p:nvPr>
        </p:nvSpPr>
        <p:spPr>
          <a:ln/>
        </p:spPr>
      </p:sp>
      <p:sp>
        <p:nvSpPr>
          <p:cNvPr id="230403" name="Rectangle 3"/>
          <p:cNvSpPr>
            <a:spLocks noGrp="1" noChangeArrowheads="1"/>
          </p:cNvSpPr>
          <p:nvPr>
            <p:ph type="body" idx="1"/>
          </p:nvPr>
        </p:nvSpPr>
        <p:spPr>
          <a:xfrm>
            <a:off x="914744" y="4415483"/>
            <a:ext cx="5028514" cy="4183643"/>
          </a:xfrm>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22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Rot="1" noChangeArrowheads="1" noTextEdit="1"/>
          </p:cNvSpPr>
          <p:nvPr>
            <p:ph type="sldImg"/>
          </p:nvPr>
        </p:nvSpPr>
        <p:spPr>
          <a:ln/>
        </p:spPr>
      </p:sp>
      <p:sp>
        <p:nvSpPr>
          <p:cNvPr id="234499" name="Rectangle 3"/>
          <p:cNvSpPr>
            <a:spLocks noGrp="1" noChangeArrowheads="1"/>
          </p:cNvSpPr>
          <p:nvPr>
            <p:ph type="body" idx="1"/>
          </p:nvPr>
        </p:nvSpPr>
        <p:spPr>
          <a:xfrm>
            <a:off x="914744" y="4415483"/>
            <a:ext cx="5028514" cy="4183643"/>
          </a:xfrm>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9875255-8E73-4D19-AD83-DC4E54DE3B5E}" type="slidenum">
              <a:rPr lang="en-US" smtClean="0"/>
              <a:pPr>
                <a:defRPr/>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
        <p:nvSpPr>
          <p:cNvPr id="5" name="Line 8"/>
          <p:cNvSpPr>
            <a:spLocks noChangeShapeType="1"/>
          </p:cNvSpPr>
          <p:nvPr/>
        </p:nvSpPr>
        <p:spPr bwMode="auto">
          <a:xfrm>
            <a:off x="762000" y="5791200"/>
            <a:ext cx="7543800" cy="0"/>
          </a:xfrm>
          <a:prstGeom prst="line">
            <a:avLst/>
          </a:prstGeom>
          <a:noFill/>
          <a:ln w="38100">
            <a:solidFill>
              <a:srgbClr val="800080"/>
            </a:solidFill>
            <a:round/>
            <a:headEnd/>
            <a:tailEnd/>
          </a:ln>
          <a:effectLst/>
        </p:spPr>
        <p:txBody>
          <a:bodyPr/>
          <a:lstStyle/>
          <a:p>
            <a:pPr>
              <a:defRPr/>
            </a:pPr>
            <a:endParaRPr lang="en-US"/>
          </a:p>
        </p:txBody>
      </p:sp>
      <p:sp>
        <p:nvSpPr>
          <p:cNvPr id="70659" name="Rectangle 3"/>
          <p:cNvSpPr>
            <a:spLocks noGrp="1" noChangeArrowheads="1"/>
          </p:cNvSpPr>
          <p:nvPr>
            <p:ph type="subTitle" idx="1"/>
          </p:nvPr>
        </p:nvSpPr>
        <p:spPr>
          <a:xfrm>
            <a:off x="1371600" y="3886200"/>
            <a:ext cx="6400800" cy="1752600"/>
          </a:xfrm>
        </p:spPr>
        <p:txBody>
          <a:bodyPr/>
          <a:lstStyle>
            <a:lvl1pPr marL="0" indent="0" algn="ctr">
              <a:buFontTx/>
              <a:buNone/>
              <a:defRPr>
                <a:solidFill>
                  <a:srgbClr val="800080"/>
                </a:solidFill>
              </a:defRPr>
            </a:lvl1pPr>
          </a:lstStyle>
          <a:p>
            <a:r>
              <a:rPr lang="en-US"/>
              <a:t>Click to edit Master subtitle style</a:t>
            </a:r>
          </a:p>
        </p:txBody>
      </p:sp>
      <p:sp>
        <p:nvSpPr>
          <p:cNvPr id="9" name="Title 8"/>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pPr>
              <a:defRPr/>
            </a:pPr>
            <a:r>
              <a:rPr lang="en-US" smtClean="0"/>
              <a:t>CSE303 Au09</a:t>
            </a:r>
            <a:endParaRPr lang="en-US"/>
          </a:p>
        </p:txBody>
      </p:sp>
      <p:sp>
        <p:nvSpPr>
          <p:cNvPr id="11" name="Slide Number Placeholder 10"/>
          <p:cNvSpPr>
            <a:spLocks noGrp="1"/>
          </p:cNvSpPr>
          <p:nvPr>
            <p:ph type="sldNum" sz="quarter" idx="11"/>
          </p:nvPr>
        </p:nvSpPr>
        <p:spPr/>
        <p:txBody>
          <a:bodyPr/>
          <a:lstStyle/>
          <a:p>
            <a:pPr>
              <a:defRPr/>
            </a:pPr>
            <a:fld id="{27A9A2CF-3181-487B-9AD4-744EA61661BF}" type="slidenum">
              <a:rPr lang="en-US" smtClean="0"/>
              <a:pPr>
                <a:defRPr/>
              </a:pPr>
              <a:t>‹#›</a:t>
            </a:fld>
            <a:endParaRPr lang="en-US" dirty="0"/>
          </a:p>
        </p:txBody>
      </p:sp>
      <p:sp>
        <p:nvSpPr>
          <p:cNvPr id="12" name="Footer Placeholder 11"/>
          <p:cNvSpPr>
            <a:spLocks noGrp="1"/>
          </p:cNvSpPr>
          <p:nvPr>
            <p:ph type="ftr" sz="quarter" idx="12"/>
          </p:nvPr>
        </p:nvSpPr>
        <p:spPr/>
        <p:txBody>
          <a:body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2955DCD-DD53-4D27-9759-E8ED78E7B02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8BDFF4E-8388-456E-B82C-8E57F90A028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451FA2C-3B3E-4FA6-BAFA-85683040B980}"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7687209-3C7B-48C7-A0A0-09EFA8C63A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D593D72-9E2E-4A7D-BE67-19327E6AD9E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F614727-0A28-4CC5-9A36-E56E237283AF}"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17A4F5D-B194-4D02-97B9-FEAAE1970A5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B81A1E8F-9E64-4F57-9C28-9B348329C93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1256C8F-A7E5-44F2-AD5A-C53FC410645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CSE303 Au09</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5BB87CC-CFCD-4586-8CBB-65EEB103856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600200"/>
            <a:ext cx="77724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9636" name="Rectangle 4"/>
          <p:cNvSpPr>
            <a:spLocks noGrp="1" noChangeArrowheads="1"/>
          </p:cNvSpPr>
          <p:nvPr>
            <p:ph type="dt" sz="half" idx="2"/>
          </p:nvPr>
        </p:nvSpPr>
        <p:spPr bwMode="auto">
          <a:xfrm>
            <a:off x="6858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defRPr sz="1400">
                <a:solidFill>
                  <a:srgbClr val="800080"/>
                </a:solidFill>
                <a:latin typeface="Times New Roman" pitchFamily="18" charset="0"/>
              </a:defRPr>
            </a:lvl1pPr>
          </a:lstStyle>
          <a:p>
            <a:pPr>
              <a:defRPr/>
            </a:pPr>
            <a:r>
              <a:rPr lang="en-US" smtClean="0"/>
              <a:t>CSE303 Au09</a:t>
            </a:r>
            <a:endParaRPr lang="en-US"/>
          </a:p>
        </p:txBody>
      </p:sp>
      <p:sp>
        <p:nvSpPr>
          <p:cNvPr id="69637" name="Rectangle 5"/>
          <p:cNvSpPr>
            <a:spLocks noGrp="1" noChangeArrowheads="1"/>
          </p:cNvSpPr>
          <p:nvPr>
            <p:ph type="ftr" sz="quarter" idx="3"/>
          </p:nvPr>
        </p:nvSpPr>
        <p:spPr bwMode="auto">
          <a:xfrm>
            <a:off x="2895600" y="6400800"/>
            <a:ext cx="3429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solidFill>
                  <a:srgbClr val="800080"/>
                </a:solidFill>
                <a:latin typeface="Times New Roman" pitchFamily="18" charset="0"/>
              </a:defRPr>
            </a:lvl1pPr>
          </a:lstStyle>
          <a:p>
            <a:pPr>
              <a:defRPr/>
            </a:pPr>
            <a:endParaRPr lang="en-US" dirty="0"/>
          </a:p>
        </p:txBody>
      </p:sp>
      <p:sp>
        <p:nvSpPr>
          <p:cNvPr id="69638" name="Rectangle 6"/>
          <p:cNvSpPr>
            <a:spLocks noGrp="1" noChangeArrowheads="1"/>
          </p:cNvSpPr>
          <p:nvPr>
            <p:ph type="sldNum" sz="quarter" idx="4"/>
          </p:nvPr>
        </p:nvSpPr>
        <p:spPr bwMode="auto">
          <a:xfrm>
            <a:off x="6553200" y="64008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solidFill>
                  <a:srgbClr val="800080"/>
                </a:solidFill>
                <a:latin typeface="Times New Roman" pitchFamily="18" charset="0"/>
              </a:defRPr>
            </a:lvl1pPr>
          </a:lstStyle>
          <a:p>
            <a:pPr>
              <a:defRPr/>
            </a:pPr>
            <a:fld id="{27A9A2CF-3181-487B-9AD4-744EA61661BF}" type="slidenum">
              <a:rPr lang="en-US"/>
              <a:pPr>
                <a:defRPr/>
              </a:pPr>
              <a:t>‹#›</a:t>
            </a:fld>
            <a:endParaRPr lang="en-US" dirty="0"/>
          </a:p>
        </p:txBody>
      </p:sp>
      <p:sp>
        <p:nvSpPr>
          <p:cNvPr id="69639" name="Line 7"/>
          <p:cNvSpPr>
            <a:spLocks noChangeShapeType="1"/>
          </p:cNvSpPr>
          <p:nvPr/>
        </p:nvSpPr>
        <p:spPr bwMode="auto">
          <a:xfrm>
            <a:off x="762000" y="1295400"/>
            <a:ext cx="7543800" cy="0"/>
          </a:xfrm>
          <a:prstGeom prst="line">
            <a:avLst/>
          </a:prstGeom>
          <a:noFill/>
          <a:ln w="38100">
            <a:solidFill>
              <a:srgbClr val="800080"/>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756"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ftr="0"/>
  <p:txStyles>
    <p:titleStyle>
      <a:lvl1pPr algn="l" rtl="0" eaLnBrk="0" fontAlgn="base" hangingPunct="0">
        <a:spcBef>
          <a:spcPct val="0"/>
        </a:spcBef>
        <a:spcAft>
          <a:spcPct val="0"/>
        </a:spcAft>
        <a:defRPr sz="3600">
          <a:solidFill>
            <a:srgbClr val="800080"/>
          </a:solidFill>
          <a:latin typeface="+mj-lt"/>
          <a:ea typeface="+mj-ea"/>
          <a:cs typeface="+mj-cs"/>
        </a:defRPr>
      </a:lvl1pPr>
      <a:lvl2pPr algn="l" rtl="0" eaLnBrk="0" fontAlgn="base" hangingPunct="0">
        <a:spcBef>
          <a:spcPct val="0"/>
        </a:spcBef>
        <a:spcAft>
          <a:spcPct val="0"/>
        </a:spcAft>
        <a:defRPr sz="3600">
          <a:solidFill>
            <a:srgbClr val="800080"/>
          </a:solidFill>
          <a:latin typeface="Arial" charset="0"/>
        </a:defRPr>
      </a:lvl2pPr>
      <a:lvl3pPr algn="l" rtl="0" eaLnBrk="0" fontAlgn="base" hangingPunct="0">
        <a:spcBef>
          <a:spcPct val="0"/>
        </a:spcBef>
        <a:spcAft>
          <a:spcPct val="0"/>
        </a:spcAft>
        <a:defRPr sz="3600">
          <a:solidFill>
            <a:srgbClr val="800080"/>
          </a:solidFill>
          <a:latin typeface="Arial" charset="0"/>
        </a:defRPr>
      </a:lvl3pPr>
      <a:lvl4pPr algn="l" rtl="0" eaLnBrk="0" fontAlgn="base" hangingPunct="0">
        <a:spcBef>
          <a:spcPct val="0"/>
        </a:spcBef>
        <a:spcAft>
          <a:spcPct val="0"/>
        </a:spcAft>
        <a:defRPr sz="3600">
          <a:solidFill>
            <a:srgbClr val="800080"/>
          </a:solidFill>
          <a:latin typeface="Arial" charset="0"/>
        </a:defRPr>
      </a:lvl4pPr>
      <a:lvl5pPr algn="l" rtl="0" eaLnBrk="0" fontAlgn="base" hangingPunct="0">
        <a:spcBef>
          <a:spcPct val="0"/>
        </a:spcBef>
        <a:spcAft>
          <a:spcPct val="0"/>
        </a:spcAft>
        <a:defRPr sz="3600">
          <a:solidFill>
            <a:srgbClr val="800080"/>
          </a:solidFill>
          <a:latin typeface="Arial" charset="0"/>
        </a:defRPr>
      </a:lvl5pPr>
      <a:lvl6pPr marL="457200" algn="l" rtl="0" fontAlgn="base">
        <a:spcBef>
          <a:spcPct val="0"/>
        </a:spcBef>
        <a:spcAft>
          <a:spcPct val="0"/>
        </a:spcAft>
        <a:defRPr sz="3600">
          <a:solidFill>
            <a:srgbClr val="800080"/>
          </a:solidFill>
          <a:latin typeface="Arial" charset="0"/>
        </a:defRPr>
      </a:lvl6pPr>
      <a:lvl7pPr marL="914400" algn="l" rtl="0" fontAlgn="base">
        <a:spcBef>
          <a:spcPct val="0"/>
        </a:spcBef>
        <a:spcAft>
          <a:spcPct val="0"/>
        </a:spcAft>
        <a:defRPr sz="3600">
          <a:solidFill>
            <a:srgbClr val="800080"/>
          </a:solidFill>
          <a:latin typeface="Arial" charset="0"/>
        </a:defRPr>
      </a:lvl7pPr>
      <a:lvl8pPr marL="1371600" algn="l" rtl="0" fontAlgn="base">
        <a:spcBef>
          <a:spcPct val="0"/>
        </a:spcBef>
        <a:spcAft>
          <a:spcPct val="0"/>
        </a:spcAft>
        <a:defRPr sz="3600">
          <a:solidFill>
            <a:srgbClr val="800080"/>
          </a:solidFill>
          <a:latin typeface="Arial" charset="0"/>
        </a:defRPr>
      </a:lvl8pPr>
      <a:lvl9pPr marL="1828800" algn="l" rtl="0" fontAlgn="base">
        <a:spcBef>
          <a:spcPct val="0"/>
        </a:spcBef>
        <a:spcAft>
          <a:spcPct val="0"/>
        </a:spcAft>
        <a:defRPr sz="3600">
          <a:solidFill>
            <a:srgbClr val="800080"/>
          </a:solidFill>
          <a:latin typeface="Arial"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075" name="Rectangle 3"/>
          <p:cNvSpPr>
            <a:spLocks noGrp="1" noChangeArrowheads="1"/>
          </p:cNvSpPr>
          <p:nvPr>
            <p:ph type="subTitle" idx="1"/>
          </p:nvPr>
        </p:nvSpPr>
        <p:spPr>
          <a:xfrm>
            <a:off x="382773" y="6088566"/>
            <a:ext cx="8250864" cy="477139"/>
          </a:xfrm>
        </p:spPr>
        <p:txBody>
          <a:bodyPr/>
          <a:lstStyle/>
          <a:p>
            <a:r>
              <a:rPr lang="en-US" dirty="0" smtClean="0"/>
              <a:t>David Notkin </a:t>
            </a:r>
            <a:r>
              <a:rPr lang="en-US" sz="1800" dirty="0" smtClean="0">
                <a:sym typeface="Wingdings"/>
              </a:rPr>
              <a:t></a:t>
            </a:r>
            <a:r>
              <a:rPr lang="en-US" dirty="0" smtClean="0">
                <a:sym typeface="Wingdings"/>
              </a:rPr>
              <a:t> </a:t>
            </a:r>
            <a:r>
              <a:rPr lang="en-US" dirty="0" smtClean="0"/>
              <a:t>Autumn 2009</a:t>
            </a:r>
            <a:r>
              <a:rPr lang="en-US" dirty="0" smtClean="0">
                <a:sym typeface="Wingdings"/>
              </a:rPr>
              <a:t>  CSE303 Lecture </a:t>
            </a:r>
            <a:r>
              <a:rPr lang="en-US" dirty="0" smtClean="0">
                <a:sym typeface="Wingdings"/>
              </a:rPr>
              <a:t>17</a:t>
            </a:r>
            <a:endParaRPr lang="en-US" dirty="0" smtClean="0"/>
          </a:p>
        </p:txBody>
      </p:sp>
      <p:sp>
        <p:nvSpPr>
          <p:cNvPr id="5" name="TextBox 4"/>
          <p:cNvSpPr txBox="1"/>
          <p:nvPr/>
        </p:nvSpPr>
        <p:spPr>
          <a:xfrm>
            <a:off x="1295400" y="1182773"/>
            <a:ext cx="6629400" cy="4598182"/>
          </a:xfrm>
          <a:prstGeom prst="rect">
            <a:avLst/>
          </a:prstGeom>
          <a:noFill/>
        </p:spPr>
        <p:txBody>
          <a:bodyPr wrap="square" rtlCol="0">
            <a:spAutoFit/>
          </a:bodyPr>
          <a:lstStyle/>
          <a:p>
            <a:pPr algn="l"/>
            <a:r>
              <a:rPr lang="en-US" dirty="0" smtClean="0"/>
              <a:t>#preprocessor</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Debugging is twice as hard as writing the code in the first place. Therefore, if you write the code as cleverly as possible, you are, by definition, not smart enough to debug it.</a:t>
            </a:r>
          </a:p>
          <a:p>
            <a:r>
              <a:rPr lang="en-US" dirty="0" smtClean="0"/>
              <a:t>	--Brian W. Kernighan</a:t>
            </a:r>
            <a:br>
              <a:rPr lang="en-US" dirty="0" smtClean="0"/>
            </a:br>
            <a:r>
              <a:rPr lang="en-US" dirty="0" smtClean="0"/>
              <a:t/>
            </a:r>
            <a:br>
              <a:rPr lang="en-US" dirty="0" smtClean="0"/>
            </a:br>
            <a:r>
              <a:rPr lang="en-US" dirty="0" smtClean="0"/>
              <a:t/>
            </a:r>
            <a:br>
              <a:rPr lang="en-US" dirty="0" smtClean="0"/>
            </a:br>
            <a:endParaRPr lang="en-US"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about this one?</a:t>
            </a:r>
            <a:endParaRPr lang="en-US" dirty="0"/>
          </a:p>
        </p:txBody>
      </p:sp>
      <p:sp>
        <p:nvSpPr>
          <p:cNvPr id="3" name="Content Placeholder 2"/>
          <p:cNvSpPr>
            <a:spLocks noGrp="1"/>
          </p:cNvSpPr>
          <p:nvPr>
            <p:ph idx="1"/>
          </p:nvPr>
        </p:nvSpPr>
        <p:spPr/>
        <p:txBody>
          <a:bodyPr/>
          <a:lstStyle/>
          <a:p>
            <a:pPr>
              <a:buNone/>
            </a:pPr>
            <a:r>
              <a:rPr lang="en-US" b="1" dirty="0" smtClean="0">
                <a:latin typeface="Courier New" pitchFamily="49" charset="0"/>
                <a:cs typeface="Courier New" pitchFamily="49" charset="0"/>
              </a:rPr>
              <a:t>char</a:t>
            </a:r>
            <a:r>
              <a:rPr lang="en-US" b="1" dirty="0" smtClean="0">
                <a:latin typeface="Courier New" pitchFamily="49" charset="0"/>
                <a:cs typeface="Courier New" pitchFamily="49" charset="0"/>
              </a:rPr>
              <a:t>* s1 = "HAL";</a:t>
            </a:r>
          </a:p>
          <a:p>
            <a:pPr>
              <a:buNone/>
            </a:pPr>
            <a:r>
              <a:rPr lang="en-US" b="1" dirty="0" smtClean="0">
                <a:latin typeface="Courier New" pitchFamily="49" charset="0"/>
                <a:cs typeface="Courier New" pitchFamily="49" charset="0"/>
              </a:rPr>
              <a:t>char</a:t>
            </a:r>
            <a:r>
              <a:rPr lang="en-US" b="1" dirty="0" smtClean="0">
                <a:latin typeface="Courier New" pitchFamily="49" charset="0"/>
                <a:cs typeface="Courier New" pitchFamily="49" charset="0"/>
              </a:rPr>
              <a:t>* s2;</a:t>
            </a:r>
          </a:p>
          <a:p>
            <a:pPr>
              <a:buNone/>
            </a:pPr>
            <a:endParaRPr lang="en-US" b="1" dirty="0" smtClean="0">
              <a:latin typeface="Courier New" pitchFamily="49" charset="0"/>
              <a:cs typeface="Courier New" pitchFamily="49" charset="0"/>
            </a:endParaRPr>
          </a:p>
          <a:p>
            <a:pPr>
              <a:buNone/>
            </a:pPr>
            <a:r>
              <a:rPr lang="en-US" b="1" dirty="0" smtClean="0">
                <a:latin typeface="Courier New" pitchFamily="49" charset="0"/>
                <a:cs typeface="Courier New" pitchFamily="49" charset="0"/>
              </a:rPr>
              <a:t>for </a:t>
            </a:r>
            <a:r>
              <a:rPr lang="en-US" b="1" dirty="0" smtClean="0">
                <a:latin typeface="Courier New" pitchFamily="49" charset="0"/>
                <a:cs typeface="Courier New" pitchFamily="49" charset="0"/>
              </a:rPr>
              <a:t>(s2 = s1; *s2; s2++) {</a:t>
            </a:r>
          </a:p>
          <a:p>
            <a:pPr>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printf</a:t>
            </a:r>
            <a:r>
              <a:rPr lang="en-US" b="1" dirty="0" smtClean="0">
                <a:latin typeface="Courier New" pitchFamily="49" charset="0"/>
                <a:cs typeface="Courier New" pitchFamily="49" charset="0"/>
              </a:rPr>
              <a:t>("%c\n",(char)((*s2)+1));</a:t>
            </a:r>
          </a:p>
          <a:p>
            <a:pPr>
              <a:buNone/>
            </a:pPr>
            <a:r>
              <a:rPr lang="en-US" b="1" dirty="0" smtClean="0">
                <a:latin typeface="Courier New" pitchFamily="49" charset="0"/>
                <a:cs typeface="Courier New" pitchFamily="49" charset="0"/>
              </a:rPr>
              <a:t>};</a:t>
            </a:r>
            <a:endParaRPr lang="en-US" b="1"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p:nvPr>
        </p:nvSpPr>
        <p:spPr/>
        <p:txBody>
          <a:bodyPr/>
          <a:lstStyle/>
          <a:p>
            <a:r>
              <a:rPr lang="en-US" dirty="0" smtClean="0"/>
              <a:t>Strings as user input</a:t>
            </a:r>
            <a:endParaRPr lang="en-US" dirty="0" smtClean="0"/>
          </a:p>
        </p:txBody>
      </p:sp>
      <p:sp>
        <p:nvSpPr>
          <p:cNvPr id="224259" name="Rectangle 3"/>
          <p:cNvSpPr>
            <a:spLocks noGrp="1" noChangeArrowheads="1"/>
          </p:cNvSpPr>
          <p:nvPr>
            <p:ph type="body" idx="1"/>
          </p:nvPr>
        </p:nvSpPr>
        <p:spPr/>
        <p:txBody>
          <a:bodyPr/>
          <a:lstStyle/>
          <a:p>
            <a:pPr>
              <a:buNone/>
            </a:pPr>
            <a:r>
              <a:rPr lang="en-US" sz="2000" b="1" dirty="0" smtClean="0">
                <a:latin typeface="Courier New" pitchFamily="49" charset="0"/>
                <a:cs typeface="Courier New" pitchFamily="49" charset="0"/>
              </a:rPr>
              <a:t>	char buffer[80] = {0};</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scanf</a:t>
            </a:r>
            <a:r>
              <a:rPr lang="en-US" sz="2000" b="1" dirty="0" smtClean="0">
                <a:latin typeface="Courier New" pitchFamily="49" charset="0"/>
                <a:cs typeface="Courier New" pitchFamily="49" charset="0"/>
              </a:rPr>
              <a:t>("%s", buffer);</a:t>
            </a:r>
          </a:p>
          <a:p>
            <a:pPr>
              <a:buNone/>
            </a:pPr>
            <a:endParaRPr lang="en-US" sz="2000" b="1" dirty="0" smtClean="0">
              <a:latin typeface="Courier New" pitchFamily="49" charset="0"/>
              <a:cs typeface="Courier New" pitchFamily="49" charset="0"/>
            </a:endParaRPr>
          </a:p>
          <a:p>
            <a:r>
              <a:rPr lang="en-US" sz="2000" dirty="0" smtClean="0"/>
              <a:t>reads one word (not line) from console, stores into buffer</a:t>
            </a:r>
          </a:p>
          <a:p>
            <a:r>
              <a:rPr lang="en-US" sz="2000" dirty="0" smtClean="0"/>
              <a:t>problem : might go over the end of the buffer</a:t>
            </a:r>
          </a:p>
          <a:p>
            <a:pPr lvl="1"/>
            <a:r>
              <a:rPr lang="en-US" sz="2000" dirty="0" smtClean="0"/>
              <a:t>fix: specify a maximum length in format string placeholder</a:t>
            </a:r>
          </a:p>
          <a:p>
            <a:pPr lvl="1"/>
            <a:r>
              <a:rPr lang="en-US" sz="2000" b="1" dirty="0" err="1" smtClean="0">
                <a:latin typeface="Courier New" pitchFamily="49" charset="0"/>
                <a:cs typeface="Courier New" pitchFamily="49" charset="0"/>
              </a:rPr>
              <a:t>scanf</a:t>
            </a:r>
            <a:r>
              <a:rPr lang="en-US" sz="2000" b="1" dirty="0" smtClean="0">
                <a:latin typeface="Courier New" pitchFamily="49" charset="0"/>
                <a:cs typeface="Courier New" pitchFamily="49" charset="0"/>
              </a:rPr>
              <a:t>("%79s", buffer);    // why 79?</a:t>
            </a:r>
          </a:p>
          <a:p>
            <a:pPr lvl="1"/>
            <a:endParaRPr lang="en-US" dirty="0" smtClean="0"/>
          </a:p>
          <a:p>
            <a:r>
              <a:rPr lang="en-US" sz="2000" dirty="0" smtClean="0"/>
              <a:t>if you want a whole line, use </a:t>
            </a:r>
            <a:r>
              <a:rPr lang="en-US" sz="2000" b="1" dirty="0" smtClean="0">
                <a:latin typeface="Courier New" pitchFamily="49" charset="0"/>
                <a:cs typeface="Courier New" pitchFamily="49" charset="0"/>
              </a:rPr>
              <a:t>gets</a:t>
            </a:r>
            <a:r>
              <a:rPr lang="en-US" sz="2000" dirty="0" smtClean="0"/>
              <a:t> instead</a:t>
            </a:r>
          </a:p>
          <a:p>
            <a:r>
              <a:rPr lang="en-US" sz="2000" dirty="0" smtClean="0"/>
              <a:t>if you want just one character, use </a:t>
            </a:r>
            <a:r>
              <a:rPr lang="en-US" sz="2000" b="1" dirty="0" err="1" smtClean="0">
                <a:latin typeface="Courier New" pitchFamily="49" charset="0"/>
                <a:cs typeface="Courier New" pitchFamily="49" charset="0"/>
              </a:rPr>
              <a:t>getchar</a:t>
            </a:r>
            <a:r>
              <a:rPr lang="en-US" sz="2000" dirty="0" smtClean="0"/>
              <a:t>  (reads </a:t>
            </a:r>
            <a:r>
              <a:rPr lang="en-US" sz="2000" b="1" dirty="0" smtClean="0">
                <a:latin typeface="Courier New" pitchFamily="49" charset="0"/>
                <a:cs typeface="Courier New" pitchFamily="49" charset="0"/>
              </a:rPr>
              <a:t>\n </a:t>
            </a:r>
            <a:r>
              <a:rPr lang="en-US" sz="2000" dirty="0" smtClean="0"/>
              <a:t>explicitly)</a:t>
            </a:r>
            <a:endParaRPr lang="en-US" sz="20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en-US" smtClean="0"/>
              <a:t>String library functions</a:t>
            </a:r>
          </a:p>
        </p:txBody>
      </p:sp>
      <p:sp>
        <p:nvSpPr>
          <p:cNvPr id="236547" name="Rectangle 3"/>
          <p:cNvSpPr>
            <a:spLocks noGrp="1" noChangeArrowheads="1"/>
          </p:cNvSpPr>
          <p:nvPr>
            <p:ph type="body" idx="1"/>
          </p:nvPr>
        </p:nvSpPr>
        <p:spPr>
          <a:xfrm>
            <a:off x="0" y="1295400"/>
            <a:ext cx="9144000" cy="5562600"/>
          </a:xfrm>
        </p:spPr>
        <p:txBody>
          <a:bodyPr/>
          <a:lstStyle/>
          <a:p>
            <a:r>
              <a:rPr lang="en-US" smtClean="0">
                <a:solidFill>
                  <a:srgbClr val="262626"/>
                </a:solidFill>
                <a:latin typeface="Consolas" pitchFamily="49" charset="0"/>
              </a:rPr>
              <a:t>#include &lt;string.h&gt;</a:t>
            </a:r>
          </a:p>
        </p:txBody>
      </p:sp>
      <p:graphicFrame>
        <p:nvGraphicFramePr>
          <p:cNvPr id="236641" name="Group 97"/>
          <p:cNvGraphicFramePr>
            <a:graphicFrameLocks noGrp="1"/>
          </p:cNvGraphicFramePr>
          <p:nvPr/>
        </p:nvGraphicFramePr>
        <p:xfrm>
          <a:off x="304800" y="1863725"/>
          <a:ext cx="8610600" cy="4085275"/>
        </p:xfrm>
        <a:graphic>
          <a:graphicData uri="http://schemas.openxmlformats.org/drawingml/2006/table">
            <a:tbl>
              <a:tblPr/>
              <a:tblGrid>
                <a:gridCol w="3505200"/>
                <a:gridCol w="510540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strlen</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returns length of string </a:t>
                      </a:r>
                      <a:r>
                        <a:rPr kumimoji="0" lang="en-US" sz="2000" b="0" i="1" u="none" strike="noStrike" cap="none" normalizeH="0" baseline="0" smtClean="0">
                          <a:ln>
                            <a:noFill/>
                          </a:ln>
                          <a:solidFill>
                            <a:srgbClr val="262626"/>
                          </a:solidFill>
                          <a:effectLst/>
                          <a:latin typeface="Calibri" pitchFamily="34" charset="0"/>
                        </a:rPr>
                        <a:t>s</a:t>
                      </a:r>
                      <a:r>
                        <a:rPr kumimoji="0" lang="en-US" sz="2000" b="0" i="0" u="none" strike="noStrike" cap="none" normalizeH="0" baseline="0" smtClean="0">
                          <a:ln>
                            <a:noFill/>
                          </a:ln>
                          <a:solidFill>
                            <a:srgbClr val="262626"/>
                          </a:solidFill>
                          <a:effectLst/>
                          <a:latin typeface="Calibri" pitchFamily="34" charset="0"/>
                        </a:rPr>
                        <a:t> until </a:t>
                      </a:r>
                      <a:r>
                        <a:rPr kumimoji="0" lang="en-US" sz="20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strcpy</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err="1" smtClean="0">
                          <a:ln>
                            <a:noFill/>
                          </a:ln>
                          <a:solidFill>
                            <a:srgbClr val="262626"/>
                          </a:solidFill>
                          <a:effectLst/>
                          <a:latin typeface="Courier New" pitchFamily="49" charset="0"/>
                          <a:cs typeface="Courier New" pitchFamily="49" charset="0"/>
                        </a:rPr>
                        <a:t>dst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err="1" smtClean="0">
                          <a:ln>
                            <a:noFill/>
                          </a:ln>
                          <a:solidFill>
                            <a:srgbClr val="262626"/>
                          </a:solidFill>
                          <a:effectLst/>
                          <a:latin typeface="Courier New" pitchFamily="49" charset="0"/>
                          <a:cs typeface="Courier New" pitchFamily="49" charset="0"/>
                        </a:rPr>
                        <a:t>src</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copies string characters from </a:t>
                      </a:r>
                      <a:r>
                        <a:rPr kumimoji="0" lang="en-US" sz="2000" b="0" i="1" u="none" strike="noStrike" cap="none" normalizeH="0" baseline="0" smtClean="0">
                          <a:ln>
                            <a:noFill/>
                          </a:ln>
                          <a:solidFill>
                            <a:srgbClr val="262626"/>
                          </a:solidFill>
                          <a:effectLst/>
                          <a:latin typeface="Calibri" pitchFamily="34" charset="0"/>
                        </a:rPr>
                        <a:t>src</a:t>
                      </a:r>
                      <a:r>
                        <a:rPr kumimoji="0" lang="en-US" sz="2000" b="0" i="0" u="none" strike="noStrike" cap="none" normalizeH="0" baseline="0" smtClean="0">
                          <a:ln>
                            <a:noFill/>
                          </a:ln>
                          <a:solidFill>
                            <a:srgbClr val="262626"/>
                          </a:solidFill>
                          <a:effectLst/>
                          <a:latin typeface="Calibri" pitchFamily="34" charset="0"/>
                        </a:rPr>
                        <a:t> into </a:t>
                      </a:r>
                      <a:r>
                        <a:rPr kumimoji="0" lang="en-US" sz="2000" b="0" i="1" u="none" strike="noStrike" cap="none" normalizeH="0" baseline="0" smtClean="0">
                          <a:ln>
                            <a:noFill/>
                          </a:ln>
                          <a:solidFill>
                            <a:srgbClr val="262626"/>
                          </a:solidFill>
                          <a:effectLst/>
                          <a:latin typeface="Calibri" pitchFamily="34" charset="0"/>
                        </a:rPr>
                        <a:t>dst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char*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strdup</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allocates and returns a copy of </a:t>
                      </a:r>
                      <a:r>
                        <a:rPr kumimoji="0" lang="en-US" sz="2000" b="0" i="1" u="none" strike="noStrike" cap="none" normalizeH="0" baseline="0" smtClean="0">
                          <a:ln>
                            <a:noFill/>
                          </a:ln>
                          <a:solidFill>
                            <a:srgbClr val="262626"/>
                          </a:solidFill>
                          <a:effectLst/>
                          <a:latin typeface="Calibri"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strcat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s1</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s2</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concatenates </a:t>
                      </a:r>
                      <a:r>
                        <a:rPr kumimoji="0" lang="en-US" sz="2000" b="0" i="1" u="none" strike="noStrike" cap="none" normalizeH="0" baseline="0" smtClean="0">
                          <a:ln>
                            <a:noFill/>
                          </a:ln>
                          <a:solidFill>
                            <a:srgbClr val="262626"/>
                          </a:solidFill>
                          <a:effectLst/>
                          <a:latin typeface="Calibri" pitchFamily="34" charset="0"/>
                        </a:rPr>
                        <a:t>s2</a:t>
                      </a:r>
                      <a:r>
                        <a:rPr kumimoji="0" lang="en-US" sz="2000" b="0" i="0" u="none" strike="noStrike" cap="none" normalizeH="0" baseline="0" smtClean="0">
                          <a:ln>
                            <a:noFill/>
                          </a:ln>
                          <a:solidFill>
                            <a:srgbClr val="262626"/>
                          </a:solidFill>
                          <a:effectLst/>
                          <a:latin typeface="Calibri" pitchFamily="34" charset="0"/>
                        </a:rPr>
                        <a:t> onto the end of </a:t>
                      </a:r>
                      <a:r>
                        <a:rPr kumimoji="0" lang="en-US" sz="2000" b="0" i="1" u="none" strike="noStrike" cap="none" normalizeH="0" baseline="0" smtClean="0">
                          <a:ln>
                            <a:noFill/>
                          </a:ln>
                          <a:solidFill>
                            <a:srgbClr val="262626"/>
                          </a:solidFill>
                          <a:effectLst/>
                          <a:latin typeface="Calibri" pitchFamily="34" charset="0"/>
                        </a:rPr>
                        <a:t>s1 (puts </a:t>
                      </a:r>
                      <a:r>
                        <a:rPr kumimoji="0" lang="en-US" sz="2000" b="0" i="1" u="none" strike="noStrike" cap="none" normalizeH="0" baseline="0" smtClean="0">
                          <a:ln>
                            <a:noFill/>
                          </a:ln>
                          <a:solidFill>
                            <a:srgbClr val="262626"/>
                          </a:solidFill>
                          <a:effectLst/>
                          <a:latin typeface="Consolas" pitchFamily="49" charset="0"/>
                        </a:rPr>
                        <a:t>\0</a:t>
                      </a:r>
                      <a:r>
                        <a:rPr kumimoji="0" lang="en-US" sz="2000" b="0" i="1" u="none" strike="noStrike" cap="none" normalizeH="0" baseline="0" smtClean="0">
                          <a:ln>
                            <a:noFill/>
                          </a:ln>
                          <a:solidFill>
                            <a:srgbClr val="262626"/>
                          </a:solidFill>
                          <a:effectLst/>
                          <a:latin typeface="Calibri" pitchFamily="34" charset="0"/>
                        </a:rPr>
                        <a: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52475">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strcmp</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s1</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s2</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returns &lt; 0 if s1 comes before s2 in ABC order; returns &gt; 0 if s1 comes after s2 in ABC order;</a:t>
                      </a:r>
                      <a:br>
                        <a:rPr kumimoji="0" lang="en-US" sz="2000" b="0" i="0" u="none" strike="noStrike" cap="none" normalizeH="0" baseline="0" smtClean="0">
                          <a:ln>
                            <a:noFill/>
                          </a:ln>
                          <a:solidFill>
                            <a:srgbClr val="262626"/>
                          </a:solidFill>
                          <a:effectLst/>
                          <a:latin typeface="Calibri" pitchFamily="34" charset="0"/>
                        </a:rPr>
                      </a:br>
                      <a:r>
                        <a:rPr kumimoji="0" lang="en-US" sz="2000" b="0" i="0" u="none" strike="noStrike" cap="none" normalizeH="0" baseline="0" smtClean="0">
                          <a:ln>
                            <a:noFill/>
                          </a:ln>
                          <a:solidFill>
                            <a:srgbClr val="262626"/>
                          </a:solidFill>
                          <a:effectLst/>
                          <a:latin typeface="Calibri" pitchFamily="34" charset="0"/>
                        </a:rPr>
                        <a:t>returns    0 if s1 and s2 are the same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strchr</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c</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returns index of first occurrence of </a:t>
                      </a:r>
                      <a:r>
                        <a:rPr kumimoji="0" lang="en-US" sz="2000" b="0" i="1" u="none" strike="noStrike" cap="none" normalizeH="0" baseline="0" smtClean="0">
                          <a:ln>
                            <a:noFill/>
                          </a:ln>
                          <a:solidFill>
                            <a:srgbClr val="262626"/>
                          </a:solidFill>
                          <a:effectLst/>
                          <a:latin typeface="Calibri" pitchFamily="34" charset="0"/>
                        </a:rPr>
                        <a:t>c</a:t>
                      </a:r>
                      <a:r>
                        <a:rPr kumimoji="0" lang="en-US" sz="2000" b="0" i="0" u="none" strike="noStrike" cap="none" normalizeH="0" baseline="0" smtClean="0">
                          <a:ln>
                            <a:noFill/>
                          </a:ln>
                          <a:solidFill>
                            <a:srgbClr val="262626"/>
                          </a:solidFill>
                          <a:effectLst/>
                          <a:latin typeface="Calibri" pitchFamily="34" charset="0"/>
                        </a:rPr>
                        <a:t> in </a:t>
                      </a:r>
                      <a:r>
                        <a:rPr kumimoji="0" lang="en-US" sz="2000" b="0" i="1" u="none" strike="noStrike" cap="none" normalizeH="0" baseline="0" smtClean="0">
                          <a:ln>
                            <a:noFill/>
                          </a:ln>
                          <a:solidFill>
                            <a:srgbClr val="262626"/>
                          </a:solidFill>
                          <a:effectLst/>
                          <a:latin typeface="Calibri"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65125">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strstr</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s1</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s2</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returns index of first occurrence of </a:t>
                      </a:r>
                      <a:r>
                        <a:rPr kumimoji="0" lang="en-US" sz="2000" b="0" i="1" u="none" strike="noStrike" cap="none" normalizeH="0" baseline="0" smtClean="0">
                          <a:ln>
                            <a:noFill/>
                          </a:ln>
                          <a:solidFill>
                            <a:srgbClr val="262626"/>
                          </a:solidFill>
                          <a:effectLst/>
                          <a:latin typeface="Calibri" pitchFamily="34" charset="0"/>
                        </a:rPr>
                        <a:t>s2</a:t>
                      </a:r>
                      <a:r>
                        <a:rPr kumimoji="0" lang="en-US" sz="2000" b="0" i="0" u="none" strike="noStrike" cap="none" normalizeH="0" baseline="0" smtClean="0">
                          <a:ln>
                            <a:noFill/>
                          </a:ln>
                          <a:solidFill>
                            <a:srgbClr val="262626"/>
                          </a:solidFill>
                          <a:effectLst/>
                          <a:latin typeface="Calibri" pitchFamily="34" charset="0"/>
                        </a:rPr>
                        <a:t> in </a:t>
                      </a:r>
                      <a:r>
                        <a:rPr kumimoji="0" lang="en-US" sz="2000" b="0" i="1" u="none" strike="noStrike" cap="none" normalizeH="0" baseline="0" smtClean="0">
                          <a:ln>
                            <a:noFill/>
                          </a:ln>
                          <a:solidFill>
                            <a:srgbClr val="262626"/>
                          </a:solidFill>
                          <a:effectLst/>
                          <a:latin typeface="Calibri" pitchFamily="34" charset="0"/>
                        </a:rPr>
                        <a:t>s1</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char*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strtok</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err="1" smtClean="0">
                          <a:ln>
                            <a:noFill/>
                          </a:ln>
                          <a:solidFill>
                            <a:srgbClr val="262626"/>
                          </a:solidFill>
                          <a:effectLst/>
                          <a:latin typeface="Courier New" pitchFamily="49" charset="0"/>
                          <a:cs typeface="Courier New" pitchFamily="49" charset="0"/>
                        </a:rPr>
                        <a:t>delim</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breaks apart </a:t>
                      </a:r>
                      <a:r>
                        <a:rPr kumimoji="0" lang="en-US" sz="2000" b="1" i="1" u="none" strike="noStrike" cap="none" normalizeH="0" baseline="0" smtClean="0">
                          <a:ln>
                            <a:noFill/>
                          </a:ln>
                          <a:solidFill>
                            <a:srgbClr val="262626"/>
                          </a:solidFill>
                          <a:effectLst/>
                          <a:latin typeface="Calibri" pitchFamily="34" charset="0"/>
                        </a:rPr>
                        <a:t>s</a:t>
                      </a:r>
                      <a:r>
                        <a:rPr kumimoji="0" lang="en-US" sz="2000" b="0" i="0" u="none" strike="noStrike" cap="none" normalizeH="0" baseline="0" smtClean="0">
                          <a:ln>
                            <a:noFill/>
                          </a:ln>
                          <a:solidFill>
                            <a:srgbClr val="262626"/>
                          </a:solidFill>
                          <a:effectLst/>
                          <a:latin typeface="Calibri" pitchFamily="34" charset="0"/>
                        </a:rPr>
                        <a:t> into tokens by delimiter </a:t>
                      </a:r>
                      <a:r>
                        <a:rPr kumimoji="0" lang="en-US" sz="2000" b="1" i="1" u="none" strike="noStrike" cap="none" normalizeH="0" baseline="0" smtClean="0">
                          <a:ln>
                            <a:noFill/>
                          </a:ln>
                          <a:solidFill>
                            <a:srgbClr val="262626"/>
                          </a:solidFill>
                          <a:effectLst/>
                          <a:latin typeface="Calibri" pitchFamily="34" charset="0"/>
                        </a:rPr>
                        <a:t>delim</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strncpy</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strncat</a:t>
                      </a:r>
                      <a:r>
                        <a:rPr kumimoji="0" lang="en-US" sz="16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600" b="1" i="0" u="none" strike="noStrike" cap="none" normalizeH="0" baseline="0" dirty="0" err="1" smtClean="0">
                          <a:ln>
                            <a:noFill/>
                          </a:ln>
                          <a:solidFill>
                            <a:srgbClr val="262626"/>
                          </a:solidFill>
                          <a:effectLst/>
                          <a:latin typeface="Courier New" pitchFamily="49" charset="0"/>
                          <a:cs typeface="Courier New" pitchFamily="49" charset="0"/>
                        </a:rPr>
                        <a:t>strncmp</a:t>
                      </a:r>
                      <a:endParaRPr kumimoji="0" lang="en-US" sz="1800" b="1" i="0" u="none" strike="noStrike" cap="none" normalizeH="0" baseline="0" dirty="0" smtClean="0">
                        <a:ln>
                          <a:noFill/>
                        </a:ln>
                        <a:solidFill>
                          <a:srgbClr val="262626"/>
                        </a:solidFill>
                        <a:effectLst/>
                        <a:latin typeface="Courier New" pitchFamily="49" charset="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85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length-limited versions of above functions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p:txBody>
          <a:bodyPr/>
          <a:lstStyle/>
          <a:p>
            <a:r>
              <a:rPr lang="en-US" smtClean="0"/>
              <a:t>Comparing strings</a:t>
            </a:r>
            <a:endParaRPr lang="en-US" smtClean="0"/>
          </a:p>
        </p:txBody>
      </p:sp>
      <p:sp>
        <p:nvSpPr>
          <p:cNvPr id="223235" name="Rectangle 3"/>
          <p:cNvSpPr>
            <a:spLocks noGrp="1" noChangeArrowheads="1"/>
          </p:cNvSpPr>
          <p:nvPr>
            <p:ph type="body" idx="1"/>
          </p:nvPr>
        </p:nvSpPr>
        <p:spPr/>
        <p:txBody>
          <a:bodyPr/>
          <a:lstStyle/>
          <a:p>
            <a:r>
              <a:rPr lang="en-US" sz="2000" dirty="0" smtClean="0"/>
              <a:t>relational operators </a:t>
            </a:r>
            <a:r>
              <a:rPr lang="en-US" sz="1800" b="1" dirty="0" smtClean="0">
                <a:latin typeface="Courier New" pitchFamily="49" charset="0"/>
                <a:cs typeface="Courier New" pitchFamily="49" charset="0"/>
              </a:rPr>
              <a:t>(==, !=, &lt;, &gt;, &lt;=, &gt;=</a:t>
            </a:r>
            <a:r>
              <a:rPr lang="en-US" sz="2000" dirty="0" smtClean="0"/>
              <a:t>) do not work on strings</a:t>
            </a:r>
            <a:br>
              <a:rPr lang="en-US" sz="2000" dirty="0" smtClean="0"/>
            </a:br>
            <a:endParaRPr lang="en-US" sz="2000" dirty="0" smtClean="0"/>
          </a:p>
          <a:p>
            <a:pPr lvl="1">
              <a:buNone/>
            </a:pPr>
            <a:r>
              <a:rPr lang="en-US" sz="2000" b="1" dirty="0" smtClean="0">
                <a:latin typeface="Courier New" pitchFamily="49" charset="0"/>
                <a:cs typeface="Courier New" pitchFamily="49" charset="0"/>
              </a:rPr>
              <a:t>char* str1 = "hello";</a:t>
            </a:r>
          </a:p>
          <a:p>
            <a:pPr lvl="1">
              <a:buNone/>
            </a:pPr>
            <a:r>
              <a:rPr lang="en-US" sz="2000" b="1" dirty="0" smtClean="0">
                <a:latin typeface="Courier New" pitchFamily="49" charset="0"/>
                <a:cs typeface="Courier New" pitchFamily="49" charset="0"/>
              </a:rPr>
              <a:t>char* str2 = "hello";</a:t>
            </a:r>
          </a:p>
          <a:p>
            <a:pPr lvl="1">
              <a:buNone/>
            </a:pPr>
            <a:r>
              <a:rPr lang="en-US" sz="2000" b="1" dirty="0" smtClean="0">
                <a:latin typeface="Courier New" pitchFamily="49" charset="0"/>
                <a:cs typeface="Courier New" pitchFamily="49" charset="0"/>
              </a:rPr>
              <a:t>if (str1 == str2) {          // no</a:t>
            </a:r>
            <a:endParaRPr lang="en-US" b="1" dirty="0" smtClean="0">
              <a:latin typeface="Courier New" pitchFamily="49" charset="0"/>
              <a:cs typeface="Courier New" pitchFamily="49" charset="0"/>
            </a:endParaRPr>
          </a:p>
          <a:p>
            <a:pPr lvl="1"/>
            <a:endParaRPr lang="en-US" dirty="0" smtClean="0"/>
          </a:p>
          <a:p>
            <a:r>
              <a:rPr lang="en-US" sz="2000" dirty="0" smtClean="0"/>
              <a:t>instead, use </a:t>
            </a:r>
            <a:r>
              <a:rPr lang="en-US" sz="2000" b="1" dirty="0" err="1" smtClean="0">
                <a:latin typeface="Courier New" pitchFamily="49" charset="0"/>
                <a:cs typeface="Courier New" pitchFamily="49" charset="0"/>
              </a:rPr>
              <a:t>strcmp</a:t>
            </a:r>
            <a:r>
              <a:rPr lang="en-US" sz="2000" dirty="0" smtClean="0"/>
              <a:t> library function (</a:t>
            </a:r>
            <a:r>
              <a:rPr lang="en-US" sz="2000" b="1" dirty="0" smtClean="0">
                <a:latin typeface="Courier New" pitchFamily="49" charset="0"/>
                <a:cs typeface="Courier New" pitchFamily="49" charset="0"/>
              </a:rPr>
              <a:t>0</a:t>
            </a:r>
            <a:r>
              <a:rPr lang="en-US" sz="2000" dirty="0" smtClean="0"/>
              <a:t> result means equal)</a:t>
            </a:r>
          </a:p>
          <a:p>
            <a:pPr lvl="1">
              <a:buNone/>
            </a:pPr>
            <a:r>
              <a:rPr lang="en-US" sz="1800" b="1" dirty="0" smtClean="0">
                <a:latin typeface="Courier New" pitchFamily="49" charset="0"/>
                <a:cs typeface="Courier New" pitchFamily="49" charset="0"/>
              </a:rPr>
              <a:t>char* str1 = "hello";</a:t>
            </a:r>
          </a:p>
          <a:p>
            <a:pPr lvl="1">
              <a:buNone/>
            </a:pPr>
            <a:r>
              <a:rPr lang="en-US" sz="1800" b="1" dirty="0" smtClean="0">
                <a:latin typeface="Courier New" pitchFamily="49" charset="0"/>
                <a:cs typeface="Courier New" pitchFamily="49" charset="0"/>
              </a:rPr>
              <a:t>char* str2 = "hello";</a:t>
            </a:r>
          </a:p>
          <a:p>
            <a:pPr lvl="1">
              <a:buNone/>
            </a:pPr>
            <a:r>
              <a:rPr lang="en-US" sz="1800" b="1" dirty="0" smtClean="0">
                <a:latin typeface="Courier New" pitchFamily="49" charset="0"/>
                <a:cs typeface="Courier New" pitchFamily="49" charset="0"/>
              </a:rPr>
              <a:t>if (!</a:t>
            </a:r>
            <a:r>
              <a:rPr lang="en-US" sz="1800" b="1" dirty="0" err="1" smtClean="0">
                <a:latin typeface="Courier New" pitchFamily="49" charset="0"/>
                <a:cs typeface="Courier New" pitchFamily="49" charset="0"/>
              </a:rPr>
              <a:t>strcmp</a:t>
            </a:r>
            <a:r>
              <a:rPr lang="en-US" sz="1800" b="1" dirty="0" smtClean="0">
                <a:latin typeface="Courier New" pitchFamily="49" charset="0"/>
                <a:cs typeface="Courier New" pitchFamily="49" charset="0"/>
              </a:rPr>
              <a:t>(str1, str2)) {</a:t>
            </a:r>
          </a:p>
          <a:p>
            <a:pPr lvl="1">
              <a:buNone/>
            </a:pPr>
            <a:r>
              <a:rPr lang="en-US" sz="1800" b="1" dirty="0" smtClean="0">
                <a:latin typeface="Courier New" pitchFamily="49" charset="0"/>
                <a:cs typeface="Courier New" pitchFamily="49" charset="0"/>
              </a:rPr>
              <a:t>    // then the strings are equal</a:t>
            </a:r>
          </a:p>
          <a:p>
            <a:pPr lvl="1">
              <a:buNone/>
            </a:pPr>
            <a:r>
              <a:rPr lang="en-US" sz="1800" b="1" dirty="0" smtClean="0">
                <a:latin typeface="Courier New" pitchFamily="49" charset="0"/>
                <a:cs typeface="Courier New" pitchFamily="49" charset="0"/>
              </a:rPr>
              <a:t>    ...</a:t>
            </a:r>
          </a:p>
          <a:p>
            <a:pPr lvl="1">
              <a:buNone/>
            </a:pPr>
            <a:r>
              <a:rPr lang="en-US" sz="1800" b="1" dirty="0" smtClean="0">
                <a:latin typeface="Courier New" pitchFamily="49" charset="0"/>
                <a:cs typeface="Courier New" pitchFamily="49" charset="0"/>
              </a:rPr>
              <a:t>}</a:t>
            </a:r>
            <a:endParaRPr lang="en-US" sz="18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en-US" smtClean="0"/>
              <a:t>More library functions</a:t>
            </a:r>
          </a:p>
        </p:txBody>
      </p:sp>
      <p:sp>
        <p:nvSpPr>
          <p:cNvPr id="237571" name="Rectangle 3"/>
          <p:cNvSpPr>
            <a:spLocks noGrp="1" noChangeArrowheads="1"/>
          </p:cNvSpPr>
          <p:nvPr>
            <p:ph type="body" idx="1"/>
          </p:nvPr>
        </p:nvSpPr>
        <p:spPr>
          <a:xfrm>
            <a:off x="0" y="1295400"/>
            <a:ext cx="9144000" cy="5562600"/>
          </a:xfrm>
        </p:spPr>
        <p:txBody>
          <a:bodyPr/>
          <a:lstStyle/>
          <a:p>
            <a:endParaRPr lang="en-US" dirty="0" smtClean="0">
              <a:solidFill>
                <a:srgbClr val="262626"/>
              </a:solidFill>
              <a:latin typeface="Consolas" pitchFamily="49" charset="0"/>
            </a:endParaRPr>
          </a:p>
          <a:p>
            <a:endParaRPr lang="en-US" dirty="0" smtClean="0">
              <a:solidFill>
                <a:srgbClr val="262626"/>
              </a:solidFill>
              <a:latin typeface="Consolas" pitchFamily="49" charset="0"/>
            </a:endParaRPr>
          </a:p>
          <a:p>
            <a:endParaRPr lang="en-US" dirty="0" smtClean="0">
              <a:solidFill>
                <a:srgbClr val="262626"/>
              </a:solidFill>
              <a:latin typeface="Consolas" pitchFamily="49" charset="0"/>
            </a:endParaRPr>
          </a:p>
          <a:p>
            <a:endParaRPr lang="en-US" dirty="0" smtClean="0">
              <a:solidFill>
                <a:srgbClr val="262626"/>
              </a:solidFill>
              <a:latin typeface="Consolas" pitchFamily="49" charset="0"/>
            </a:endParaRPr>
          </a:p>
          <a:p>
            <a:endParaRPr lang="en-US" dirty="0" smtClean="0">
              <a:solidFill>
                <a:srgbClr val="262626"/>
              </a:solidFill>
              <a:latin typeface="Consolas" pitchFamily="49" charset="0"/>
            </a:endParaRPr>
          </a:p>
          <a:p>
            <a:r>
              <a:rPr lang="en-US" dirty="0" smtClean="0">
                <a:solidFill>
                  <a:srgbClr val="262626"/>
                </a:solidFill>
                <a:latin typeface="Consolas" pitchFamily="49" charset="0"/>
              </a:rPr>
              <a:t>#include &lt;</a:t>
            </a:r>
            <a:r>
              <a:rPr lang="en-US" dirty="0" err="1" smtClean="0">
                <a:solidFill>
                  <a:srgbClr val="262626"/>
                </a:solidFill>
                <a:latin typeface="Consolas" pitchFamily="49" charset="0"/>
              </a:rPr>
              <a:t>ctype.h</a:t>
            </a:r>
            <a:r>
              <a:rPr lang="en-US" dirty="0" smtClean="0">
                <a:solidFill>
                  <a:srgbClr val="262626"/>
                </a:solidFill>
                <a:latin typeface="Consolas" pitchFamily="49" charset="0"/>
              </a:rPr>
              <a:t>&gt;</a:t>
            </a:r>
            <a:r>
              <a:rPr lang="en-US" dirty="0" smtClean="0">
                <a:solidFill>
                  <a:srgbClr val="262626"/>
                </a:solidFill>
              </a:rPr>
              <a:t>		(functions for </a:t>
            </a:r>
            <a:r>
              <a:rPr lang="en-US" dirty="0" smtClean="0">
                <a:solidFill>
                  <a:srgbClr val="262626"/>
                </a:solidFill>
                <a:latin typeface="Consolas" pitchFamily="49" charset="0"/>
              </a:rPr>
              <a:t>char</a:t>
            </a:r>
            <a:r>
              <a:rPr lang="en-US" dirty="0" smtClean="0">
                <a:solidFill>
                  <a:srgbClr val="262626"/>
                </a:solidFill>
              </a:rPr>
              <a:t>s)</a:t>
            </a:r>
          </a:p>
          <a:p>
            <a:pPr lvl="1"/>
            <a:endParaRPr lang="en-US" dirty="0" smtClean="0">
              <a:solidFill>
                <a:srgbClr val="404040"/>
              </a:solidFill>
              <a:latin typeface="Consolas" pitchFamily="49" charset="0"/>
            </a:endParaRPr>
          </a:p>
          <a:p>
            <a:pPr lvl="1"/>
            <a:endParaRPr lang="en-US" dirty="0" smtClean="0">
              <a:solidFill>
                <a:srgbClr val="404040"/>
              </a:solidFill>
              <a:latin typeface="Consolas" pitchFamily="49" charset="0"/>
            </a:endParaRPr>
          </a:p>
          <a:p>
            <a:pPr lvl="1"/>
            <a:endParaRPr lang="en-US" dirty="0" smtClean="0">
              <a:solidFill>
                <a:srgbClr val="404040"/>
              </a:solidFill>
              <a:latin typeface="Consolas" pitchFamily="49" charset="0"/>
            </a:endParaRPr>
          </a:p>
          <a:p>
            <a:pPr lvl="1"/>
            <a:endParaRPr lang="en-US" dirty="0" smtClean="0">
              <a:solidFill>
                <a:srgbClr val="404040"/>
              </a:solidFill>
              <a:latin typeface="Consolas" pitchFamily="49" charset="0"/>
            </a:endParaRPr>
          </a:p>
          <a:p>
            <a:pPr lvl="1"/>
            <a:endParaRPr lang="en-US" dirty="0" smtClean="0">
              <a:solidFill>
                <a:srgbClr val="404040"/>
              </a:solidFill>
              <a:latin typeface="Consolas" pitchFamily="49" charset="0"/>
            </a:endParaRPr>
          </a:p>
          <a:p>
            <a:pPr lvl="1"/>
            <a:r>
              <a:rPr lang="en-US" b="1" dirty="0" err="1" smtClean="0">
                <a:solidFill>
                  <a:srgbClr val="404040"/>
                </a:solidFill>
                <a:latin typeface="Courier New" pitchFamily="49" charset="0"/>
                <a:cs typeface="Courier New" pitchFamily="49" charset="0"/>
              </a:rPr>
              <a:t>isalpha</a:t>
            </a:r>
            <a:r>
              <a:rPr lang="en-US" b="1" dirty="0" smtClean="0">
                <a:solidFill>
                  <a:srgbClr val="404040"/>
                </a:solidFill>
                <a:latin typeface="Courier New" pitchFamily="49" charset="0"/>
                <a:cs typeface="Courier New" pitchFamily="49" charset="0"/>
              </a:rPr>
              <a:t>('A')  </a:t>
            </a:r>
            <a:r>
              <a:rPr lang="en-US" dirty="0" smtClean="0">
                <a:solidFill>
                  <a:srgbClr val="404040"/>
                </a:solidFill>
              </a:rPr>
              <a:t>returns a nonzero result (</a:t>
            </a:r>
            <a:r>
              <a:rPr lang="en-US" dirty="0" smtClean="0">
                <a:solidFill>
                  <a:srgbClr val="404040"/>
                </a:solidFill>
                <a:latin typeface="Consolas" pitchFamily="49" charset="0"/>
              </a:rPr>
              <a:t>true</a:t>
            </a:r>
            <a:r>
              <a:rPr lang="en-US" dirty="0" smtClean="0">
                <a:solidFill>
                  <a:srgbClr val="404040"/>
                </a:solidFill>
              </a:rPr>
              <a:t>)</a:t>
            </a:r>
          </a:p>
        </p:txBody>
      </p:sp>
      <p:graphicFrame>
        <p:nvGraphicFramePr>
          <p:cNvPr id="237636" name="Group 68"/>
          <p:cNvGraphicFramePr>
            <a:graphicFrameLocks noGrp="1"/>
          </p:cNvGraphicFramePr>
          <p:nvPr/>
        </p:nvGraphicFramePr>
        <p:xfrm>
          <a:off x="533400" y="1344613"/>
          <a:ext cx="8153400" cy="1859280"/>
        </p:xfrm>
        <a:graphic>
          <a:graphicData uri="http://schemas.openxmlformats.org/drawingml/2006/table">
            <a:tbl>
              <a:tblPr/>
              <a:tblGrid>
                <a:gridCol w="4038600"/>
                <a:gridCol w="411480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atoi</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converts string (</a:t>
                      </a:r>
                      <a:r>
                        <a:rPr kumimoji="0" lang="en-US" sz="2000" b="0" i="0" u="sng" strike="noStrike" cap="none" normalizeH="0" baseline="0" smtClean="0">
                          <a:ln>
                            <a:noFill/>
                          </a:ln>
                          <a:solidFill>
                            <a:srgbClr val="262626"/>
                          </a:solidFill>
                          <a:effectLst/>
                          <a:latin typeface="Calibri" pitchFamily="34" charset="0"/>
                        </a:rPr>
                        <a:t>A</a:t>
                      </a:r>
                      <a:r>
                        <a:rPr kumimoji="0" lang="en-US" sz="2000" b="0" i="0" u="none" strike="noStrike" cap="none" normalizeH="0" baseline="0" smtClean="0">
                          <a:ln>
                            <a:noFill/>
                          </a:ln>
                          <a:solidFill>
                            <a:srgbClr val="262626"/>
                          </a:solidFill>
                          <a:effectLst/>
                          <a:latin typeface="Calibri" pitchFamily="34" charset="0"/>
                        </a:rPr>
                        <a:t>SCII) </a:t>
                      </a:r>
                      <a:r>
                        <a:rPr kumimoji="0" lang="en-US" sz="2000" b="0" i="0" u="sng" strike="noStrike" cap="none" normalizeH="0" baseline="0" smtClean="0">
                          <a:ln>
                            <a:noFill/>
                          </a:ln>
                          <a:solidFill>
                            <a:srgbClr val="262626"/>
                          </a:solidFill>
                          <a:effectLst/>
                          <a:latin typeface="Calibri" pitchFamily="34" charset="0"/>
                        </a:rPr>
                        <a:t>to</a:t>
                      </a:r>
                      <a:r>
                        <a:rPr kumimoji="0" lang="en-US" sz="2000" b="0" i="0" u="none" strike="noStrike" cap="none" normalizeH="0" baseline="0" smtClean="0">
                          <a:ln>
                            <a:noFill/>
                          </a:ln>
                          <a:solidFill>
                            <a:srgbClr val="262626"/>
                          </a:solidFill>
                          <a:effectLst/>
                          <a:latin typeface="Calibri" pitchFamily="34" charset="0"/>
                        </a:rPr>
                        <a:t> </a:t>
                      </a:r>
                      <a:r>
                        <a:rPr kumimoji="0" lang="en-US" sz="2000" b="0" i="0" u="sng" strike="noStrike" cap="none" normalizeH="0" baseline="0" smtClean="0">
                          <a:ln>
                            <a:noFill/>
                          </a:ln>
                          <a:solidFill>
                            <a:srgbClr val="262626"/>
                          </a:solidFill>
                          <a:effectLst/>
                          <a:latin typeface="Calibri" pitchFamily="34" charset="0"/>
                        </a:rPr>
                        <a:t>i</a:t>
                      </a:r>
                      <a:r>
                        <a:rPr kumimoji="0" lang="en-US" sz="2000" b="0" i="0" u="none" strike="noStrike" cap="none" normalizeH="0" baseline="0" smtClean="0">
                          <a:ln>
                            <a:noFill/>
                          </a:ln>
                          <a:solidFill>
                            <a:srgbClr val="262626"/>
                          </a:solidFill>
                          <a:effectLst/>
                          <a:latin typeface="Calibri" pitchFamily="34" charset="0"/>
                        </a:rPr>
                        <a:t>nteger</a:t>
                      </a:r>
                      <a:endParaRPr kumimoji="0" lang="en-US" sz="2000" b="0" i="0" u="none" strike="noStrike" cap="none" normalizeH="0" baseline="0" smtClean="0">
                        <a:ln>
                          <a:noFill/>
                        </a:ln>
                        <a:solidFill>
                          <a:srgbClr val="262626"/>
                        </a:solidFill>
                        <a:effectLst/>
                        <a:latin typeface="Consolas"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double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atof</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converts string </a:t>
                      </a:r>
                      <a:r>
                        <a:rPr kumimoji="0" lang="en-US" sz="2000" b="0" i="0" u="sng" strike="noStrike" cap="none" normalizeH="0" baseline="0" smtClean="0">
                          <a:ln>
                            <a:noFill/>
                          </a:ln>
                          <a:solidFill>
                            <a:srgbClr val="262626"/>
                          </a:solidFill>
                          <a:effectLst/>
                          <a:latin typeface="Calibri" pitchFamily="34" charset="0"/>
                        </a:rPr>
                        <a:t>to</a:t>
                      </a:r>
                      <a:r>
                        <a:rPr kumimoji="0" lang="en-US" sz="2000" b="0" i="0" u="none" strike="noStrike" cap="none" normalizeH="0" baseline="0" smtClean="0">
                          <a:ln>
                            <a:noFill/>
                          </a:ln>
                          <a:solidFill>
                            <a:srgbClr val="262626"/>
                          </a:solidFill>
                          <a:effectLst/>
                          <a:latin typeface="Calibri" pitchFamily="34" charset="0"/>
                        </a:rPr>
                        <a:t> </a:t>
                      </a:r>
                      <a:r>
                        <a:rPr kumimoji="0" lang="en-US" sz="2000" b="0" i="0" u="sng" strike="noStrike" cap="none" normalizeH="0" baseline="0" smtClean="0">
                          <a:ln>
                            <a:noFill/>
                          </a:ln>
                          <a:solidFill>
                            <a:srgbClr val="262626"/>
                          </a:solidFill>
                          <a:effectLst/>
                          <a:latin typeface="Calibri" pitchFamily="34" charset="0"/>
                        </a:rPr>
                        <a:t>f</a:t>
                      </a:r>
                      <a:r>
                        <a:rPr kumimoji="0" lang="en-US" sz="2000" b="0" i="0" u="none" strike="noStrike" cap="none" normalizeH="0" baseline="0" smtClean="0">
                          <a:ln>
                            <a:noFill/>
                          </a:ln>
                          <a:solidFill>
                            <a:srgbClr val="262626"/>
                          </a:solidFill>
                          <a:effectLst/>
                          <a:latin typeface="Calibri" pitchFamily="34" charset="0"/>
                        </a:rPr>
                        <a:t>loating-point</a:t>
                      </a:r>
                      <a:endParaRPr kumimoji="0" lang="en-US" sz="2000" b="0" i="0" u="none" strike="noStrike" cap="none" normalizeH="0" baseline="0" smtClean="0">
                        <a:ln>
                          <a:noFill/>
                        </a:ln>
                        <a:solidFill>
                          <a:srgbClr val="262626"/>
                        </a:solidFill>
                        <a:effectLst/>
                        <a:latin typeface="Consolas"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sprintf</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format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err="1" smtClean="0">
                          <a:ln>
                            <a:noFill/>
                          </a:ln>
                          <a:solidFill>
                            <a:srgbClr val="262626"/>
                          </a:solidFill>
                          <a:effectLst/>
                          <a:latin typeface="Courier New" pitchFamily="49" charset="0"/>
                          <a:cs typeface="Courier New" pitchFamily="49" charset="0"/>
                        </a:rPr>
                        <a:t>params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writes formatted text into </a:t>
                      </a:r>
                      <a:r>
                        <a:rPr kumimoji="0" lang="en-US" sz="2000" b="0" i="1" u="none" strike="noStrike" cap="none" normalizeH="0" baseline="0" smtClean="0">
                          <a:ln>
                            <a:noFill/>
                          </a:ln>
                          <a:solidFill>
                            <a:srgbClr val="262626"/>
                          </a:solidFill>
                          <a:effectLst/>
                          <a:latin typeface="Calibri"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0838">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sscanf</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format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1" u="none" strike="noStrike" cap="none" normalizeH="0" baseline="0" dirty="0" err="1" smtClean="0">
                          <a:ln>
                            <a:noFill/>
                          </a:ln>
                          <a:solidFill>
                            <a:srgbClr val="262626"/>
                          </a:solidFill>
                          <a:effectLst/>
                          <a:latin typeface="Courier New" pitchFamily="49" charset="0"/>
                          <a:cs typeface="Courier New" pitchFamily="49" charset="0"/>
                        </a:rPr>
                        <a:t>params</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reads formatted tokens from </a:t>
                      </a:r>
                      <a:r>
                        <a:rPr kumimoji="0" lang="en-US" sz="2000" b="0" i="1" u="none" strike="noStrike" cap="none" normalizeH="0" baseline="0" smtClean="0">
                          <a:ln>
                            <a:noFill/>
                          </a:ln>
                          <a:solidFill>
                            <a:srgbClr val="262626"/>
                          </a:solidFill>
                          <a:effectLst/>
                          <a:latin typeface="Calibri" pitchFamily="34" charset="0"/>
                        </a:rPr>
                        <a:t>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37635" name="Group 67"/>
          <p:cNvGraphicFramePr>
            <a:graphicFrameLocks noGrp="1"/>
          </p:cNvGraphicFramePr>
          <p:nvPr/>
        </p:nvGraphicFramePr>
        <p:xfrm>
          <a:off x="609600" y="4008438"/>
          <a:ext cx="8083550" cy="1728978"/>
        </p:xfrm>
        <a:graphic>
          <a:graphicData uri="http://schemas.openxmlformats.org/drawingml/2006/table">
            <a:tbl>
              <a:tblPr/>
              <a:tblGrid>
                <a:gridCol w="3962400"/>
                <a:gridCol w="4121150"/>
              </a:tblGrid>
              <a:tr h="307975">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dirty="0" smtClean="0">
                          <a:ln>
                            <a:noFill/>
                          </a:ln>
                          <a:solidFill>
                            <a:srgbClr val="262626"/>
                          </a:solidFill>
                          <a:effectLst/>
                          <a:latin typeface="Calibri" pitchFamily="34" charset="0"/>
                        </a:rPr>
                        <a:t>function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rgbClr val="262626"/>
                          </a:solidFill>
                          <a:effectLst/>
                          <a:latin typeface="Calibri" pitchFamily="34" charset="0"/>
                        </a:rPr>
                        <a:t>description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5750">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isalnum</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r>
                        <a:rPr kumimoji="0" lang="en-US" sz="1800" b="1" i="1" u="none" strike="noStrike" cap="none" normalizeH="0" baseline="0" dirty="0" smtClean="0">
                          <a:ln>
                            <a:noFill/>
                          </a:ln>
                          <a:solidFill>
                            <a:srgbClr val="262626"/>
                          </a:solidFill>
                          <a:effectLst/>
                          <a:latin typeface="Courier New" pitchFamily="49" charset="0"/>
                          <a:cs typeface="Courier New" pitchFamily="49" charset="0"/>
                        </a:rPr>
                        <a:t>c</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a:t>
                      </a:r>
                      <a:br>
                        <a:rPr kumimoji="0" lang="en-US" sz="1800" b="1" i="0" u="none" strike="noStrike" cap="none" normalizeH="0" baseline="0" dirty="0" smtClean="0">
                          <a:ln>
                            <a:noFill/>
                          </a:ln>
                          <a:solidFill>
                            <a:srgbClr val="262626"/>
                          </a:solidFill>
                          <a:effectLst/>
                          <a:latin typeface="Courier New" pitchFamily="49" charset="0"/>
                          <a:cs typeface="Courier New" pitchFamily="49" charset="0"/>
                        </a:rPr>
                      </a:b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isalpha</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isblank</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isdigit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islower</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isprint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ispunct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isspace</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isupper</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isxdigit</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tolower</a:t>
                      </a:r>
                      <a:r>
                        <a:rPr kumimoji="0" lang="en-US" sz="1800" b="1" i="0" u="none" strike="noStrike" cap="none" normalizeH="0" baseline="0" dirty="0" smtClean="0">
                          <a:ln>
                            <a:noFill/>
                          </a:ln>
                          <a:solidFill>
                            <a:srgbClr val="262626"/>
                          </a:solidFill>
                          <a:effectLst/>
                          <a:latin typeface="Courier New" pitchFamily="49" charset="0"/>
                          <a:cs typeface="Courier New" pitchFamily="49" charset="0"/>
                        </a:rPr>
                        <a:t>, </a:t>
                      </a:r>
                      <a:r>
                        <a:rPr kumimoji="0" lang="en-US" sz="1800" b="1" i="0" u="none" strike="noStrike" cap="none" normalizeH="0" baseline="0" dirty="0" err="1" smtClean="0">
                          <a:ln>
                            <a:noFill/>
                          </a:ln>
                          <a:solidFill>
                            <a:srgbClr val="262626"/>
                          </a:solidFill>
                          <a:effectLst/>
                          <a:latin typeface="Courier New" pitchFamily="49" charset="0"/>
                          <a:cs typeface="Courier New" pitchFamily="49" charset="0"/>
                        </a:rPr>
                        <a:t>toupper</a:t>
                      </a:r>
                      <a:endParaRPr kumimoji="0" lang="en-US" sz="1800" b="1" i="0" u="none" strike="noStrike" cap="none" normalizeH="0" baseline="0" dirty="0" smtClean="0">
                        <a:ln>
                          <a:noFill/>
                        </a:ln>
                        <a:solidFill>
                          <a:srgbClr val="262626"/>
                        </a:solidFill>
                        <a:effectLst/>
                        <a:latin typeface="Courier New" pitchFamily="49" charset="0"/>
                        <a:cs typeface="Courier New" pitchFamily="49"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9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alibri" pitchFamily="34" charset="0"/>
                        </a:rPr>
                        <a:t>tests info about a single character</a:t>
                      </a:r>
                      <a:endParaRPr kumimoji="0" lang="en-US" sz="2000" b="0" i="0" u="none" strike="noStrike" cap="none" normalizeH="0" baseline="0" smtClean="0">
                        <a:ln>
                          <a:noFill/>
                        </a:ln>
                        <a:solidFill>
                          <a:srgbClr val="262626"/>
                        </a:solidFill>
                        <a:effectLst/>
                        <a:latin typeface="Consolas" pitchFamily="49"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6306" name="Rectangle 2"/>
          <p:cNvSpPr>
            <a:spLocks noGrp="1" noChangeArrowheads="1"/>
          </p:cNvSpPr>
          <p:nvPr>
            <p:ph type="title"/>
          </p:nvPr>
        </p:nvSpPr>
        <p:spPr/>
        <p:txBody>
          <a:bodyPr/>
          <a:lstStyle/>
          <a:p>
            <a:r>
              <a:rPr lang="en-US" smtClean="0"/>
              <a:t>Copying a string</a:t>
            </a:r>
            <a:endParaRPr lang="en-US" smtClean="0"/>
          </a:p>
        </p:txBody>
      </p:sp>
      <p:sp>
        <p:nvSpPr>
          <p:cNvPr id="226307" name="Rectangle 3"/>
          <p:cNvSpPr>
            <a:spLocks noGrp="1" noChangeArrowheads="1"/>
          </p:cNvSpPr>
          <p:nvPr>
            <p:ph type="body" idx="1"/>
          </p:nvPr>
        </p:nvSpPr>
        <p:spPr/>
        <p:txBody>
          <a:bodyPr/>
          <a:lstStyle/>
          <a:p>
            <a:r>
              <a:rPr lang="en-US" dirty="0" smtClean="0"/>
              <a:t>copying a string into a stack buffer:</a:t>
            </a:r>
          </a:p>
          <a:p>
            <a:pPr lvl="1">
              <a:buNone/>
            </a:pPr>
            <a:r>
              <a:rPr lang="en-US" sz="2000" b="1" dirty="0" smtClean="0">
                <a:latin typeface="Courier New" pitchFamily="49" charset="0"/>
                <a:cs typeface="Courier New" pitchFamily="49" charset="0"/>
              </a:rPr>
              <a:t>char* str1 = "Please copy me";</a:t>
            </a:r>
          </a:p>
          <a:p>
            <a:pPr lvl="1">
              <a:buNone/>
            </a:pPr>
            <a:r>
              <a:rPr lang="en-US" sz="2000" b="1" dirty="0" smtClean="0">
                <a:latin typeface="Courier New" pitchFamily="49" charset="0"/>
                <a:cs typeface="Courier New" pitchFamily="49" charset="0"/>
              </a:rPr>
              <a:t>char str2[80];  // must be &gt;= </a:t>
            </a:r>
            <a:r>
              <a:rPr lang="en-US" sz="2000" b="1" dirty="0" err="1" smtClean="0">
                <a:latin typeface="Courier New" pitchFamily="49" charset="0"/>
                <a:cs typeface="Courier New" pitchFamily="49" charset="0"/>
              </a:rPr>
              <a:t>strlen</a:t>
            </a:r>
            <a:r>
              <a:rPr lang="en-US" sz="2000" b="1" dirty="0" smtClean="0">
                <a:latin typeface="Courier New" pitchFamily="49" charset="0"/>
                <a:cs typeface="Courier New" pitchFamily="49" charset="0"/>
              </a:rPr>
              <a:t>(str1) + 1</a:t>
            </a:r>
          </a:p>
          <a:p>
            <a:pPr lvl="1">
              <a:buNone/>
            </a:pPr>
            <a:r>
              <a:rPr lang="en-US" sz="2000" b="1" dirty="0" err="1" smtClean="0">
                <a:latin typeface="Courier New" pitchFamily="49" charset="0"/>
                <a:cs typeface="Courier New" pitchFamily="49" charset="0"/>
              </a:rPr>
              <a:t>strcpy</a:t>
            </a:r>
            <a:r>
              <a:rPr lang="en-US" sz="2000" b="1" dirty="0" smtClean="0">
                <a:latin typeface="Courier New" pitchFamily="49" charset="0"/>
                <a:cs typeface="Courier New" pitchFamily="49" charset="0"/>
              </a:rPr>
              <a:t>(str2, str1);</a:t>
            </a:r>
            <a:endParaRPr lang="en-US" dirty="0" smtClean="0"/>
          </a:p>
          <a:p>
            <a:r>
              <a:rPr lang="en-US" dirty="0" smtClean="0"/>
              <a:t>copying a string into a heap buffer:</a:t>
            </a:r>
          </a:p>
          <a:p>
            <a:pPr lvl="1">
              <a:buNone/>
            </a:pPr>
            <a:r>
              <a:rPr lang="en-US" sz="2000" b="1" dirty="0" smtClean="0">
                <a:latin typeface="Courier New" pitchFamily="49" charset="0"/>
                <a:cs typeface="Courier New" pitchFamily="49" charset="0"/>
              </a:rPr>
              <a:t>char* str1 = "Please copy me";</a:t>
            </a:r>
          </a:p>
          <a:p>
            <a:pPr lvl="1">
              <a:buNone/>
            </a:pPr>
            <a:r>
              <a:rPr lang="en-US" sz="2000" b="1" dirty="0" smtClean="0">
                <a:latin typeface="Courier New" pitchFamily="49" charset="0"/>
                <a:cs typeface="Courier New" pitchFamily="49" charset="0"/>
              </a:rPr>
              <a:t>char* str2 = </a:t>
            </a:r>
            <a:r>
              <a:rPr lang="en-US" sz="2000" b="1" dirty="0" err="1" smtClean="0">
                <a:latin typeface="Courier New" pitchFamily="49" charset="0"/>
                <a:cs typeface="Courier New" pitchFamily="49" charset="0"/>
              </a:rPr>
              <a:t>strdup</a:t>
            </a:r>
            <a:r>
              <a:rPr lang="en-US" sz="2000" b="1" dirty="0" smtClean="0">
                <a:latin typeface="Courier New" pitchFamily="49" charset="0"/>
                <a:cs typeface="Courier New" pitchFamily="49" charset="0"/>
              </a:rPr>
              <a:t>(str1);</a:t>
            </a:r>
            <a:endParaRPr lang="en-US" dirty="0" smtClean="0"/>
          </a:p>
          <a:p>
            <a:r>
              <a:rPr lang="en-US" dirty="0" smtClean="0"/>
              <a:t>do it yourself (hideous, yet beautiful):</a:t>
            </a:r>
          </a:p>
          <a:p>
            <a:pPr lvl="1">
              <a:buNone/>
            </a:pPr>
            <a:r>
              <a:rPr lang="en-US" sz="2000" b="1" dirty="0" smtClean="0">
                <a:latin typeface="Courier New" pitchFamily="49" charset="0"/>
                <a:cs typeface="Courier New" pitchFamily="49" charset="0"/>
              </a:rPr>
              <a:t>char* str1 = "Please copy me";</a:t>
            </a:r>
          </a:p>
          <a:p>
            <a:pPr lvl="1">
              <a:buNone/>
            </a:pPr>
            <a:r>
              <a:rPr lang="en-US" sz="2000" b="1" dirty="0" smtClean="0">
                <a:latin typeface="Courier New" pitchFamily="49" charset="0"/>
                <a:cs typeface="Courier New" pitchFamily="49" charset="0"/>
              </a:rPr>
              <a:t>char str2[80];</a:t>
            </a:r>
          </a:p>
          <a:p>
            <a:pPr lvl="1">
              <a:buNone/>
            </a:pPr>
            <a:r>
              <a:rPr lang="en-US" sz="2000" b="1" dirty="0" smtClean="0">
                <a:latin typeface="Courier New" pitchFamily="49" charset="0"/>
                <a:cs typeface="Courier New" pitchFamily="49" charset="0"/>
              </a:rPr>
              <a:t>while (*s2++ = *s1++);  // why does this work?</a:t>
            </a:r>
            <a:endParaRPr lang="en-US" sz="20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A</a:t>
            </a:r>
            <a:endParaRPr lang="en-US" dirty="0"/>
          </a:p>
        </p:txBody>
      </p:sp>
      <p:sp>
        <p:nvSpPr>
          <p:cNvPr id="3" name="Content Placeholder 2"/>
          <p:cNvSpPr>
            <a:spLocks noGrp="1"/>
          </p:cNvSpPr>
          <p:nvPr>
            <p:ph idx="1"/>
          </p:nvPr>
        </p:nvSpPr>
        <p:spPr/>
        <p:txBody>
          <a:bodyPr/>
          <a:lstStyle/>
          <a:p>
            <a:r>
              <a:rPr lang="en-US" dirty="0" smtClean="0"/>
              <a:t>Suppose </a:t>
            </a:r>
            <a:r>
              <a:rPr lang="en-US" dirty="0" smtClean="0"/>
              <a:t>you have a shell script named </a:t>
            </a:r>
            <a:r>
              <a:rPr lang="en-US" b="1" dirty="0" err="1" smtClean="0"/>
              <a:t>abc</a:t>
            </a:r>
            <a:r>
              <a:rPr lang="en-US" dirty="0" smtClean="0"/>
              <a:t> and you execute</a:t>
            </a:r>
            <a:br>
              <a:rPr lang="en-US" dirty="0" smtClean="0"/>
            </a:br>
            <a:r>
              <a:rPr lang="en-US" dirty="0" smtClean="0"/>
              <a:t/>
            </a:r>
            <a:br>
              <a:rPr lang="en-US" dirty="0" smtClean="0"/>
            </a:br>
            <a:r>
              <a:rPr lang="en-US" b="1" dirty="0" smtClean="0"/>
              <a:t>$ ./</a:t>
            </a:r>
            <a:r>
              <a:rPr lang="en-US" b="1" dirty="0" err="1" smtClean="0"/>
              <a:t>abc</a:t>
            </a:r>
            <a:r>
              <a:rPr lang="en-US" b="1" dirty="0" smtClean="0"/>
              <a:t> &gt; /dev/null </a:t>
            </a:r>
            <a:r>
              <a:rPr lang="en-US" dirty="0" smtClean="0"/>
              <a:t/>
            </a:r>
            <a:br>
              <a:rPr lang="en-US" dirty="0" smtClean="0"/>
            </a:br>
            <a:r>
              <a:rPr lang="en-US" dirty="0" smtClean="0"/>
              <a:t/>
            </a:r>
            <a:br>
              <a:rPr lang="en-US" dirty="0" smtClean="0"/>
            </a:br>
            <a:r>
              <a:rPr lang="en-US" dirty="0" smtClean="0"/>
              <a:t>Since</a:t>
            </a:r>
            <a:r>
              <a:rPr lang="en-US" b="1" dirty="0" smtClean="0"/>
              <a:t> </a:t>
            </a:r>
            <a:r>
              <a:rPr lang="en-US" dirty="0" smtClean="0"/>
              <a:t>standard output is redirected to /dev/null there is no output sent to the console.  Does this always, never, or sometimes have the same effect as simply not executing the script?  Briefly explain</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B</a:t>
            </a:r>
            <a:endParaRPr lang="en-US" dirty="0"/>
          </a:p>
        </p:txBody>
      </p:sp>
      <p:sp>
        <p:nvSpPr>
          <p:cNvPr id="3" name="Content Placeholder 2"/>
          <p:cNvSpPr>
            <a:spLocks noGrp="1"/>
          </p:cNvSpPr>
          <p:nvPr>
            <p:ph idx="1"/>
          </p:nvPr>
        </p:nvSpPr>
        <p:spPr/>
        <p:txBody>
          <a:bodyPr/>
          <a:lstStyle/>
          <a:p>
            <a:pPr marL="0" lvl="0" indent="0">
              <a:buNone/>
            </a:pPr>
            <a:r>
              <a:rPr lang="en-US" dirty="0" smtClean="0"/>
              <a:t>Consider the following commands and output in the shell:</a:t>
            </a:r>
          </a:p>
          <a:p>
            <a:pPr marL="0" indent="0">
              <a:buNone/>
            </a:pPr>
            <a:r>
              <a:rPr lang="en-US" b="1" dirty="0" smtClean="0"/>
              <a:t>$ </a:t>
            </a:r>
            <a:r>
              <a:rPr lang="en-US" b="1" dirty="0" err="1" smtClean="0"/>
              <a:t>grep</a:t>
            </a:r>
            <a:r>
              <a:rPr lang="en-US" b="1" dirty="0" smtClean="0"/>
              <a:t> </a:t>
            </a:r>
            <a:r>
              <a:rPr lang="en-US" b="1" dirty="0" err="1" smtClean="0"/>
              <a:t>grep</a:t>
            </a:r>
            <a:r>
              <a:rPr lang="en-US" b="1" dirty="0" smtClean="0"/>
              <a:t> </a:t>
            </a:r>
            <a:r>
              <a:rPr lang="en-US" b="1" dirty="0" err="1" smtClean="0"/>
              <a:t>grep</a:t>
            </a:r>
            <a:r>
              <a:rPr lang="en-US" b="1" dirty="0" smtClean="0"/>
              <a:t/>
            </a:r>
            <a:br>
              <a:rPr lang="en-US" b="1" dirty="0" smtClean="0"/>
            </a:br>
            <a:r>
              <a:rPr lang="en-US" b="1" dirty="0" err="1" smtClean="0"/>
              <a:t>grep</a:t>
            </a:r>
            <a:r>
              <a:rPr lang="en-US" b="1" dirty="0" smtClean="0"/>
              <a:t>: </a:t>
            </a:r>
            <a:r>
              <a:rPr lang="en-US" b="1" dirty="0" err="1" smtClean="0"/>
              <a:t>grep</a:t>
            </a:r>
            <a:r>
              <a:rPr lang="en-US" b="1" dirty="0" smtClean="0"/>
              <a:t>: No such file or directory</a:t>
            </a:r>
            <a:br>
              <a:rPr lang="en-US" b="1" dirty="0" smtClean="0"/>
            </a:br>
            <a:r>
              <a:rPr lang="en-US" b="1" dirty="0" smtClean="0"/>
              <a:t>$ </a:t>
            </a:r>
            <a:r>
              <a:rPr lang="en-US" b="1" dirty="0" err="1" smtClean="0"/>
              <a:t>grep</a:t>
            </a:r>
            <a:r>
              <a:rPr lang="en-US" b="1" dirty="0" smtClean="0"/>
              <a:t/>
            </a:r>
            <a:br>
              <a:rPr lang="en-US" b="1" dirty="0" smtClean="0"/>
            </a:br>
            <a:r>
              <a:rPr lang="en-US" b="1" dirty="0" smtClean="0"/>
              <a:t>Usage: </a:t>
            </a:r>
            <a:r>
              <a:rPr lang="en-US" b="1" dirty="0" err="1" smtClean="0"/>
              <a:t>grep</a:t>
            </a:r>
            <a:r>
              <a:rPr lang="en-US" b="1" dirty="0" smtClean="0"/>
              <a:t> [OPTION]... PATTERN [FILE]...</a:t>
            </a:r>
            <a:br>
              <a:rPr lang="en-US" b="1" dirty="0" smtClean="0"/>
            </a:br>
            <a:r>
              <a:rPr lang="en-US" b="1" dirty="0" smtClean="0"/>
              <a:t>Try `</a:t>
            </a:r>
            <a:r>
              <a:rPr lang="en-US" b="1" dirty="0" err="1" smtClean="0"/>
              <a:t>grep</a:t>
            </a:r>
            <a:r>
              <a:rPr lang="en-US" b="1" dirty="0" smtClean="0"/>
              <a:t> --help' for more information.</a:t>
            </a:r>
            <a:endParaRPr lang="en-US" dirty="0" smtClean="0"/>
          </a:p>
          <a:p>
            <a:pPr marL="0" indent="0">
              <a:buNone/>
            </a:pPr>
            <a:r>
              <a:rPr lang="en-US" dirty="0" smtClean="0"/>
              <a:t>If you instead enter </a:t>
            </a:r>
            <a:br>
              <a:rPr lang="en-US" dirty="0" smtClean="0"/>
            </a:br>
            <a:r>
              <a:rPr lang="en-US" dirty="0" smtClean="0"/>
              <a:t/>
            </a:r>
            <a:br>
              <a:rPr lang="en-US" dirty="0" smtClean="0"/>
            </a:br>
            <a:r>
              <a:rPr lang="en-US" b="1" dirty="0" smtClean="0"/>
              <a:t>$ </a:t>
            </a:r>
            <a:r>
              <a:rPr lang="en-US" b="1" dirty="0" err="1" smtClean="0"/>
              <a:t>grep</a:t>
            </a:r>
            <a:r>
              <a:rPr lang="en-US" b="1" dirty="0" smtClean="0"/>
              <a:t> </a:t>
            </a:r>
            <a:r>
              <a:rPr lang="en-US" b="1" dirty="0" err="1" smtClean="0"/>
              <a:t>grep</a:t>
            </a:r>
            <a:r>
              <a:rPr lang="en-US" b="1" dirty="0" smtClean="0"/>
              <a:t/>
            </a:r>
            <a:br>
              <a:rPr lang="en-US" b="1" dirty="0" smtClean="0"/>
            </a:br>
            <a:r>
              <a:rPr lang="en-US" b="1" dirty="0" smtClean="0"/>
              <a:t/>
            </a:r>
            <a:br>
              <a:rPr lang="en-US" b="1" dirty="0" smtClean="0"/>
            </a:br>
            <a:r>
              <a:rPr lang="en-US" dirty="0" smtClean="0"/>
              <a:t>what happens?  Be precise.</a:t>
            </a:r>
          </a:p>
          <a:p>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C</a:t>
            </a:r>
            <a:endParaRPr lang="en-US" dirty="0"/>
          </a:p>
        </p:txBody>
      </p:sp>
      <p:sp>
        <p:nvSpPr>
          <p:cNvPr id="3" name="Content Placeholder 2"/>
          <p:cNvSpPr>
            <a:spLocks noGrp="1"/>
          </p:cNvSpPr>
          <p:nvPr>
            <p:ph idx="1"/>
          </p:nvPr>
        </p:nvSpPr>
        <p:spPr/>
        <p:txBody>
          <a:bodyPr/>
          <a:lstStyle/>
          <a:p>
            <a:pPr marL="0" lvl="0" indent="0"/>
            <a:r>
              <a:rPr lang="en-US" dirty="0" smtClean="0"/>
              <a:t>Consider the following command</a:t>
            </a:r>
            <a:br>
              <a:rPr lang="en-US" dirty="0" smtClean="0"/>
            </a:br>
            <a:r>
              <a:rPr lang="en-US" dirty="0" smtClean="0"/>
              <a:t/>
            </a:r>
            <a:br>
              <a:rPr lang="en-US" dirty="0" smtClean="0"/>
            </a:br>
            <a:r>
              <a:rPr lang="en-US" sz="2000" b="1" dirty="0" err="1" smtClean="0">
                <a:latin typeface="Courier New" pitchFamily="49" charset="0"/>
                <a:cs typeface="Courier New" pitchFamily="49" charset="0"/>
              </a:rPr>
              <a:t>grep</a:t>
            </a:r>
            <a:r>
              <a:rPr lang="en-US" sz="2000" b="1" dirty="0" smtClean="0">
                <a:latin typeface="Courier New" pitchFamily="49" charset="0"/>
                <a:cs typeface="Courier New" pitchFamily="49" charset="0"/>
              </a:rPr>
              <a:t> -E "(/\*</a:t>
            </a:r>
            <a:r>
              <a:rPr lang="en-US" sz="2000" b="1" u="dash" dirty="0" smtClean="0">
                <a:latin typeface="Courier New" pitchFamily="49" charset="0"/>
                <a:cs typeface="Courier New" pitchFamily="49" charset="0"/>
              </a:rPr>
              <a:t>([^*]|(\*+[^*/]))*</a:t>
            </a:r>
            <a:r>
              <a:rPr lang="en-US" sz="2000" b="1" dirty="0" smtClean="0">
                <a:latin typeface="Courier New" pitchFamily="49" charset="0"/>
                <a:cs typeface="Courier New" pitchFamily="49" charset="0"/>
              </a:rPr>
              <a:t>\*+/)|(//.*)" *.c</a:t>
            </a:r>
            <a:r>
              <a:rPr lang="en-US" b="1" dirty="0" smtClean="0"/>
              <a:t/>
            </a:r>
            <a:br>
              <a:rPr lang="en-US" b="1" dirty="0" smtClean="0"/>
            </a:br>
            <a:endParaRPr lang="en-US" dirty="0" smtClean="0"/>
          </a:p>
          <a:p>
            <a:pPr marL="0" indent="0"/>
            <a:r>
              <a:rPr lang="en-US" dirty="0" smtClean="0"/>
              <a:t>It is intended to search C programs for lines that include comments.  The part of the regular expression before the </a:t>
            </a:r>
            <a:r>
              <a:rPr lang="en-US" u="dash" dirty="0" smtClean="0"/>
              <a:t>underlined part</a:t>
            </a:r>
            <a:r>
              <a:rPr lang="en-US" dirty="0" smtClean="0"/>
              <a:t> matches </a:t>
            </a:r>
            <a:r>
              <a:rPr lang="en-US" b="1" dirty="0" smtClean="0"/>
              <a:t>\*</a:t>
            </a:r>
            <a:r>
              <a:rPr lang="en-US" dirty="0" smtClean="0"/>
              <a:t>, the part immediately after matches one or more </a:t>
            </a:r>
            <a:r>
              <a:rPr lang="en-US" b="1" dirty="0" smtClean="0"/>
              <a:t>*</a:t>
            </a:r>
            <a:r>
              <a:rPr lang="en-US" dirty="0" smtClean="0"/>
              <a:t> followed by a </a:t>
            </a:r>
            <a:r>
              <a:rPr lang="en-US" b="1" dirty="0" smtClean="0"/>
              <a:t>/</a:t>
            </a:r>
            <a:r>
              <a:rPr lang="en-US" dirty="0" smtClean="0"/>
              <a:t>, and the last part matches comments starting with </a:t>
            </a:r>
            <a:r>
              <a:rPr lang="en-US" b="1" dirty="0" smtClean="0"/>
              <a:t>//</a:t>
            </a:r>
            <a:r>
              <a:rPr lang="en-US" dirty="0" smtClean="0"/>
              <a:t>.  Concisely explain what the </a:t>
            </a:r>
            <a:r>
              <a:rPr lang="en-US" u="dash" dirty="0" smtClean="0"/>
              <a:t>underlined part</a:t>
            </a:r>
            <a:r>
              <a:rPr lang="en-US" dirty="0" smtClean="0"/>
              <a:t> of the regular expression matches.</a:t>
            </a:r>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D</a:t>
            </a:r>
            <a:endParaRPr lang="en-US" dirty="0"/>
          </a:p>
        </p:txBody>
      </p:sp>
      <p:sp>
        <p:nvSpPr>
          <p:cNvPr id="3" name="Content Placeholder 2"/>
          <p:cNvSpPr>
            <a:spLocks noGrp="1"/>
          </p:cNvSpPr>
          <p:nvPr>
            <p:ph idx="1"/>
          </p:nvPr>
        </p:nvSpPr>
        <p:spPr/>
        <p:txBody>
          <a:bodyPr/>
          <a:lstStyle/>
          <a:p>
            <a:pPr marL="0" lvl="0" indent="0">
              <a:buNone/>
            </a:pPr>
            <a:r>
              <a:rPr lang="en-US" sz="1800" dirty="0" smtClean="0"/>
              <a:t>1) Write </a:t>
            </a:r>
            <a:r>
              <a:rPr lang="en-US" sz="1800" dirty="0" smtClean="0"/>
              <a:t>a shell script </a:t>
            </a:r>
            <a:r>
              <a:rPr lang="en-US" sz="1800" b="1" dirty="0" smtClean="0"/>
              <a:t>double</a:t>
            </a:r>
            <a:r>
              <a:rPr lang="en-US" sz="1800" dirty="0" smtClean="0"/>
              <a:t> that accepts a single argument.  The script must execute the command named by the argument and pass this command the original argument.  For example, if you execute</a:t>
            </a:r>
            <a:br>
              <a:rPr lang="en-US" sz="1800" dirty="0" smtClean="0"/>
            </a:br>
            <a:r>
              <a:rPr lang="en-US" sz="1800" dirty="0" smtClean="0"/>
              <a:t/>
            </a:r>
            <a:br>
              <a:rPr lang="en-US" sz="1800" dirty="0" smtClean="0"/>
            </a:br>
            <a:r>
              <a:rPr lang="en-US" sz="1800" b="1" dirty="0" smtClean="0"/>
              <a:t>$ ./double man</a:t>
            </a:r>
            <a:r>
              <a:rPr lang="en-US" sz="1800" dirty="0" smtClean="0"/>
              <a:t/>
            </a:r>
            <a:br>
              <a:rPr lang="en-US" sz="1800" dirty="0" smtClean="0"/>
            </a:br>
            <a:r>
              <a:rPr lang="en-US" sz="1800" dirty="0" smtClean="0"/>
              <a:t/>
            </a:r>
            <a:br>
              <a:rPr lang="en-US" sz="1800" dirty="0" smtClean="0"/>
            </a:br>
            <a:r>
              <a:rPr lang="en-US" sz="1800" dirty="0" smtClean="0"/>
              <a:t>it will execute the </a:t>
            </a:r>
            <a:r>
              <a:rPr lang="en-US" sz="1800" b="1" dirty="0" smtClean="0"/>
              <a:t>man</a:t>
            </a:r>
            <a:r>
              <a:rPr lang="en-US" sz="1800" dirty="0" smtClean="0"/>
              <a:t> command with </a:t>
            </a:r>
            <a:r>
              <a:rPr lang="en-US" sz="1800" b="1" dirty="0" smtClean="0"/>
              <a:t>man</a:t>
            </a:r>
            <a:r>
              <a:rPr lang="en-US" sz="1800" dirty="0" smtClean="0"/>
              <a:t> as an </a:t>
            </a:r>
            <a:r>
              <a:rPr lang="en-US" sz="1800" dirty="0" smtClean="0"/>
              <a:t>argument…</a:t>
            </a:r>
            <a:r>
              <a:rPr lang="en-US" sz="1800" dirty="0" smtClean="0"/>
              <a:t/>
            </a:r>
            <a:br>
              <a:rPr lang="en-US" sz="1800" dirty="0" smtClean="0"/>
            </a:br>
            <a:r>
              <a:rPr lang="en-US" sz="1800" dirty="0" smtClean="0"/>
              <a:t/>
            </a:r>
            <a:br>
              <a:rPr lang="en-US" sz="1800" dirty="0" smtClean="0"/>
            </a:br>
            <a:r>
              <a:rPr lang="en-US" sz="1800" dirty="0" smtClean="0"/>
              <a:t>2) What will this do?</a:t>
            </a:r>
            <a:r>
              <a:rPr lang="en-US" sz="1800" dirty="0" smtClean="0"/>
              <a:t/>
            </a:r>
            <a:br>
              <a:rPr lang="en-US" sz="1800" dirty="0" smtClean="0"/>
            </a:br>
            <a:r>
              <a:rPr lang="en-US" sz="1800" dirty="0" smtClean="0"/>
              <a:t/>
            </a:r>
            <a:br>
              <a:rPr lang="en-US" sz="1800" dirty="0" smtClean="0"/>
            </a:br>
            <a:r>
              <a:rPr lang="en-US" sz="1800" b="1" dirty="0" smtClean="0"/>
              <a:t>$ ./double </a:t>
            </a:r>
            <a:r>
              <a:rPr lang="en-US" sz="1800" b="1" dirty="0" smtClean="0"/>
              <a:t>echo</a:t>
            </a:r>
            <a:r>
              <a:rPr lang="en-US" sz="1800" dirty="0" smtClean="0"/>
              <a:t/>
            </a:r>
            <a:br>
              <a:rPr lang="en-US" sz="1800" dirty="0" smtClean="0"/>
            </a:br>
            <a:r>
              <a:rPr lang="en-US" sz="1800" dirty="0" smtClean="0"/>
              <a:t/>
            </a:r>
            <a:br>
              <a:rPr lang="en-US" sz="1800" dirty="0" smtClean="0"/>
            </a:br>
            <a:r>
              <a:rPr lang="en-US" sz="1800" dirty="0" smtClean="0"/>
              <a:t>3) </a:t>
            </a:r>
            <a:r>
              <a:rPr lang="en-US" sz="1800" dirty="0" smtClean="0"/>
              <a:t>What will </a:t>
            </a:r>
            <a:r>
              <a:rPr lang="en-US" sz="1800" dirty="0" smtClean="0"/>
              <a:t>this do?</a:t>
            </a:r>
            <a:r>
              <a:rPr lang="en-US" sz="1800" dirty="0" smtClean="0"/>
              <a:t/>
            </a:r>
            <a:br>
              <a:rPr lang="en-US" sz="1800" dirty="0" smtClean="0"/>
            </a:br>
            <a:r>
              <a:rPr lang="en-US" sz="1800" dirty="0" smtClean="0"/>
              <a:t/>
            </a:r>
            <a:br>
              <a:rPr lang="en-US" sz="1800" dirty="0" smtClean="0"/>
            </a:br>
            <a:r>
              <a:rPr lang="en-US" sz="1800" b="1" dirty="0" smtClean="0"/>
              <a:t>$ ./double ./</a:t>
            </a:r>
            <a:r>
              <a:rPr lang="en-US" sz="1800" b="1" dirty="0" smtClean="0"/>
              <a:t>double</a:t>
            </a:r>
            <a:endParaRPr lang="en-US" sz="1800"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p:txBody>
          <a:bodyPr/>
          <a:lstStyle/>
          <a:p>
            <a:r>
              <a:rPr lang="en-US" dirty="0" smtClean="0"/>
              <a:t>Type </a:t>
            </a:r>
            <a:r>
              <a:rPr lang="en-US" b="1" dirty="0" smtClean="0">
                <a:latin typeface="Courier New" pitchFamily="49" charset="0"/>
                <a:cs typeface="Courier New" pitchFamily="49" charset="0"/>
              </a:rPr>
              <a:t>char</a:t>
            </a:r>
            <a:endParaRPr lang="en-US" b="1" dirty="0" smtClean="0">
              <a:latin typeface="Courier New" pitchFamily="49" charset="0"/>
              <a:cs typeface="Courier New" pitchFamily="49" charset="0"/>
            </a:endParaRPr>
          </a:p>
        </p:txBody>
      </p:sp>
      <p:sp>
        <p:nvSpPr>
          <p:cNvPr id="229379" name="Rectangle 3"/>
          <p:cNvSpPr>
            <a:spLocks noGrp="1" noChangeArrowheads="1"/>
          </p:cNvSpPr>
          <p:nvPr>
            <p:ph type="body" idx="1"/>
          </p:nvPr>
        </p:nvSpPr>
        <p:spPr/>
        <p:txBody>
          <a:bodyPr/>
          <a:lstStyle/>
          <a:p>
            <a:r>
              <a:rPr lang="en-US" b="1" dirty="0" smtClean="0">
                <a:latin typeface="Courier New" pitchFamily="49" charset="0"/>
                <a:cs typeface="Courier New" pitchFamily="49" charset="0"/>
              </a:rPr>
              <a:t>char</a:t>
            </a:r>
            <a:r>
              <a:rPr lang="en-US" dirty="0" smtClean="0"/>
              <a:t> : A primitive type representing single characters</a:t>
            </a:r>
          </a:p>
          <a:p>
            <a:pPr lvl="1"/>
            <a:r>
              <a:rPr lang="en-US" dirty="0" smtClean="0"/>
              <a:t>literal </a:t>
            </a:r>
            <a:r>
              <a:rPr lang="en-US" b="1" dirty="0" smtClean="0">
                <a:latin typeface="Courier New" pitchFamily="49" charset="0"/>
                <a:ea typeface="+mn-ea"/>
                <a:cs typeface="Courier New" pitchFamily="49" charset="0"/>
              </a:rPr>
              <a:t>char</a:t>
            </a:r>
            <a:r>
              <a:rPr lang="en-US" dirty="0" smtClean="0"/>
              <a:t> values have apostrophes:  </a:t>
            </a:r>
            <a:r>
              <a:rPr lang="en-US" b="1" dirty="0" smtClean="0">
                <a:latin typeface="Courier New" pitchFamily="49" charset="0"/>
                <a:ea typeface="+mn-ea"/>
                <a:cs typeface="Courier New" pitchFamily="49" charset="0"/>
              </a:rPr>
              <a:t>'a</a:t>
            </a:r>
            <a:r>
              <a:rPr lang="en-US" b="1" dirty="0" smtClean="0">
                <a:latin typeface="Courier New" pitchFamily="49" charset="0"/>
                <a:cs typeface="Courier New" pitchFamily="49" charset="0"/>
              </a:rPr>
              <a:t>'</a:t>
            </a:r>
            <a:r>
              <a:rPr lang="en-US" b="1" dirty="0" smtClean="0">
                <a:latin typeface="Courier New" pitchFamily="49" charset="0"/>
                <a:ea typeface="+mn-ea"/>
                <a:cs typeface="Courier New" pitchFamily="49" charset="0"/>
              </a:rPr>
              <a:t> </a:t>
            </a:r>
            <a:r>
              <a:rPr lang="en-US" dirty="0" smtClean="0"/>
              <a:t>or </a:t>
            </a:r>
            <a:r>
              <a:rPr lang="en-US" b="1" dirty="0" smtClean="0">
                <a:latin typeface="Courier New" pitchFamily="49" charset="0"/>
                <a:cs typeface="Courier New" pitchFamily="49" charset="0"/>
              </a:rPr>
              <a:t>'4'</a:t>
            </a:r>
            <a:r>
              <a:rPr lang="en-US" dirty="0" smtClean="0"/>
              <a:t> or </a:t>
            </a:r>
            <a:r>
              <a:rPr lang="en-US" b="1" dirty="0" smtClean="0">
                <a:latin typeface="Courier New" pitchFamily="49" charset="0"/>
                <a:cs typeface="Courier New" pitchFamily="49" charset="0"/>
              </a:rPr>
              <a:t>'\n'</a:t>
            </a:r>
            <a:r>
              <a:rPr lang="en-US" dirty="0" smtClean="0"/>
              <a:t> or </a:t>
            </a:r>
            <a:r>
              <a:rPr lang="en-US" b="1" dirty="0" smtClean="0">
                <a:latin typeface="Courier New" pitchFamily="49" charset="0"/>
                <a:cs typeface="Courier New" pitchFamily="49" charset="0"/>
              </a:rPr>
              <a:t>'\''</a:t>
            </a:r>
            <a:endParaRPr lang="en-US" dirty="0" smtClean="0"/>
          </a:p>
          <a:p>
            <a:r>
              <a:rPr lang="en-US" dirty="0" smtClean="0"/>
              <a:t>you can compare char values with relational operators</a:t>
            </a:r>
          </a:p>
          <a:p>
            <a:pPr lvl="1"/>
            <a:r>
              <a:rPr lang="en-US" dirty="0" smtClean="0"/>
              <a:t>	</a:t>
            </a:r>
            <a:r>
              <a:rPr lang="en-US" b="1" dirty="0" smtClean="0">
                <a:latin typeface="Courier New" pitchFamily="49" charset="0"/>
                <a:cs typeface="Courier New" pitchFamily="49" charset="0"/>
              </a:rPr>
              <a:t>'a' &lt; '</a:t>
            </a:r>
            <a:r>
              <a:rPr lang="en-US" b="1" dirty="0" err="1" smtClean="0">
                <a:latin typeface="Courier New" pitchFamily="49" charset="0"/>
                <a:cs typeface="Courier New" pitchFamily="49" charset="0"/>
              </a:rPr>
              <a:t>b'</a:t>
            </a:r>
            <a:r>
              <a:rPr lang="en-US" b="1" dirty="0" smtClean="0">
                <a:latin typeface="Courier New" pitchFamily="49" charset="0"/>
                <a:cs typeface="Courier New" pitchFamily="49" charset="0"/>
              </a:rPr>
              <a:t> </a:t>
            </a:r>
            <a:r>
              <a:rPr lang="en-US" dirty="0" smtClean="0"/>
              <a:t>   and    </a:t>
            </a:r>
            <a:r>
              <a:rPr lang="en-US" b="1" dirty="0" smtClean="0">
                <a:latin typeface="Courier New" pitchFamily="49" charset="0"/>
                <a:cs typeface="Courier New" pitchFamily="49" charset="0"/>
              </a:rPr>
              <a:t>'X' == 'X'</a:t>
            </a:r>
            <a:r>
              <a:rPr lang="en-US" dirty="0" smtClean="0"/>
              <a:t>    and </a:t>
            </a:r>
            <a:br>
              <a:rPr lang="en-US" dirty="0" smtClean="0"/>
            </a:br>
            <a:r>
              <a:rPr lang="en-US" dirty="0" smtClean="0"/>
              <a:t>  </a:t>
            </a:r>
            <a:r>
              <a:rPr lang="en-US" b="1" dirty="0" smtClean="0">
                <a:latin typeface="Courier New" pitchFamily="49" charset="0"/>
                <a:cs typeface="Courier New" pitchFamily="49" charset="0"/>
              </a:rPr>
              <a:t>'Q' != 'q'</a:t>
            </a:r>
            <a:endParaRPr lang="en-US" dirty="0" smtClean="0"/>
          </a:p>
          <a:p>
            <a:r>
              <a:rPr lang="en-US" dirty="0" smtClean="0"/>
              <a:t>What does this example do?</a:t>
            </a:r>
          </a:p>
          <a:p>
            <a:pPr lvl="1">
              <a:buNone/>
            </a:pPr>
            <a:r>
              <a:rPr lang="en-US" b="1" dirty="0" smtClean="0">
                <a:latin typeface="Courier New" pitchFamily="49" charset="0"/>
                <a:cs typeface="Courier New" pitchFamily="49" charset="0"/>
              </a:rPr>
              <a:t>	for (char c = 'a'; c &lt;= 'z'; </a:t>
            </a:r>
            <a:r>
              <a:rPr lang="en-US" b="1" dirty="0" err="1" smtClean="0">
                <a:latin typeface="Courier New" pitchFamily="49" charset="0"/>
                <a:cs typeface="Courier New" pitchFamily="49" charset="0"/>
              </a:rPr>
              <a:t>c++</a:t>
            </a:r>
            <a:r>
              <a:rPr lang="en-US" b="1" dirty="0" smtClean="0">
                <a:latin typeface="Courier New" pitchFamily="49" charset="0"/>
                <a:cs typeface="Courier New" pitchFamily="49" charset="0"/>
              </a:rPr>
              <a:t>) {</a:t>
            </a:r>
          </a:p>
          <a:p>
            <a:pPr lvl="1">
              <a:buNone/>
            </a:pPr>
            <a:r>
              <a:rPr lang="en-US" b="1" dirty="0" smtClean="0">
                <a:latin typeface="Courier New" pitchFamily="49" charset="0"/>
                <a:cs typeface="Courier New" pitchFamily="49" charset="0"/>
              </a:rPr>
              <a:t>	    </a:t>
            </a:r>
            <a:r>
              <a:rPr lang="en-US" b="1" dirty="0" err="1" smtClean="0">
                <a:latin typeface="Courier New" pitchFamily="49" charset="0"/>
                <a:cs typeface="Courier New" pitchFamily="49" charset="0"/>
              </a:rPr>
              <a:t>printf</a:t>
            </a:r>
            <a:r>
              <a:rPr lang="en-US" b="1" dirty="0" smtClean="0">
                <a:latin typeface="Courier New" pitchFamily="49" charset="0"/>
                <a:cs typeface="Courier New" pitchFamily="49" charset="0"/>
              </a:rPr>
              <a:t>(“%</a:t>
            </a:r>
            <a:r>
              <a:rPr lang="en-US" b="1" dirty="0" err="1" smtClean="0">
                <a:latin typeface="Courier New" pitchFamily="49" charset="0"/>
                <a:cs typeface="Courier New" pitchFamily="49" charset="0"/>
              </a:rPr>
              <a:t>c”,c</a:t>
            </a:r>
            <a:r>
              <a:rPr lang="en-US" b="1" dirty="0" smtClean="0">
                <a:latin typeface="Courier New" pitchFamily="49" charset="0"/>
                <a:cs typeface="Courier New" pitchFamily="49" charset="0"/>
              </a:rPr>
              <a:t>);</a:t>
            </a:r>
          </a:p>
          <a:p>
            <a:pPr lvl="1">
              <a:buNone/>
            </a:pPr>
            <a:r>
              <a:rPr lang="en-US" b="1" dirty="0" smtClean="0">
                <a:latin typeface="Courier New" pitchFamily="49" charset="0"/>
                <a:cs typeface="Courier New" pitchFamily="49" charset="0"/>
              </a:rPr>
              <a:t>	}</a:t>
            </a:r>
          </a:p>
          <a:p>
            <a:pPr lvl="1"/>
            <a:endParaRPr lang="en-US" dirty="0"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E</a:t>
            </a:r>
            <a:endParaRPr lang="en-US" dirty="0"/>
          </a:p>
        </p:txBody>
      </p:sp>
      <p:sp>
        <p:nvSpPr>
          <p:cNvPr id="3" name="Content Placeholder 2"/>
          <p:cNvSpPr>
            <a:spLocks noGrp="1"/>
          </p:cNvSpPr>
          <p:nvPr>
            <p:ph idx="1"/>
          </p:nvPr>
        </p:nvSpPr>
        <p:spPr/>
        <p:txBody>
          <a:bodyPr/>
          <a:lstStyle/>
          <a:p>
            <a:pPr lvl="0">
              <a:buNone/>
            </a:pPr>
            <a:r>
              <a:rPr lang="en-US" sz="1600" b="1" dirty="0" smtClean="0">
                <a:latin typeface="Courier New" pitchFamily="49" charset="0"/>
                <a:cs typeface="Courier New" pitchFamily="49" charset="0"/>
              </a:rPr>
              <a:t>#include &lt;</a:t>
            </a:r>
            <a:r>
              <a:rPr lang="en-US" sz="1600" b="1" dirty="0" err="1" smtClean="0">
                <a:latin typeface="Courier New" pitchFamily="49" charset="0"/>
                <a:cs typeface="Courier New" pitchFamily="49" charset="0"/>
              </a:rPr>
              <a:t>stdio.h</a:t>
            </a:r>
            <a:r>
              <a:rPr lang="en-US" sz="1600" b="1" dirty="0" smtClean="0">
                <a:latin typeface="Courier New" pitchFamily="49" charset="0"/>
                <a:cs typeface="Courier New" pitchFamily="49" charset="0"/>
              </a:rPr>
              <a:t>&gt;</a:t>
            </a:r>
            <a:endParaRPr lang="en-US" sz="1600" dirty="0" smtClean="0">
              <a:latin typeface="Courier New" pitchFamily="49" charset="0"/>
              <a:cs typeface="Courier New" pitchFamily="49" charset="0"/>
            </a:endParaRPr>
          </a:p>
          <a:p>
            <a:pPr>
              <a:buNone/>
            </a:pP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main (</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argc,char</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argv</a:t>
            </a:r>
            <a:r>
              <a:rPr lang="en-US" sz="1600" b="1" dirty="0" smtClean="0">
                <a:latin typeface="Courier New" pitchFamily="49" charset="0"/>
                <a:cs typeface="Courier New" pitchFamily="49" charset="0"/>
              </a:rPr>
              <a:t>[])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init,i,j,k</a:t>
            </a:r>
            <a:r>
              <a:rPr lang="en-US" sz="1600" b="1" dirty="0" smtClean="0">
                <a:latin typeface="Courier New" pitchFamily="49" charset="0"/>
                <a:cs typeface="Courier New" pitchFamily="49" charset="0"/>
              </a:rPr>
              <a:t>;</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int</a:t>
            </a:r>
            <a:r>
              <a:rPr lang="en-US" sz="1600" b="1" dirty="0" smtClean="0">
                <a:latin typeface="Courier New" pitchFamily="49" charset="0"/>
                <a:cs typeface="Courier New" pitchFamily="49" charset="0"/>
              </a:rPr>
              <a:t> data[10][10][10];</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init = </a:t>
            </a:r>
            <a:r>
              <a:rPr lang="en-US" sz="1600" b="1" dirty="0" err="1" smtClean="0">
                <a:latin typeface="Courier New" pitchFamily="49" charset="0"/>
                <a:cs typeface="Courier New" pitchFamily="49" charset="0"/>
              </a:rPr>
              <a:t>atoi</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argv</a:t>
            </a:r>
            <a:r>
              <a:rPr lang="en-US" sz="1600" b="1" dirty="0" smtClean="0">
                <a:latin typeface="Courier New" pitchFamily="49" charset="0"/>
                <a:cs typeface="Courier New" pitchFamily="49" charset="0"/>
              </a:rPr>
              <a:t>[1]);</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init = </a:t>
            </a:r>
            <a:r>
              <a:rPr lang="en-US" sz="1600" b="1" dirty="0" err="1" smtClean="0">
                <a:latin typeface="Courier New" pitchFamily="49" charset="0"/>
                <a:cs typeface="Courier New" pitchFamily="49" charset="0"/>
              </a:rPr>
              <a:t>scanf</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d",&amp;init</a:t>
            </a:r>
            <a:r>
              <a:rPr lang="en-US" sz="1600" b="1" dirty="0" smtClean="0">
                <a:latin typeface="Courier New" pitchFamily="49" charset="0"/>
                <a:cs typeface="Courier New" pitchFamily="49" charset="0"/>
              </a:rPr>
              <a:t>);</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for (</a:t>
            </a:r>
            <a:r>
              <a:rPr lang="en-US" sz="1600" b="1" dirty="0" err="1" smtClean="0">
                <a:latin typeface="Courier New" pitchFamily="49" charset="0"/>
                <a:cs typeface="Courier New" pitchFamily="49" charset="0"/>
              </a:rPr>
              <a:t>i</a:t>
            </a:r>
            <a:r>
              <a:rPr lang="en-US" sz="1600" b="1" dirty="0" smtClean="0">
                <a:latin typeface="Courier New" pitchFamily="49" charset="0"/>
                <a:cs typeface="Courier New" pitchFamily="49" charset="0"/>
              </a:rPr>
              <a:t>=0;i&lt;=10;i++)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for (k=0;k&lt;=10;k++)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for (j=0;j&lt;=10;j++)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data[</a:t>
            </a:r>
            <a:r>
              <a:rPr lang="en-US" sz="1600" b="1" dirty="0" err="1" smtClean="0">
                <a:latin typeface="Courier New" pitchFamily="49" charset="0"/>
                <a:cs typeface="Courier New" pitchFamily="49" charset="0"/>
              </a:rPr>
              <a:t>i</a:t>
            </a:r>
            <a:r>
              <a:rPr lang="en-US" sz="1600" b="1" dirty="0" smtClean="0">
                <a:latin typeface="Courier New" pitchFamily="49" charset="0"/>
                <a:cs typeface="Courier New" pitchFamily="49" charset="0"/>
              </a:rPr>
              <a:t>][j][k] = init*</a:t>
            </a:r>
            <a:r>
              <a:rPr lang="en-US" sz="1600" b="1" dirty="0" err="1" smtClean="0">
                <a:latin typeface="Courier New" pitchFamily="49" charset="0"/>
                <a:cs typeface="Courier New" pitchFamily="49" charset="0"/>
              </a:rPr>
              <a:t>i</a:t>
            </a:r>
            <a:r>
              <a:rPr lang="en-US" sz="1600" b="1" dirty="0" smtClean="0">
                <a:latin typeface="Courier New" pitchFamily="49" charset="0"/>
                <a:cs typeface="Courier New" pitchFamily="49" charset="0"/>
              </a:rPr>
              <a:t>*j*k;</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printf</a:t>
            </a:r>
            <a:r>
              <a:rPr lang="en-US" sz="1600" b="1" dirty="0" smtClean="0">
                <a:latin typeface="Courier New" pitchFamily="49" charset="0"/>
                <a:cs typeface="Courier New" pitchFamily="49" charset="0"/>
              </a:rPr>
              <a:t>("%d %d %d %d %d\n",</a:t>
            </a:r>
            <a:br>
              <a:rPr lang="en-US" sz="1600" b="1" dirty="0" smtClean="0">
                <a:latin typeface="Courier New" pitchFamily="49" charset="0"/>
                <a:cs typeface="Courier New" pitchFamily="49" charset="0"/>
              </a:rPr>
            </a:br>
            <a:r>
              <a:rPr lang="en-US" sz="1600" b="1" dirty="0" smtClean="0">
                <a:latin typeface="Courier New" pitchFamily="49" charset="0"/>
                <a:cs typeface="Courier New" pitchFamily="49" charset="0"/>
              </a:rPr>
              <a:t>               </a:t>
            </a:r>
            <a:r>
              <a:rPr lang="en-US" sz="1600" b="1" dirty="0" err="1" smtClean="0">
                <a:latin typeface="Courier New" pitchFamily="49" charset="0"/>
                <a:cs typeface="Courier New" pitchFamily="49" charset="0"/>
              </a:rPr>
              <a:t>init,i,j,k,data</a:t>
            </a:r>
            <a:r>
              <a:rPr lang="en-US" sz="1600" b="1" dirty="0" smtClean="0">
                <a:latin typeface="Courier New" pitchFamily="49" charset="0"/>
                <a:cs typeface="Courier New" pitchFamily="49" charset="0"/>
              </a:rPr>
              <a:t>[</a:t>
            </a:r>
            <a:r>
              <a:rPr lang="en-US" sz="1600" b="1" dirty="0" err="1" smtClean="0">
                <a:latin typeface="Courier New" pitchFamily="49" charset="0"/>
                <a:cs typeface="Courier New" pitchFamily="49" charset="0"/>
              </a:rPr>
              <a:t>i</a:t>
            </a:r>
            <a:r>
              <a:rPr lang="en-US" sz="1600" b="1" dirty="0" smtClean="0">
                <a:latin typeface="Courier New" pitchFamily="49" charset="0"/>
                <a:cs typeface="Courier New" pitchFamily="49" charset="0"/>
              </a:rPr>
              <a:t>][j][k]);</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  };</a:t>
            </a:r>
            <a:endParaRPr lang="en-US" sz="1600" dirty="0" smtClean="0">
              <a:latin typeface="Courier New" pitchFamily="49" charset="0"/>
              <a:cs typeface="Courier New" pitchFamily="49" charset="0"/>
            </a:endParaRPr>
          </a:p>
          <a:p>
            <a:pPr>
              <a:buNone/>
            </a:pPr>
            <a:r>
              <a:rPr lang="en-US" sz="1600" b="1" dirty="0" smtClean="0">
                <a:latin typeface="Courier New" pitchFamily="49" charset="0"/>
                <a:cs typeface="Courier New" pitchFamily="49" charset="0"/>
              </a:rPr>
              <a:t>}</a:t>
            </a:r>
            <a:endParaRPr lang="en-US" sz="1600" dirty="0">
              <a:latin typeface="Courier New" pitchFamily="49" charset="0"/>
              <a:cs typeface="Courier New" pitchFamily="49" charset="0"/>
            </a:endParaRPr>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Midterm F</a:t>
            </a:r>
            <a:endParaRPr lang="en-US" dirty="0"/>
          </a:p>
        </p:txBody>
      </p:sp>
      <p:sp>
        <p:nvSpPr>
          <p:cNvPr id="3" name="Content Placeholder 2"/>
          <p:cNvSpPr>
            <a:spLocks noGrp="1"/>
          </p:cNvSpPr>
          <p:nvPr>
            <p:ph idx="1"/>
          </p:nvPr>
        </p:nvSpPr>
        <p:spPr/>
        <p:txBody>
          <a:bodyPr/>
          <a:lstStyle/>
          <a:p>
            <a:r>
              <a:rPr lang="en-US" dirty="0" smtClean="0"/>
              <a:t>A Unix process can have more virtual memory than there is physical memory on the machine it runs on</a:t>
            </a:r>
            <a:r>
              <a:rPr lang="en-US" dirty="0" smtClean="0"/>
              <a:t>.</a:t>
            </a:r>
          </a:p>
          <a:p>
            <a:r>
              <a:rPr lang="en-US" dirty="0" smtClean="0"/>
              <a:t>We think of </a:t>
            </a:r>
            <a:r>
              <a:rPr lang="en-US" dirty="0" smtClean="0"/>
              <a:t>[the output from </a:t>
            </a:r>
            <a:r>
              <a:rPr lang="en-US" dirty="0" err="1" smtClean="0"/>
              <a:t>digits.c</a:t>
            </a:r>
            <a:r>
              <a:rPr lang="en-US" dirty="0" smtClean="0"/>
              <a:t>] as </a:t>
            </a:r>
            <a:r>
              <a:rPr lang="en-US" dirty="0" smtClean="0"/>
              <a:t>data.  Is it imaginable to consider this as a program in a programming language called (for example) CSE303-weird?</a:t>
            </a:r>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a:p>
        </p:txBody>
      </p:sp>
      <p:sp>
        <p:nvSpPr>
          <p:cNvPr id="4" name="Date Placeholder 3"/>
          <p:cNvSpPr>
            <a:spLocks noGrp="1"/>
          </p:cNvSpPr>
          <p:nvPr>
            <p:ph type="dt" sz="half" idx="10"/>
          </p:nvPr>
        </p:nvSpPr>
        <p:spPr/>
        <p:txBody>
          <a:bodyPr/>
          <a:lstStyle/>
          <a:p>
            <a:pPr>
              <a:defRPr/>
            </a:pPr>
            <a:r>
              <a:rPr lang="en-US" smtClean="0"/>
              <a:t>CSE303 Au09</a:t>
            </a:r>
            <a:endParaRPr lang="en-US"/>
          </a:p>
        </p:txBody>
      </p:sp>
      <p:sp>
        <p:nvSpPr>
          <p:cNvPr id="5" name="Slide Number Placeholder 4"/>
          <p:cNvSpPr>
            <a:spLocks noGrp="1"/>
          </p:cNvSpPr>
          <p:nvPr>
            <p:ph type="sldNum" sz="quarter" idx="12"/>
          </p:nvPr>
        </p:nvSpPr>
        <p:spPr/>
        <p:txBody>
          <a:bodyPr/>
          <a:lstStyle/>
          <a:p>
            <a:pPr>
              <a:defRPr/>
            </a:pPr>
            <a:fld id="{3451FA2C-3B3E-4FA6-BAFA-85683040B980}" type="slidenum">
              <a:rPr lang="en-US" smtClean="0"/>
              <a:pPr>
                <a:defRPr/>
              </a:pPr>
              <a:t>22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en-US" b="1" dirty="0" smtClean="0">
                <a:latin typeface="Courier New" pitchFamily="49" charset="0"/>
                <a:cs typeface="Courier New" pitchFamily="49" charset="0"/>
              </a:rPr>
              <a:t>char</a:t>
            </a:r>
            <a:r>
              <a:rPr lang="en-US" dirty="0" smtClean="0"/>
              <a:t> and </a:t>
            </a:r>
            <a:r>
              <a:rPr lang="en-US" b="1" dirty="0" err="1" smtClean="0">
                <a:latin typeface="Courier New" pitchFamily="49" charset="0"/>
                <a:cs typeface="Courier New" pitchFamily="49" charset="0"/>
              </a:rPr>
              <a:t>int</a:t>
            </a:r>
            <a:endParaRPr lang="en-US" b="1" dirty="0" smtClean="0">
              <a:latin typeface="Courier New" pitchFamily="49" charset="0"/>
              <a:cs typeface="Courier New" pitchFamily="49" charset="0"/>
            </a:endParaRPr>
          </a:p>
        </p:txBody>
      </p:sp>
      <p:sp>
        <p:nvSpPr>
          <p:cNvPr id="233475" name="Rectangle 3"/>
          <p:cNvSpPr>
            <a:spLocks noGrp="1" noChangeArrowheads="1"/>
          </p:cNvSpPr>
          <p:nvPr>
            <p:ph type="body" idx="1"/>
          </p:nvPr>
        </p:nvSpPr>
        <p:spPr/>
        <p:txBody>
          <a:bodyPr/>
          <a:lstStyle/>
          <a:p>
            <a:r>
              <a:rPr lang="en-US" b="1" dirty="0" smtClean="0">
                <a:latin typeface="Courier New" pitchFamily="49" charset="0"/>
                <a:cs typeface="Courier New" pitchFamily="49" charset="0"/>
              </a:rPr>
              <a:t>char</a:t>
            </a:r>
            <a:r>
              <a:rPr lang="en-US" sz="2000" dirty="0" smtClean="0"/>
              <a:t>s</a:t>
            </a:r>
            <a:r>
              <a:rPr lang="en-US" dirty="0" smtClean="0"/>
              <a:t> are stored as integers internally (ASCII encoding)</a:t>
            </a:r>
          </a:p>
          <a:p>
            <a:pPr lvl="1">
              <a:buNone/>
            </a:pPr>
            <a:r>
              <a:rPr lang="en-US" sz="1600" b="1" dirty="0" smtClean="0">
                <a:latin typeface="Courier New" pitchFamily="49" charset="0"/>
                <a:cs typeface="Courier New" pitchFamily="49" charset="0"/>
              </a:rPr>
              <a:t>	'A' 65		'B'  66		' ' 32		'\0‘ 0</a:t>
            </a:r>
          </a:p>
          <a:p>
            <a:pPr lvl="1">
              <a:buNone/>
            </a:pPr>
            <a:r>
              <a:rPr lang="en-US" sz="1600" b="1" dirty="0" smtClean="0">
                <a:latin typeface="Courier New" pitchFamily="49" charset="0"/>
                <a:cs typeface="Courier New" pitchFamily="49" charset="0"/>
              </a:rPr>
              <a:t>	'a' 97		'</a:t>
            </a:r>
            <a:r>
              <a:rPr lang="en-US" sz="1600" b="1" dirty="0" err="1" smtClean="0">
                <a:latin typeface="Courier New" pitchFamily="49" charset="0"/>
                <a:cs typeface="Courier New" pitchFamily="49" charset="0"/>
              </a:rPr>
              <a:t>b'</a:t>
            </a:r>
            <a:r>
              <a:rPr lang="en-US" sz="1600" b="1" dirty="0" smtClean="0">
                <a:latin typeface="Courier New" pitchFamily="49" charset="0"/>
                <a:cs typeface="Courier New" pitchFamily="49" charset="0"/>
              </a:rPr>
              <a:t>  98</a:t>
            </a:r>
            <a:r>
              <a:rPr lang="en-US" sz="1600" b="1" dirty="0" smtClean="0">
                <a:latin typeface="Courier New" pitchFamily="49" charset="0"/>
                <a:cs typeface="Courier New" pitchFamily="49" charset="0"/>
              </a:rPr>
              <a:t>	</a:t>
            </a:r>
            <a:r>
              <a:rPr lang="en-US" sz="1600" b="1" dirty="0" smtClean="0">
                <a:latin typeface="Courier New" pitchFamily="49" charset="0"/>
                <a:cs typeface="Courier New" pitchFamily="49" charset="0"/>
              </a:rPr>
              <a:t>	'*' 42		'\n' 10</a:t>
            </a:r>
            <a:r>
              <a:rPr lang="en-US" sz="1600" dirty="0" smtClean="0">
                <a:latin typeface="Courier New" pitchFamily="49" charset="0"/>
                <a:cs typeface="Courier New" pitchFamily="49" charset="0"/>
              </a:rPr>
              <a:t>	</a:t>
            </a:r>
          </a:p>
          <a:p>
            <a:pPr lvl="1"/>
            <a:endParaRPr lang="en-US" dirty="0" smtClean="0"/>
          </a:p>
          <a:p>
            <a:pPr>
              <a:buNone/>
            </a:pPr>
            <a:r>
              <a:rPr lang="en-US" sz="2000" b="1" dirty="0" smtClean="0">
                <a:latin typeface="Courier New" pitchFamily="49" charset="0"/>
                <a:cs typeface="Courier New" pitchFamily="49" charset="0"/>
              </a:rPr>
              <a:t>	char letter = 'S';</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("%d", letter);    // 83</a:t>
            </a:r>
            <a:r>
              <a:rPr lang="en-US" b="1" dirty="0" smtClean="0">
                <a:latin typeface="Courier New" pitchFamily="49" charset="0"/>
                <a:cs typeface="Courier New" pitchFamily="49" charset="0"/>
              </a:rPr>
              <a:t/>
            </a:r>
            <a:br>
              <a:rPr lang="en-US" b="1" dirty="0" smtClean="0">
                <a:latin typeface="Courier New" pitchFamily="49" charset="0"/>
                <a:cs typeface="Courier New" pitchFamily="49" charset="0"/>
              </a:rPr>
            </a:br>
            <a:endParaRPr lang="en-US" b="1" dirty="0" smtClean="0">
              <a:latin typeface="Courier New" pitchFamily="49" charset="0"/>
              <a:cs typeface="Courier New" pitchFamily="49" charset="0"/>
            </a:endParaRPr>
          </a:p>
          <a:p>
            <a:r>
              <a:rPr lang="en-US" sz="2000" dirty="0" smtClean="0"/>
              <a:t>mixing </a:t>
            </a:r>
            <a:r>
              <a:rPr lang="en-US" sz="2000" b="1" dirty="0" smtClean="0">
                <a:latin typeface="Courier New" pitchFamily="49" charset="0"/>
                <a:cs typeface="Courier New" pitchFamily="49" charset="0"/>
              </a:rPr>
              <a:t>char</a:t>
            </a:r>
            <a:r>
              <a:rPr lang="en-US" sz="2000" dirty="0" smtClean="0"/>
              <a:t> and </a:t>
            </a:r>
            <a:r>
              <a:rPr lang="en-US" sz="2000" b="1" dirty="0" err="1" smtClean="0">
                <a:latin typeface="Courier New" pitchFamily="49" charset="0"/>
                <a:cs typeface="Courier New" pitchFamily="49" charset="0"/>
              </a:rPr>
              <a:t>int</a:t>
            </a:r>
            <a:r>
              <a:rPr lang="en-US" sz="2000" dirty="0" smtClean="0"/>
              <a:t> causes automatic conversion to </a:t>
            </a:r>
            <a:r>
              <a:rPr lang="en-US" sz="2000" b="1" dirty="0" err="1" smtClean="0">
                <a:latin typeface="Courier New" pitchFamily="49" charset="0"/>
                <a:cs typeface="Courier New" pitchFamily="49" charset="0"/>
              </a:rPr>
              <a:t>int</a:t>
            </a:r>
            <a:endParaRPr lang="en-US" sz="2000" b="1" dirty="0" smtClean="0">
              <a:latin typeface="Courier New" pitchFamily="49" charset="0"/>
              <a:cs typeface="Courier New" pitchFamily="49" charset="0"/>
            </a:endParaRPr>
          </a:p>
          <a:p>
            <a:pPr lvl="1"/>
            <a:r>
              <a:rPr lang="en-US" sz="2000" b="1" dirty="0" smtClean="0">
                <a:latin typeface="Courier New" pitchFamily="49" charset="0"/>
                <a:cs typeface="Courier New" pitchFamily="49" charset="0"/>
              </a:rPr>
              <a:t>	'a' + 2  </a:t>
            </a:r>
            <a:r>
              <a:rPr lang="en-US" sz="2000" dirty="0" smtClean="0"/>
              <a:t>is</a:t>
            </a:r>
            <a:r>
              <a:rPr lang="en-US" sz="2000" b="1" dirty="0" smtClean="0">
                <a:latin typeface="Courier New" pitchFamily="49" charset="0"/>
                <a:cs typeface="Courier New" pitchFamily="49" charset="0"/>
              </a:rPr>
              <a:t> 99,	'A' + 'A' </a:t>
            </a:r>
            <a:r>
              <a:rPr lang="en-US" sz="2000" dirty="0" smtClean="0"/>
              <a:t>is</a:t>
            </a:r>
            <a:r>
              <a:rPr lang="en-US" sz="2000" b="1" dirty="0" smtClean="0">
                <a:latin typeface="Courier New" pitchFamily="49" charset="0"/>
                <a:cs typeface="Courier New" pitchFamily="49" charset="0"/>
              </a:rPr>
              <a:t> 130</a:t>
            </a:r>
          </a:p>
          <a:p>
            <a:pPr lvl="1"/>
            <a:r>
              <a:rPr lang="en-US" sz="2000" dirty="0" smtClean="0"/>
              <a:t>to convert an </a:t>
            </a:r>
            <a:r>
              <a:rPr lang="en-US" sz="2000" b="1" dirty="0" err="1" smtClean="0">
                <a:latin typeface="Courier New" pitchFamily="49" charset="0"/>
                <a:cs typeface="Courier New" pitchFamily="49" charset="0"/>
              </a:rPr>
              <a:t>int</a:t>
            </a:r>
            <a:r>
              <a:rPr lang="en-US" sz="2000" dirty="0" smtClean="0"/>
              <a:t> into the equivalent </a:t>
            </a:r>
            <a:r>
              <a:rPr lang="en-US" sz="2000" b="1" dirty="0" smtClean="0">
                <a:latin typeface="Courier New" pitchFamily="49" charset="0"/>
                <a:cs typeface="Courier New" pitchFamily="49" charset="0"/>
              </a:rPr>
              <a:t>char</a:t>
            </a:r>
            <a:r>
              <a:rPr lang="en-US" sz="2000" dirty="0" smtClean="0"/>
              <a:t>, type-cast it --  </a:t>
            </a:r>
            <a:r>
              <a:rPr lang="en-US" sz="2000" b="1" dirty="0" smtClean="0">
                <a:latin typeface="Courier New" pitchFamily="49" charset="0"/>
                <a:cs typeface="Courier New" pitchFamily="49" charset="0"/>
              </a:rPr>
              <a:t>(char) ('a' + 2)  </a:t>
            </a:r>
            <a:r>
              <a:rPr lang="en-US" sz="2000" dirty="0" smtClean="0"/>
              <a:t>is</a:t>
            </a:r>
            <a:r>
              <a:rPr lang="en-US" sz="2000" b="1" dirty="0" smtClean="0">
                <a:latin typeface="Courier New" pitchFamily="49" charset="0"/>
                <a:cs typeface="Courier New" pitchFamily="49" charset="0"/>
              </a:rPr>
              <a:t>  'c'</a:t>
            </a:r>
            <a:endParaRPr lang="en-US" sz="2000" b="1"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6" name="Rectangle 2"/>
          <p:cNvSpPr>
            <a:spLocks noGrp="1" noChangeArrowheads="1"/>
          </p:cNvSpPr>
          <p:nvPr>
            <p:ph type="title"/>
          </p:nvPr>
        </p:nvSpPr>
        <p:spPr/>
        <p:txBody>
          <a:bodyPr/>
          <a:lstStyle/>
          <a:p>
            <a:r>
              <a:rPr lang="en-US" smtClean="0"/>
              <a:t>Strings</a:t>
            </a:r>
            <a:endParaRPr lang="en-US" smtClean="0"/>
          </a:p>
        </p:txBody>
      </p:sp>
      <p:sp>
        <p:nvSpPr>
          <p:cNvPr id="221187" name="Rectangle 3"/>
          <p:cNvSpPr>
            <a:spLocks noGrp="1" noChangeArrowheads="1"/>
          </p:cNvSpPr>
          <p:nvPr>
            <p:ph type="body" idx="1"/>
          </p:nvPr>
        </p:nvSpPr>
        <p:spPr/>
        <p:txBody>
          <a:bodyPr/>
          <a:lstStyle/>
          <a:p>
            <a:r>
              <a:rPr lang="en-US" dirty="0" smtClean="0"/>
              <a:t>in C, strings are just arrays of characters (or pointers to char)</a:t>
            </a:r>
          </a:p>
          <a:p>
            <a:r>
              <a:rPr lang="en-US" dirty="0" smtClean="0"/>
              <a:t>the following code works in C – why?</a:t>
            </a:r>
          </a:p>
          <a:p>
            <a:pPr lvl="1">
              <a:buNone/>
            </a:pPr>
            <a:r>
              <a:rPr lang="en-US" sz="1800" b="1" dirty="0" smtClean="0">
                <a:latin typeface="Courier New" pitchFamily="49" charset="0"/>
                <a:cs typeface="Courier New" pitchFamily="49" charset="0"/>
              </a:rPr>
              <a:t>char greet[7] = {'H', '</a:t>
            </a:r>
            <a:r>
              <a:rPr lang="en-US" sz="1800" b="1" dirty="0" err="1" smtClean="0">
                <a:latin typeface="Courier New" pitchFamily="49" charset="0"/>
                <a:cs typeface="Courier New" pitchFamily="49" charset="0"/>
              </a:rPr>
              <a:t>i</a:t>
            </a:r>
            <a:r>
              <a:rPr lang="en-US" sz="1800" b="1" dirty="0" smtClean="0">
                <a:latin typeface="Courier New" pitchFamily="49" charset="0"/>
                <a:cs typeface="Courier New" pitchFamily="49" charset="0"/>
              </a:rPr>
              <a:t>', ' ', 'y', 'o', 'u'};</a:t>
            </a:r>
          </a:p>
          <a:p>
            <a:pPr lvl="1">
              <a:buNone/>
            </a:pP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(greet);             // output:  Hi you</a:t>
            </a:r>
            <a:endParaRPr lang="en-US" b="1" dirty="0" smtClean="0">
              <a:latin typeface="Courier New" pitchFamily="49" charset="0"/>
              <a:cs typeface="Courier New" pitchFamily="49" charset="0"/>
            </a:endParaRPr>
          </a:p>
          <a:p>
            <a:pPr lvl="1"/>
            <a:endParaRPr lang="en-US" dirty="0" smtClean="0"/>
          </a:p>
          <a:p>
            <a:r>
              <a:rPr lang="en-US" dirty="0" smtClean="0"/>
              <a:t>the following versions also work and are equivalent:</a:t>
            </a:r>
          </a:p>
          <a:p>
            <a:pPr lvl="1"/>
            <a:endParaRPr lang="en-US" dirty="0" smtClean="0"/>
          </a:p>
          <a:p>
            <a:pPr lvl="1">
              <a:buNone/>
            </a:pPr>
            <a:r>
              <a:rPr lang="en-US" sz="1800" b="1" dirty="0" smtClean="0">
                <a:latin typeface="Courier New" pitchFamily="49" charset="0"/>
                <a:cs typeface="Courier New" pitchFamily="49" charset="0"/>
              </a:rPr>
              <a:t>char greet[7] = "Hi you";</a:t>
            </a:r>
          </a:p>
          <a:p>
            <a:pPr lvl="1">
              <a:buNone/>
            </a:pPr>
            <a:r>
              <a:rPr lang="en-US" sz="1800" b="1" dirty="0" smtClean="0">
                <a:latin typeface="Courier New" pitchFamily="49" charset="0"/>
                <a:cs typeface="Courier New" pitchFamily="49" charset="0"/>
              </a:rPr>
              <a:t>char greet[] = "Hi you";</a:t>
            </a:r>
          </a:p>
          <a:p>
            <a:pPr lvl="1"/>
            <a:endParaRPr lang="en-US" dirty="0" smtClean="0"/>
          </a:p>
          <a:p>
            <a:r>
              <a:rPr lang="en-US" dirty="0" smtClean="0"/>
              <a:t>Why does the array have 7 elements?</a:t>
            </a: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US" smtClean="0"/>
              <a:t>Null-terminated strings</a:t>
            </a:r>
          </a:p>
        </p:txBody>
      </p:sp>
      <p:sp>
        <p:nvSpPr>
          <p:cNvPr id="222211" name="Rectangle 3"/>
          <p:cNvSpPr>
            <a:spLocks noGrp="1" noChangeArrowheads="1"/>
          </p:cNvSpPr>
          <p:nvPr>
            <p:ph type="body" idx="1"/>
          </p:nvPr>
        </p:nvSpPr>
        <p:spPr>
          <a:xfrm>
            <a:off x="0" y="1295400"/>
            <a:ext cx="9144000" cy="5562600"/>
          </a:xfrm>
        </p:spPr>
        <p:txBody>
          <a:bodyPr/>
          <a:lstStyle/>
          <a:p>
            <a:r>
              <a:rPr lang="en-US" dirty="0" smtClean="0">
                <a:solidFill>
                  <a:srgbClr val="262626"/>
                </a:solidFill>
              </a:rPr>
              <a:t>in C, strings are </a:t>
            </a:r>
            <a:r>
              <a:rPr lang="en-US" b="1" dirty="0" smtClean="0">
                <a:solidFill>
                  <a:srgbClr val="262626"/>
                </a:solidFill>
              </a:rPr>
              <a:t>null-terminated</a:t>
            </a:r>
            <a:r>
              <a:rPr lang="en-US" dirty="0" smtClean="0">
                <a:solidFill>
                  <a:srgbClr val="262626"/>
                </a:solidFill>
              </a:rPr>
              <a:t> (end with a 0 byte, aka </a:t>
            </a:r>
            <a:r>
              <a:rPr lang="en-US" dirty="0" smtClean="0">
                <a:solidFill>
                  <a:srgbClr val="262626"/>
                </a:solidFill>
                <a:latin typeface="Consolas" pitchFamily="49" charset="0"/>
              </a:rPr>
              <a:t>'\0'</a:t>
            </a:r>
            <a:r>
              <a:rPr lang="en-US" dirty="0" smtClean="0">
                <a:solidFill>
                  <a:srgbClr val="262626"/>
                </a:solidFill>
              </a:rPr>
              <a:t>)</a:t>
            </a:r>
          </a:p>
          <a:p>
            <a:r>
              <a:rPr lang="en-US" dirty="0" smtClean="0">
                <a:solidFill>
                  <a:srgbClr val="262626"/>
                </a:solidFill>
              </a:rPr>
              <a:t>string literals are put into the "code" memory segment</a:t>
            </a:r>
          </a:p>
          <a:p>
            <a:pPr lvl="1"/>
            <a:r>
              <a:rPr lang="en-US" dirty="0" smtClean="0">
                <a:solidFill>
                  <a:srgbClr val="404040"/>
                </a:solidFill>
              </a:rPr>
              <a:t>technically </a:t>
            </a:r>
            <a:r>
              <a:rPr lang="en-US" dirty="0" smtClean="0">
                <a:solidFill>
                  <a:srgbClr val="404040"/>
                </a:solidFill>
                <a:latin typeface="Consolas" pitchFamily="49" charset="0"/>
              </a:rPr>
              <a:t>"hello"</a:t>
            </a:r>
            <a:r>
              <a:rPr lang="en-US" dirty="0" smtClean="0">
                <a:solidFill>
                  <a:srgbClr val="404040"/>
                </a:solidFill>
              </a:rPr>
              <a:t> is a value of type </a:t>
            </a:r>
            <a:r>
              <a:rPr lang="en-US" dirty="0" smtClean="0">
                <a:solidFill>
                  <a:srgbClr val="404040"/>
                </a:solidFill>
                <a:latin typeface="Consolas" pitchFamily="49" charset="0"/>
              </a:rPr>
              <a:t>const char*</a:t>
            </a:r>
          </a:p>
          <a:p>
            <a:pPr lvl="1"/>
            <a:endParaRPr lang="en-US" dirty="0" smtClean="0">
              <a:solidFill>
                <a:srgbClr val="404040"/>
              </a:solidFill>
            </a:endParaRPr>
          </a:p>
          <a:p>
            <a:pPr lvl="1">
              <a:lnSpc>
                <a:spcPct val="80000"/>
              </a:lnSpc>
              <a:buFont typeface="Wingdings" pitchFamily="2" charset="2"/>
              <a:buNone/>
            </a:pPr>
            <a:r>
              <a:rPr lang="en-US" dirty="0" smtClean="0">
                <a:solidFill>
                  <a:srgbClr val="404040"/>
                </a:solidFill>
                <a:latin typeface="Consolas" pitchFamily="49" charset="0"/>
              </a:rPr>
              <a:t>char greet[7] = {'H', '</a:t>
            </a:r>
            <a:r>
              <a:rPr lang="en-US" dirty="0" err="1" smtClean="0">
                <a:solidFill>
                  <a:srgbClr val="404040"/>
                </a:solidFill>
                <a:latin typeface="Consolas" pitchFamily="49" charset="0"/>
              </a:rPr>
              <a:t>i</a:t>
            </a:r>
            <a:r>
              <a:rPr lang="en-US" dirty="0" smtClean="0">
                <a:solidFill>
                  <a:srgbClr val="404040"/>
                </a:solidFill>
                <a:latin typeface="Consolas" pitchFamily="49" charset="0"/>
              </a:rPr>
              <a:t>', ' ', 'y', 'o', 'u'};</a:t>
            </a:r>
          </a:p>
          <a:p>
            <a:pPr lvl="1">
              <a:lnSpc>
                <a:spcPct val="80000"/>
              </a:lnSpc>
              <a:buFont typeface="Wingdings" pitchFamily="2" charset="2"/>
              <a:buNone/>
            </a:pPr>
            <a:r>
              <a:rPr lang="en-US" dirty="0" smtClean="0">
                <a:solidFill>
                  <a:srgbClr val="404040"/>
                </a:solidFill>
                <a:latin typeface="Consolas" pitchFamily="49" charset="0"/>
              </a:rPr>
              <a:t>char* </a:t>
            </a:r>
            <a:r>
              <a:rPr lang="en-US" dirty="0" err="1" smtClean="0">
                <a:solidFill>
                  <a:srgbClr val="404040"/>
                </a:solidFill>
                <a:latin typeface="Consolas" pitchFamily="49" charset="0"/>
              </a:rPr>
              <a:t>seeya</a:t>
            </a:r>
            <a:r>
              <a:rPr lang="en-US" dirty="0" smtClean="0">
                <a:solidFill>
                  <a:srgbClr val="404040"/>
                </a:solidFill>
                <a:latin typeface="Consolas" pitchFamily="49" charset="0"/>
              </a:rPr>
              <a:t> = "Goodbye";</a:t>
            </a:r>
          </a:p>
          <a:p>
            <a:pPr lvl="1">
              <a:lnSpc>
                <a:spcPct val="80000"/>
              </a:lnSpc>
              <a:buFont typeface="Wingdings" pitchFamily="2" charset="2"/>
              <a:buNone/>
            </a:pPr>
            <a:endParaRPr lang="en-US" dirty="0" smtClean="0">
              <a:solidFill>
                <a:srgbClr val="404040"/>
              </a:solidFill>
              <a:latin typeface="Consolas" pitchFamily="49" charset="0"/>
            </a:endParaRPr>
          </a:p>
          <a:p>
            <a:pPr lvl="1">
              <a:lnSpc>
                <a:spcPct val="80000"/>
              </a:lnSpc>
              <a:buFont typeface="Wingdings" pitchFamily="2" charset="2"/>
              <a:buNone/>
            </a:pPr>
            <a:endParaRPr lang="en-US" dirty="0" smtClean="0">
              <a:solidFill>
                <a:srgbClr val="404040"/>
              </a:solidFill>
              <a:latin typeface="Consolas" pitchFamily="49" charset="0"/>
            </a:endParaRPr>
          </a:p>
          <a:p>
            <a:pPr lvl="1">
              <a:lnSpc>
                <a:spcPct val="80000"/>
              </a:lnSpc>
              <a:buFont typeface="Wingdings" pitchFamily="2" charset="2"/>
              <a:buNone/>
            </a:pPr>
            <a:r>
              <a:rPr lang="en-US" dirty="0" smtClean="0">
                <a:solidFill>
                  <a:srgbClr val="404040"/>
                </a:solidFill>
                <a:latin typeface="Consolas" pitchFamily="49" charset="0"/>
              </a:rPr>
              <a:t>greet</a:t>
            </a:r>
          </a:p>
          <a:p>
            <a:pPr lvl="1">
              <a:lnSpc>
                <a:spcPct val="80000"/>
              </a:lnSpc>
              <a:buFont typeface="Wingdings" pitchFamily="2" charset="2"/>
              <a:buNone/>
            </a:pPr>
            <a:endParaRPr lang="en-US" dirty="0" smtClean="0">
              <a:solidFill>
                <a:srgbClr val="404040"/>
              </a:solidFill>
              <a:latin typeface="Consolas" pitchFamily="49" charset="0"/>
            </a:endParaRPr>
          </a:p>
          <a:p>
            <a:pPr lvl="1">
              <a:lnSpc>
                <a:spcPct val="80000"/>
              </a:lnSpc>
              <a:buFont typeface="Wingdings" pitchFamily="2" charset="2"/>
              <a:buNone/>
            </a:pPr>
            <a:endParaRPr lang="en-US" dirty="0" smtClean="0">
              <a:solidFill>
                <a:srgbClr val="404040"/>
              </a:solidFill>
              <a:latin typeface="Consolas" pitchFamily="49" charset="0"/>
            </a:endParaRPr>
          </a:p>
          <a:p>
            <a:pPr lvl="1">
              <a:lnSpc>
                <a:spcPct val="80000"/>
              </a:lnSpc>
              <a:buFont typeface="Wingdings" pitchFamily="2" charset="2"/>
              <a:buNone/>
            </a:pPr>
            <a:endParaRPr lang="en-US" dirty="0" smtClean="0">
              <a:solidFill>
                <a:srgbClr val="404040"/>
              </a:solidFill>
              <a:latin typeface="Consolas" pitchFamily="49" charset="0"/>
            </a:endParaRPr>
          </a:p>
          <a:p>
            <a:pPr lvl="1">
              <a:lnSpc>
                <a:spcPct val="80000"/>
              </a:lnSpc>
              <a:buFont typeface="Wingdings" pitchFamily="2" charset="2"/>
              <a:buNone/>
            </a:pPr>
            <a:r>
              <a:rPr lang="en-US" dirty="0" err="1" smtClean="0">
                <a:solidFill>
                  <a:srgbClr val="404040"/>
                </a:solidFill>
                <a:latin typeface="Consolas" pitchFamily="49" charset="0"/>
              </a:rPr>
              <a:t>seeya</a:t>
            </a:r>
            <a:endParaRPr lang="en-US" dirty="0" smtClean="0">
              <a:solidFill>
                <a:srgbClr val="404040"/>
              </a:solidFill>
            </a:endParaRPr>
          </a:p>
        </p:txBody>
      </p:sp>
      <p:graphicFrame>
        <p:nvGraphicFramePr>
          <p:cNvPr id="222320" name="Group 112"/>
          <p:cNvGraphicFramePr>
            <a:graphicFrameLocks noGrp="1"/>
          </p:cNvGraphicFramePr>
          <p:nvPr/>
        </p:nvGraphicFramePr>
        <p:xfrm>
          <a:off x="1752600" y="3962400"/>
          <a:ext cx="5743575" cy="863600"/>
        </p:xfrm>
        <a:graphic>
          <a:graphicData uri="http://schemas.openxmlformats.org/drawingml/2006/table">
            <a:tbl>
              <a:tblPr/>
              <a:tblGrid>
                <a:gridCol w="884238"/>
                <a:gridCol w="685800"/>
                <a:gridCol w="685800"/>
                <a:gridCol w="685800"/>
                <a:gridCol w="685800"/>
                <a:gridCol w="685800"/>
                <a:gridCol w="685800"/>
                <a:gridCol w="744537"/>
              </a:tblGrid>
              <a:tr h="431800">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index</a:t>
                      </a:r>
                    </a:p>
                  </a:txBody>
                  <a:tcP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0</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1</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2</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3</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4</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5</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6</a:t>
                      </a:r>
                    </a:p>
                  </a:txBody>
                  <a:tcP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'H'</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'i'</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'u'</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chemeClr val="accent2"/>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222362" name="Group 154"/>
          <p:cNvGraphicFramePr>
            <a:graphicFrameLocks noGrp="1"/>
          </p:cNvGraphicFramePr>
          <p:nvPr/>
        </p:nvGraphicFramePr>
        <p:xfrm>
          <a:off x="2351088" y="5257800"/>
          <a:ext cx="6488112" cy="863600"/>
        </p:xfrm>
        <a:graphic>
          <a:graphicData uri="http://schemas.openxmlformats.org/drawingml/2006/table">
            <a:tbl>
              <a:tblPr/>
              <a:tblGrid>
                <a:gridCol w="884237"/>
                <a:gridCol w="685800"/>
                <a:gridCol w="685800"/>
                <a:gridCol w="685800"/>
                <a:gridCol w="685800"/>
                <a:gridCol w="685800"/>
                <a:gridCol w="685800"/>
                <a:gridCol w="744538"/>
                <a:gridCol w="744537"/>
              </a:tblGrid>
              <a:tr h="431800">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index</a:t>
                      </a:r>
                    </a:p>
                  </a:txBody>
                  <a:tcPr horzOverflow="overflow">
                    <a:lnL cap="flat">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0</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1</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2</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3</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4</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5</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6</a:t>
                      </a:r>
                    </a:p>
                  </a:txBody>
                  <a:tcPr horzOverflow="overflow">
                    <a:lnL>
                      <a:noFill/>
                    </a:lnL>
                    <a:lnR>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7</a:t>
                      </a:r>
                    </a:p>
                  </a:txBody>
                  <a:tcPr horzOverflow="overflow">
                    <a:lnL>
                      <a:noFill/>
                    </a:lnL>
                    <a:lnR cap="flat">
                      <a:noFill/>
                    </a:lnR>
                    <a:lnT cap="flat">
                      <a:noFill/>
                    </a:lnT>
                    <a:lnB w="28575"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1" u="none" strike="noStrike" cap="none" normalizeH="0" baseline="0" smtClean="0">
                          <a:ln>
                            <a:noFill/>
                          </a:ln>
                          <a:solidFill>
                            <a:schemeClr val="bg2"/>
                          </a:solidFill>
                          <a:effectLst/>
                          <a:latin typeface="Calibri" pitchFamily="34" charset="0"/>
                        </a:rPr>
                        <a:t>char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'G'</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'b'</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'y'</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1588"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1" i="0" u="none" strike="noStrike" cap="none" normalizeH="0" baseline="0" smtClean="0">
                          <a:ln>
                            <a:noFill/>
                          </a:ln>
                          <a:solidFill>
                            <a:schemeClr val="accent2"/>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2363" name="Line 155"/>
          <p:cNvSpPr>
            <a:spLocks noChangeShapeType="1"/>
          </p:cNvSpPr>
          <p:nvPr/>
        </p:nvSpPr>
        <p:spPr bwMode="auto">
          <a:xfrm>
            <a:off x="1524000" y="5791200"/>
            <a:ext cx="685800" cy="0"/>
          </a:xfrm>
          <a:prstGeom prst="line">
            <a:avLst/>
          </a:prstGeom>
          <a:noFill/>
          <a:ln w="19050">
            <a:solidFill>
              <a:schemeClr val="tx1"/>
            </a:solidFill>
            <a:round/>
            <a:headEnd/>
            <a:tailEnd type="triangle" w="lg" len="lg"/>
          </a:ln>
          <a:effectLst/>
        </p:spPr>
        <p:txBody>
          <a:bodyPr/>
          <a:lstStyle/>
          <a:p>
            <a:endParaRPr lang="en-US"/>
          </a:p>
        </p:txBody>
      </p:sp>
      <p:sp>
        <p:nvSpPr>
          <p:cNvPr id="222364" name="Text Box 156"/>
          <p:cNvSpPr txBox="1">
            <a:spLocks noChangeArrowheads="1"/>
          </p:cNvSpPr>
          <p:nvPr/>
        </p:nvSpPr>
        <p:spPr bwMode="auto">
          <a:xfrm>
            <a:off x="7620000" y="4114800"/>
            <a:ext cx="798513" cy="366713"/>
          </a:xfrm>
          <a:prstGeom prst="rect">
            <a:avLst/>
          </a:prstGeom>
          <a:noFill/>
          <a:ln w="9525">
            <a:noFill/>
            <a:miter lim="800000"/>
            <a:headEnd/>
            <a:tailEnd/>
          </a:ln>
          <a:effectLst/>
        </p:spPr>
        <p:txBody>
          <a:bodyPr wrap="none">
            <a:spAutoFit/>
          </a:bodyPr>
          <a:lstStyle/>
          <a:p>
            <a:r>
              <a:rPr lang="en-US">
                <a:latin typeface="Calibri" pitchFamily="34" charset="0"/>
              </a:rPr>
              <a:t>(stack)</a:t>
            </a:r>
          </a:p>
        </p:txBody>
      </p:sp>
      <p:sp>
        <p:nvSpPr>
          <p:cNvPr id="222365" name="Text Box 157"/>
          <p:cNvSpPr txBox="1">
            <a:spLocks noChangeArrowheads="1"/>
          </p:cNvSpPr>
          <p:nvPr/>
        </p:nvSpPr>
        <p:spPr bwMode="auto">
          <a:xfrm>
            <a:off x="7897813" y="6186488"/>
            <a:ext cx="788987" cy="366712"/>
          </a:xfrm>
          <a:prstGeom prst="rect">
            <a:avLst/>
          </a:prstGeom>
          <a:noFill/>
          <a:ln w="9525">
            <a:noFill/>
            <a:miter lim="800000"/>
            <a:headEnd/>
            <a:tailEnd/>
          </a:ln>
          <a:effectLst/>
        </p:spPr>
        <p:txBody>
          <a:bodyPr wrap="none">
            <a:spAutoFit/>
          </a:bodyPr>
          <a:lstStyle/>
          <a:p>
            <a:r>
              <a:rPr lang="en-US">
                <a:latin typeface="Calibri" pitchFamily="34" charset="0"/>
              </a:rPr>
              <a:t>(heap)</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p:txBody>
          <a:bodyPr/>
          <a:lstStyle/>
          <a:p>
            <a:r>
              <a:rPr lang="en-US" smtClean="0"/>
              <a:t>String input/output</a:t>
            </a:r>
            <a:endParaRPr lang="en-US" smtClean="0"/>
          </a:p>
        </p:txBody>
      </p:sp>
      <p:sp>
        <p:nvSpPr>
          <p:cNvPr id="238595" name="Rectangle 3"/>
          <p:cNvSpPr>
            <a:spLocks noGrp="1" noChangeArrowheads="1"/>
          </p:cNvSpPr>
          <p:nvPr>
            <p:ph type="body" idx="1"/>
          </p:nvPr>
        </p:nvSpPr>
        <p:spPr/>
        <p:txBody>
          <a:bodyPr/>
          <a:lstStyle/>
          <a:p>
            <a:pPr>
              <a:buNone/>
            </a:pPr>
            <a:r>
              <a:rPr lang="en-US" sz="1800" b="1" dirty="0" smtClean="0">
                <a:latin typeface="Courier New" pitchFamily="49" charset="0"/>
                <a:cs typeface="Courier New" pitchFamily="49" charset="0"/>
              </a:rPr>
              <a:t>char greet[7] = {'H', '</a:t>
            </a:r>
            <a:r>
              <a:rPr lang="en-US" sz="1800" b="1" dirty="0" err="1" smtClean="0">
                <a:latin typeface="Courier New" pitchFamily="49" charset="0"/>
                <a:cs typeface="Courier New" pitchFamily="49" charset="0"/>
              </a:rPr>
              <a:t>i</a:t>
            </a:r>
            <a:r>
              <a:rPr lang="en-US" sz="1800" b="1" dirty="0" smtClean="0">
                <a:latin typeface="Courier New" pitchFamily="49" charset="0"/>
                <a:cs typeface="Courier New" pitchFamily="49" charset="0"/>
              </a:rPr>
              <a:t>', ' ', 'y', 'o', 'u'};</a:t>
            </a:r>
          </a:p>
          <a:p>
            <a:pPr>
              <a:buNone/>
            </a:pPr>
            <a:r>
              <a:rPr lang="en-US" sz="1800" b="1" dirty="0" err="1" smtClean="0">
                <a:latin typeface="Courier New" pitchFamily="49" charset="0"/>
                <a:cs typeface="Courier New" pitchFamily="49" charset="0"/>
              </a:rPr>
              <a:t>printf</a:t>
            </a:r>
            <a:r>
              <a:rPr lang="en-US" sz="1800" b="1" dirty="0" smtClean="0">
                <a:latin typeface="Courier New" pitchFamily="49" charset="0"/>
                <a:cs typeface="Courier New" pitchFamily="49" charset="0"/>
              </a:rPr>
              <a:t>("Oh %8s!", greet);    // output: Oh   hi you!</a:t>
            </a:r>
          </a:p>
          <a:p>
            <a:pPr>
              <a:buNone/>
            </a:pPr>
            <a:endParaRPr lang="en-US" sz="1800" b="1" dirty="0" smtClean="0">
              <a:latin typeface="Courier New" pitchFamily="49" charset="0"/>
              <a:cs typeface="Courier New" pitchFamily="49" charset="0"/>
            </a:endParaRPr>
          </a:p>
          <a:p>
            <a:pPr>
              <a:buNone/>
            </a:pPr>
            <a:r>
              <a:rPr lang="en-US" sz="1800" b="1" dirty="0" smtClean="0">
                <a:latin typeface="Courier New" pitchFamily="49" charset="0"/>
                <a:cs typeface="Courier New" pitchFamily="49" charset="0"/>
              </a:rPr>
              <a:t>char buffer[80] = {'\0'};    // input</a:t>
            </a:r>
          </a:p>
          <a:p>
            <a:pPr>
              <a:buNone/>
            </a:pPr>
            <a:r>
              <a:rPr lang="en-US" sz="1800" b="1" dirty="0" err="1" smtClean="0">
                <a:latin typeface="Courier New" pitchFamily="49" charset="0"/>
                <a:cs typeface="Courier New" pitchFamily="49" charset="0"/>
              </a:rPr>
              <a:t>scanf</a:t>
            </a:r>
            <a:r>
              <a:rPr lang="en-US" sz="1800" b="1" dirty="0" smtClean="0">
                <a:latin typeface="Courier New" pitchFamily="49" charset="0"/>
                <a:cs typeface="Courier New" pitchFamily="49" charset="0"/>
              </a:rPr>
              <a:t>("%s", buffer);</a:t>
            </a:r>
          </a:p>
          <a:p>
            <a:endParaRPr lang="en-US" dirty="0" smtClean="0"/>
          </a:p>
          <a:p>
            <a:r>
              <a:rPr lang="en-US" sz="2000" b="1" dirty="0" err="1" smtClean="0">
                <a:latin typeface="Courier New" pitchFamily="49" charset="0"/>
                <a:cs typeface="Courier New" pitchFamily="49" charset="0"/>
              </a:rPr>
              <a:t>scanf</a:t>
            </a:r>
            <a:r>
              <a:rPr lang="en-US" sz="2000" dirty="0" smtClean="0"/>
              <a:t> reads one word at a time into an array (note the lack of </a:t>
            </a:r>
            <a:r>
              <a:rPr lang="en-US" sz="2000" b="1" dirty="0" smtClean="0">
                <a:latin typeface="Courier New" pitchFamily="49" charset="0"/>
                <a:cs typeface="Courier New" pitchFamily="49" charset="0"/>
              </a:rPr>
              <a:t>&amp;</a:t>
            </a:r>
            <a:r>
              <a:rPr lang="en-US" sz="2000" dirty="0" smtClean="0"/>
              <a:t>)</a:t>
            </a:r>
          </a:p>
          <a:p>
            <a:pPr lvl="1"/>
            <a:r>
              <a:rPr lang="en-US" sz="2000" dirty="0" smtClean="0"/>
              <a:t>if user types more than 80 chars, will go past end of buffer (!)</a:t>
            </a:r>
          </a:p>
          <a:p>
            <a:r>
              <a:rPr lang="en-US" sz="2000" dirty="0" smtClean="0"/>
              <a:t>other console input functions:</a:t>
            </a:r>
          </a:p>
          <a:p>
            <a:pPr lvl="1"/>
            <a:r>
              <a:rPr lang="en-US" sz="2000" b="1" dirty="0" smtClean="0">
                <a:latin typeface="Courier New" pitchFamily="49" charset="0"/>
                <a:cs typeface="Courier New" pitchFamily="49" charset="0"/>
              </a:rPr>
              <a:t>gets(char*)</a:t>
            </a:r>
            <a:r>
              <a:rPr lang="en-US" sz="2000" dirty="0" smtClean="0">
                <a:cs typeface="Courier New" pitchFamily="49" charset="0"/>
              </a:rPr>
              <a:t> </a:t>
            </a:r>
            <a:r>
              <a:rPr lang="en-US" sz="2000" dirty="0" smtClean="0"/>
              <a:t>reads an entire line of input into the given array</a:t>
            </a:r>
          </a:p>
          <a:p>
            <a:pPr lvl="1"/>
            <a:r>
              <a:rPr lang="en-US" sz="2000" b="1" dirty="0" err="1" smtClean="0">
                <a:latin typeface="Courier New" pitchFamily="49" charset="0"/>
                <a:cs typeface="Courier New" pitchFamily="49" charset="0"/>
              </a:rPr>
              <a:t>getchar</a:t>
            </a:r>
            <a:r>
              <a:rPr lang="en-US" sz="2000" b="1" dirty="0" smtClean="0">
                <a:latin typeface="Courier New" pitchFamily="49" charset="0"/>
                <a:cs typeface="Courier New" pitchFamily="49" charset="0"/>
              </a:rPr>
              <a:t>()</a:t>
            </a:r>
            <a:r>
              <a:rPr lang="en-US" sz="2000" dirty="0" smtClean="0"/>
              <a:t> reads and returns one character of input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82" name="Rectangle 2"/>
          <p:cNvSpPr>
            <a:spLocks noGrp="1" noChangeArrowheads="1"/>
          </p:cNvSpPr>
          <p:nvPr>
            <p:ph type="title"/>
          </p:nvPr>
        </p:nvSpPr>
        <p:spPr/>
        <p:txBody>
          <a:bodyPr/>
          <a:lstStyle/>
          <a:p>
            <a:r>
              <a:rPr lang="en-US" smtClean="0"/>
              <a:t>Looping over chars</a:t>
            </a:r>
            <a:endParaRPr lang="en-US" smtClean="0"/>
          </a:p>
        </p:txBody>
      </p:sp>
      <p:sp>
        <p:nvSpPr>
          <p:cNvPr id="225283" name="Rectangle 3"/>
          <p:cNvSpPr>
            <a:spLocks noGrp="1" noChangeArrowheads="1"/>
          </p:cNvSpPr>
          <p:nvPr>
            <p:ph type="body" idx="1"/>
          </p:nvPr>
        </p:nvSpPr>
        <p:spPr/>
        <p:txBody>
          <a:bodyPr/>
          <a:lstStyle/>
          <a:p>
            <a:r>
              <a:rPr lang="en-US" dirty="0" smtClean="0"/>
              <a:t>don't need </a:t>
            </a:r>
            <a:r>
              <a:rPr lang="en-US" b="1" dirty="0" err="1" smtClean="0">
                <a:latin typeface="Courier New" pitchFamily="49" charset="0"/>
                <a:cs typeface="Courier New" pitchFamily="49" charset="0"/>
              </a:rPr>
              <a:t>charAt</a:t>
            </a:r>
            <a:r>
              <a:rPr lang="en-US" dirty="0" smtClean="0"/>
              <a:t> as in Java;  just use</a:t>
            </a:r>
            <a:r>
              <a:rPr lang="en-US" b="1" dirty="0" smtClean="0">
                <a:latin typeface="Courier New" pitchFamily="49" charset="0"/>
                <a:cs typeface="Courier New" pitchFamily="49" charset="0"/>
              </a:rPr>
              <a:t> [] </a:t>
            </a:r>
            <a:r>
              <a:rPr lang="en-US" dirty="0" smtClean="0"/>
              <a:t>to access characters</a:t>
            </a:r>
          </a:p>
          <a:p>
            <a:endParaRPr lang="en-US" dirty="0" smtClean="0"/>
          </a:p>
          <a:p>
            <a:pPr>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pPr>
              <a:buNone/>
            </a:pPr>
            <a:r>
              <a:rPr lang="en-US" sz="2000" b="1" dirty="0" err="1" smtClean="0">
                <a:latin typeface="Courier New" pitchFamily="49" charset="0"/>
                <a:cs typeface="Courier New" pitchFamily="49" charset="0"/>
              </a:rPr>
              <a:t>int</a:t>
            </a: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s_count</a:t>
            </a:r>
            <a:r>
              <a:rPr lang="en-US" sz="2000" b="1" dirty="0" smtClean="0">
                <a:latin typeface="Courier New" pitchFamily="49" charset="0"/>
                <a:cs typeface="Courier New" pitchFamily="49" charset="0"/>
              </a:rPr>
              <a:t> = 0;</a:t>
            </a:r>
          </a:p>
          <a:p>
            <a:pPr>
              <a:buNone/>
            </a:pPr>
            <a:r>
              <a:rPr lang="en-US" sz="2000" b="1" dirty="0" smtClean="0">
                <a:latin typeface="Courier New" pitchFamily="49" charset="0"/>
                <a:cs typeface="Courier New" pitchFamily="49" charset="0"/>
              </a:rPr>
              <a:t>char </a:t>
            </a:r>
            <a:r>
              <a:rPr lang="en-US" sz="2000" b="1" dirty="0" err="1" smtClean="0">
                <a:latin typeface="Courier New" pitchFamily="49" charset="0"/>
                <a:cs typeface="Courier New" pitchFamily="49" charset="0"/>
              </a:rPr>
              <a:t>str</a:t>
            </a:r>
            <a:r>
              <a:rPr lang="en-US" sz="2000" b="1" dirty="0" smtClean="0">
                <a:latin typeface="Courier New" pitchFamily="49" charset="0"/>
                <a:cs typeface="Courier New" pitchFamily="49" charset="0"/>
              </a:rPr>
              <a:t>[] = "Mississippi";</a:t>
            </a:r>
          </a:p>
          <a:p>
            <a:pPr>
              <a:buNone/>
            </a:pPr>
            <a:r>
              <a:rPr lang="en-US" sz="2000" b="1" dirty="0" smtClean="0">
                <a:latin typeface="Courier New" pitchFamily="49" charset="0"/>
                <a:cs typeface="Courier New" pitchFamily="49" charset="0"/>
              </a:rPr>
              <a:t>for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0;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&lt; 11; </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("%c\n", </a:t>
            </a:r>
            <a:r>
              <a:rPr lang="en-US" sz="2000" b="1" dirty="0" err="1" smtClean="0">
                <a:latin typeface="Courier New" pitchFamily="49" charset="0"/>
                <a:cs typeface="Courier New" pitchFamily="49" charset="0"/>
              </a:rPr>
              <a:t>str</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    if (</a:t>
            </a:r>
            <a:r>
              <a:rPr lang="en-US" sz="2000" b="1" dirty="0" err="1" smtClean="0">
                <a:latin typeface="Courier New" pitchFamily="49" charset="0"/>
                <a:cs typeface="Courier New" pitchFamily="49" charset="0"/>
              </a:rPr>
              <a:t>str</a:t>
            </a:r>
            <a:r>
              <a:rPr lang="en-US" sz="2000" b="1" dirty="0" smtClean="0">
                <a:latin typeface="Courier New" pitchFamily="49" charset="0"/>
                <a:cs typeface="Courier New" pitchFamily="49" charset="0"/>
              </a:rPr>
              <a:t>[</a:t>
            </a:r>
            <a:r>
              <a:rPr lang="en-US" sz="2000" b="1" dirty="0" err="1" smtClean="0">
                <a:latin typeface="Courier New" pitchFamily="49" charset="0"/>
                <a:cs typeface="Courier New" pitchFamily="49" charset="0"/>
              </a:rPr>
              <a:t>i</a:t>
            </a:r>
            <a:r>
              <a:rPr lang="en-US" sz="2000" b="1" dirty="0" smtClean="0">
                <a:latin typeface="Courier New" pitchFamily="49" charset="0"/>
                <a:cs typeface="Courier New" pitchFamily="49" charset="0"/>
              </a:rPr>
              <a:t>] == 's') {</a:t>
            </a:r>
          </a:p>
          <a:p>
            <a:pPr>
              <a:buNone/>
            </a:pPr>
            <a:r>
              <a:rPr lang="en-US" sz="2000" b="1" dirty="0" smtClean="0">
                <a:latin typeface="Courier New" pitchFamily="49" charset="0"/>
                <a:cs typeface="Courier New" pitchFamily="49" charset="0"/>
              </a:rPr>
              <a:t>        </a:t>
            </a:r>
            <a:r>
              <a:rPr lang="en-US" sz="2000" b="1" dirty="0" err="1" smtClean="0">
                <a:latin typeface="Courier New" pitchFamily="49" charset="0"/>
                <a:cs typeface="Courier New" pitchFamily="49" charset="0"/>
              </a:rPr>
              <a:t>s_count</a:t>
            </a:r>
            <a:r>
              <a:rPr lang="en-US" sz="2000" b="1" dirty="0" smtClean="0">
                <a:latin typeface="Courier New" pitchFamily="49" charset="0"/>
                <a:cs typeface="Courier New" pitchFamily="49" charset="0"/>
              </a:rPr>
              <a:t>++;</a:t>
            </a:r>
          </a:p>
          <a:p>
            <a:pPr>
              <a:buNone/>
            </a:pPr>
            <a:r>
              <a:rPr lang="en-US" sz="2000" b="1" dirty="0" smtClean="0">
                <a:latin typeface="Courier New" pitchFamily="49" charset="0"/>
                <a:cs typeface="Courier New" pitchFamily="49" charset="0"/>
              </a:rPr>
              <a:t>    }</a:t>
            </a:r>
          </a:p>
          <a:p>
            <a:pPr>
              <a:buNone/>
            </a:pPr>
            <a:r>
              <a:rPr lang="en-US" sz="2000" b="1" dirty="0" smtClean="0">
                <a:latin typeface="Courier New" pitchFamily="49" charset="0"/>
                <a:cs typeface="Courier New" pitchFamily="49" charset="0"/>
              </a:rPr>
              <a:t>}</a:t>
            </a:r>
          </a:p>
          <a:p>
            <a:pPr>
              <a:buNone/>
            </a:pPr>
            <a:r>
              <a:rPr lang="en-US" sz="2000" b="1" dirty="0" err="1" smtClean="0">
                <a:latin typeface="Courier New" pitchFamily="49" charset="0"/>
                <a:cs typeface="Courier New" pitchFamily="49" charset="0"/>
              </a:rPr>
              <a:t>printf</a:t>
            </a:r>
            <a:r>
              <a:rPr lang="en-US" sz="2000" b="1" dirty="0" smtClean="0">
                <a:latin typeface="Courier New" pitchFamily="49" charset="0"/>
                <a:cs typeface="Courier New" pitchFamily="49" charset="0"/>
              </a:rPr>
              <a:t>("%d occurrences of letter s\n", </a:t>
            </a:r>
            <a:r>
              <a:rPr lang="en-US" sz="2000" b="1" dirty="0" err="1" smtClean="0">
                <a:latin typeface="Courier New" pitchFamily="49" charset="0"/>
                <a:cs typeface="Courier New" pitchFamily="49" charset="0"/>
              </a:rPr>
              <a:t>s_count</a:t>
            </a:r>
            <a:r>
              <a:rPr lang="en-US" sz="2000" b="1" dirty="0" smtClean="0">
                <a:latin typeface="Courier New" pitchFamily="49" charset="0"/>
                <a:cs typeface="Courier New" pitchFamily="49" charset="0"/>
              </a:rPr>
              <a:t>);</a:t>
            </a:r>
            <a:endParaRPr lang="en-US" sz="20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en-US" smtClean="0"/>
              <a:t>String literals</a:t>
            </a:r>
          </a:p>
        </p:txBody>
      </p:sp>
      <p:sp>
        <p:nvSpPr>
          <p:cNvPr id="239619" name="Rectangle 3"/>
          <p:cNvSpPr>
            <a:spLocks noGrp="1" noChangeArrowheads="1"/>
          </p:cNvSpPr>
          <p:nvPr>
            <p:ph type="body" idx="1"/>
          </p:nvPr>
        </p:nvSpPr>
        <p:spPr>
          <a:xfrm>
            <a:off x="0" y="1295400"/>
            <a:ext cx="9144000" cy="5562600"/>
          </a:xfrm>
        </p:spPr>
        <p:txBody>
          <a:bodyPr/>
          <a:lstStyle/>
          <a:p>
            <a:r>
              <a:rPr lang="en-US" dirty="0" smtClean="0">
                <a:solidFill>
                  <a:srgbClr val="262626"/>
                </a:solidFill>
              </a:rPr>
              <a:t>when you create a string literal with "</a:t>
            </a:r>
            <a:r>
              <a:rPr lang="en-US" b="1" i="1" dirty="0" smtClean="0">
                <a:solidFill>
                  <a:srgbClr val="262626"/>
                </a:solidFill>
              </a:rPr>
              <a:t>text</a:t>
            </a:r>
            <a:r>
              <a:rPr lang="en-US" dirty="0" smtClean="0">
                <a:solidFill>
                  <a:srgbClr val="262626"/>
                </a:solidFill>
              </a:rPr>
              <a:t>", really it is just a </a:t>
            </a:r>
            <a:r>
              <a:rPr lang="en-US" b="1" dirty="0" smtClean="0">
                <a:solidFill>
                  <a:srgbClr val="262626"/>
                </a:solidFill>
                <a:latin typeface="Courier New" pitchFamily="49" charset="0"/>
                <a:cs typeface="Courier New" pitchFamily="49" charset="0"/>
              </a:rPr>
              <a:t>const char* </a:t>
            </a:r>
            <a:r>
              <a:rPr lang="en-US" dirty="0" smtClean="0">
                <a:solidFill>
                  <a:srgbClr val="262626"/>
                </a:solidFill>
              </a:rPr>
              <a:t>(unchangeable pointer) to a string in the code area</a:t>
            </a:r>
          </a:p>
          <a:p>
            <a:pPr lvl="1">
              <a:lnSpc>
                <a:spcPct val="80000"/>
              </a:lnSpc>
              <a:buFont typeface="Wingdings" pitchFamily="2" charset="2"/>
              <a:buNone/>
            </a:pPr>
            <a:endParaRPr lang="en-US" sz="800" dirty="0" smtClean="0">
              <a:solidFill>
                <a:srgbClr val="404040"/>
              </a:solidFill>
              <a:latin typeface="Consolas" pitchFamily="49" charset="0"/>
            </a:endParaRPr>
          </a:p>
          <a:p>
            <a:pPr lvl="1">
              <a:lnSpc>
                <a:spcPct val="80000"/>
              </a:lnSpc>
              <a:buFont typeface="Wingdings" pitchFamily="2" charset="2"/>
              <a:buNone/>
            </a:pPr>
            <a:endParaRPr lang="en-US" sz="800" dirty="0" smtClean="0">
              <a:solidFill>
                <a:srgbClr val="404040"/>
              </a:solidFill>
              <a:latin typeface="Consolas" pitchFamily="49" charset="0"/>
            </a:endParaRPr>
          </a:p>
          <a:p>
            <a:pPr lvl="1">
              <a:lnSpc>
                <a:spcPct val="80000"/>
              </a:lnSpc>
              <a:buFont typeface="Wingdings" pitchFamily="2" charset="2"/>
              <a:buNone/>
            </a:pPr>
            <a:r>
              <a:rPr lang="en-US" sz="2000" b="1" dirty="0" smtClean="0">
                <a:solidFill>
                  <a:srgbClr val="009900"/>
                </a:solidFill>
                <a:latin typeface="Courier New" pitchFamily="49" charset="0"/>
                <a:cs typeface="Courier New" pitchFamily="49" charset="0"/>
              </a:rPr>
              <a:t>// pointer to const string literal</a:t>
            </a: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char* str1 = "str1";   </a:t>
            </a:r>
            <a:r>
              <a:rPr lang="en-US" sz="2000" b="1" dirty="0" smtClean="0">
                <a:solidFill>
                  <a:srgbClr val="009900"/>
                </a:solidFill>
                <a:latin typeface="Courier New" pitchFamily="49" charset="0"/>
                <a:cs typeface="Courier New" pitchFamily="49" charset="0"/>
              </a:rPr>
              <a:t>// ok</a:t>
            </a:r>
          </a:p>
          <a:p>
            <a:pPr lvl="1">
              <a:lnSpc>
                <a:spcPct val="80000"/>
              </a:lnSpc>
              <a:buFont typeface="Wingdings" pitchFamily="2" charset="2"/>
              <a:buNone/>
            </a:pPr>
            <a:r>
              <a:rPr lang="en-US" sz="2000" b="1" dirty="0" smtClean="0">
                <a:solidFill>
                  <a:srgbClr val="CC0000"/>
                </a:solidFill>
                <a:latin typeface="Courier New" pitchFamily="49" charset="0"/>
                <a:cs typeface="Courier New" pitchFamily="49" charset="0"/>
              </a:rPr>
              <a:t>str1[0] = 'X';</a:t>
            </a:r>
            <a:r>
              <a:rPr lang="en-US" sz="2000" b="1" dirty="0" smtClean="0">
                <a:solidFill>
                  <a:srgbClr val="404040"/>
                </a:solidFill>
                <a:latin typeface="Courier New" pitchFamily="49" charset="0"/>
                <a:cs typeface="Courier New" pitchFamily="49" charset="0"/>
              </a:rPr>
              <a:t>         </a:t>
            </a:r>
            <a:r>
              <a:rPr lang="en-US" sz="2000" b="1" dirty="0" smtClean="0">
                <a:solidFill>
                  <a:srgbClr val="009900"/>
                </a:solidFill>
                <a:latin typeface="Courier New" pitchFamily="49" charset="0"/>
                <a:cs typeface="Courier New" pitchFamily="49" charset="0"/>
              </a:rPr>
              <a:t>// not ok</a:t>
            </a:r>
          </a:p>
          <a:p>
            <a:pPr lvl="1">
              <a:lnSpc>
                <a:spcPct val="80000"/>
              </a:lnSpc>
              <a:buFont typeface="Wingdings" pitchFamily="2" charset="2"/>
              <a:buNone/>
            </a:pPr>
            <a:endParaRPr lang="en-US" sz="2000" b="1" dirty="0" smtClean="0">
              <a:solidFill>
                <a:srgbClr val="404040"/>
              </a:solidFill>
              <a:latin typeface="Courier New" pitchFamily="49" charset="0"/>
              <a:cs typeface="Courier New" pitchFamily="49" charset="0"/>
            </a:endParaRPr>
          </a:p>
          <a:p>
            <a:pPr lvl="1">
              <a:lnSpc>
                <a:spcPct val="80000"/>
              </a:lnSpc>
              <a:buFont typeface="Wingdings" pitchFamily="2" charset="2"/>
              <a:buNone/>
            </a:pPr>
            <a:r>
              <a:rPr lang="en-US" sz="2000" b="1" dirty="0" smtClean="0">
                <a:solidFill>
                  <a:srgbClr val="009900"/>
                </a:solidFill>
                <a:latin typeface="Courier New" pitchFamily="49" charset="0"/>
                <a:cs typeface="Courier New" pitchFamily="49" charset="0"/>
              </a:rPr>
              <a:t>// stack-allocated string buffer</a:t>
            </a: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char str2[] = "str2";  </a:t>
            </a:r>
            <a:r>
              <a:rPr lang="en-US" sz="2000" b="1" dirty="0" smtClean="0">
                <a:solidFill>
                  <a:srgbClr val="009900"/>
                </a:solidFill>
                <a:latin typeface="Courier New" pitchFamily="49" charset="0"/>
                <a:cs typeface="Courier New" pitchFamily="49" charset="0"/>
              </a:rPr>
              <a:t>// ok</a:t>
            </a:r>
          </a:p>
          <a:p>
            <a:pPr lvl="1">
              <a:lnSpc>
                <a:spcPct val="80000"/>
              </a:lnSpc>
              <a:buFont typeface="Wingdings" pitchFamily="2" charset="2"/>
              <a:buNone/>
            </a:pPr>
            <a:r>
              <a:rPr lang="en-US" sz="2000" b="1" dirty="0" smtClean="0">
                <a:solidFill>
                  <a:schemeClr val="accent2"/>
                </a:solidFill>
                <a:latin typeface="Courier New" pitchFamily="49" charset="0"/>
                <a:cs typeface="Courier New" pitchFamily="49" charset="0"/>
              </a:rPr>
              <a:t>str2[0] = 'X';</a:t>
            </a:r>
            <a:r>
              <a:rPr lang="en-US" sz="2000" b="1" dirty="0" smtClean="0">
                <a:solidFill>
                  <a:srgbClr val="404040"/>
                </a:solidFill>
                <a:latin typeface="Courier New" pitchFamily="49" charset="0"/>
                <a:cs typeface="Courier New" pitchFamily="49" charset="0"/>
              </a:rPr>
              <a:t>         </a:t>
            </a:r>
            <a:r>
              <a:rPr lang="en-US" sz="2000" b="1" dirty="0" smtClean="0">
                <a:solidFill>
                  <a:srgbClr val="009900"/>
                </a:solidFill>
                <a:latin typeface="Courier New" pitchFamily="49" charset="0"/>
                <a:cs typeface="Courier New" pitchFamily="49" charset="0"/>
              </a:rPr>
              <a:t>// ok</a:t>
            </a:r>
          </a:p>
          <a:p>
            <a:pPr lvl="1">
              <a:lnSpc>
                <a:spcPct val="80000"/>
              </a:lnSpc>
              <a:buFont typeface="Wingdings" pitchFamily="2" charset="2"/>
              <a:buNone/>
            </a:pPr>
            <a:endParaRPr lang="en-US" sz="2000" b="1" dirty="0" smtClean="0">
              <a:solidFill>
                <a:srgbClr val="009900"/>
              </a:solidFill>
              <a:latin typeface="Courier New" pitchFamily="49" charset="0"/>
              <a:cs typeface="Courier New" pitchFamily="49" charset="0"/>
            </a:endParaRPr>
          </a:p>
          <a:p>
            <a:pPr lvl="1">
              <a:lnSpc>
                <a:spcPct val="80000"/>
              </a:lnSpc>
              <a:buFont typeface="Wingdings" pitchFamily="2" charset="2"/>
              <a:buNone/>
            </a:pPr>
            <a:endParaRPr lang="en-US" sz="2000" b="1" dirty="0" smtClean="0">
              <a:solidFill>
                <a:srgbClr val="404040"/>
              </a:solidFill>
              <a:latin typeface="Courier New" pitchFamily="49" charset="0"/>
              <a:cs typeface="Courier New" pitchFamily="49" charset="0"/>
            </a:endParaRPr>
          </a:p>
          <a:p>
            <a:pPr lvl="1">
              <a:lnSpc>
                <a:spcPct val="80000"/>
              </a:lnSpc>
              <a:buFont typeface="Wingdings" pitchFamily="2" charset="2"/>
              <a:buNone/>
            </a:pPr>
            <a:r>
              <a:rPr lang="en-US" sz="2000" b="1" dirty="0" smtClean="0">
                <a:solidFill>
                  <a:srgbClr val="009900"/>
                </a:solidFill>
                <a:latin typeface="Courier New" pitchFamily="49" charset="0"/>
                <a:cs typeface="Courier New" pitchFamily="49" charset="0"/>
              </a:rPr>
              <a:t>// but pointer can be reassigned</a:t>
            </a:r>
          </a:p>
          <a:p>
            <a:pPr lvl="1">
              <a:lnSpc>
                <a:spcPct val="80000"/>
              </a:lnSpc>
              <a:buFont typeface="Wingdings" pitchFamily="2" charset="2"/>
              <a:buNone/>
            </a:pPr>
            <a:r>
              <a:rPr lang="en-US" sz="2000" b="1" dirty="0" smtClean="0">
                <a:solidFill>
                  <a:srgbClr val="404040"/>
                </a:solidFill>
                <a:latin typeface="Courier New" pitchFamily="49" charset="0"/>
                <a:cs typeface="Courier New" pitchFamily="49" charset="0"/>
              </a:rPr>
              <a:t>str1 = "new";          </a:t>
            </a:r>
            <a:r>
              <a:rPr lang="en-US" sz="2000" b="1" dirty="0" smtClean="0">
                <a:solidFill>
                  <a:srgbClr val="009900"/>
                </a:solidFill>
                <a:latin typeface="Courier New" pitchFamily="49" charset="0"/>
                <a:cs typeface="Courier New" pitchFamily="49" charset="0"/>
              </a:rPr>
              <a:t>// ok</a:t>
            </a:r>
          </a:p>
          <a:p>
            <a:pPr lvl="1">
              <a:lnSpc>
                <a:spcPct val="80000"/>
              </a:lnSpc>
              <a:buFont typeface="Wingdings" pitchFamily="2" charset="2"/>
              <a:buNone/>
            </a:pPr>
            <a:r>
              <a:rPr lang="en-US" sz="2000" b="1" dirty="0" smtClean="0">
                <a:solidFill>
                  <a:srgbClr val="CC0000"/>
                </a:solidFill>
                <a:latin typeface="Courier New" pitchFamily="49" charset="0"/>
                <a:cs typeface="Courier New" pitchFamily="49" charset="0"/>
              </a:rPr>
              <a:t>str2 = "new";</a:t>
            </a:r>
            <a:r>
              <a:rPr lang="en-US" sz="2000" b="1" dirty="0" smtClean="0">
                <a:solidFill>
                  <a:srgbClr val="404040"/>
                </a:solidFill>
                <a:latin typeface="Courier New" pitchFamily="49" charset="0"/>
                <a:cs typeface="Courier New" pitchFamily="49" charset="0"/>
              </a:rPr>
              <a:t>          </a:t>
            </a:r>
            <a:r>
              <a:rPr lang="en-US" sz="2000" b="1" dirty="0" smtClean="0">
                <a:solidFill>
                  <a:srgbClr val="009900"/>
                </a:solidFill>
                <a:latin typeface="Courier New" pitchFamily="49" charset="0"/>
                <a:cs typeface="Courier New" pitchFamily="49" charset="0"/>
              </a:rPr>
              <a:t>// not ok</a:t>
            </a:r>
          </a:p>
        </p:txBody>
      </p:sp>
      <p:graphicFrame>
        <p:nvGraphicFramePr>
          <p:cNvPr id="239729" name="Group 113"/>
          <p:cNvGraphicFramePr>
            <a:graphicFrameLocks noGrp="1"/>
          </p:cNvGraphicFramePr>
          <p:nvPr/>
        </p:nvGraphicFramePr>
        <p:xfrm>
          <a:off x="6172200" y="2209800"/>
          <a:ext cx="2819400" cy="4343401"/>
        </p:xfrm>
        <a:graphic>
          <a:graphicData uri="http://schemas.openxmlformats.org/drawingml/2006/table">
            <a:tbl>
              <a:tblPr/>
              <a:tblGrid>
                <a:gridCol w="2819400"/>
              </a:tblGrid>
              <a:tr h="1387475">
                <a:tc>
                  <a:txBody>
                    <a:bodyPr/>
                    <a:lstStyle/>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r>
                        <a:rPr kumimoji="0" lang="en-US" sz="2200" b="0" i="0" u="none" strike="noStrike" cap="none" normalizeH="0" baseline="0" smtClean="0">
                          <a:ln>
                            <a:noFill/>
                          </a:ln>
                          <a:solidFill>
                            <a:srgbClr val="262626"/>
                          </a:solidFill>
                          <a:effectLst/>
                          <a:latin typeface="Calibri" pitchFamily="34" charset="0"/>
                        </a:rPr>
                        <a:t>main</a:t>
                      </a:r>
                    </a:p>
                    <a:p>
                      <a:pPr marL="1588" marR="0" lvl="0" indent="0" algn="l" defTabSz="914400" rtl="0" eaLnBrk="0" fontAlgn="base" latinLnBrk="0" hangingPunct="0">
                        <a:lnSpc>
                          <a:spcPct val="11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chemeClr val="tx1"/>
                          </a:solidFill>
                          <a:effectLst/>
                          <a:latin typeface="Consolas" pitchFamily="49" charset="0"/>
                        </a:rPr>
                        <a:t>str1</a:t>
                      </a:r>
                      <a:endParaRPr kumimoji="0" lang="en-US" sz="2000" b="0" i="0" u="none" strike="noStrike" cap="none" normalizeH="0" baseline="0" smtClean="0">
                        <a:ln>
                          <a:noFill/>
                        </a:ln>
                        <a:solidFill>
                          <a:schemeClr val="tx1"/>
                        </a:solidFill>
                        <a:effectLst/>
                        <a:latin typeface="Calibri" pitchFamily="34" charset="0"/>
                      </a:endParaRPr>
                    </a:p>
                    <a:p>
                      <a:pPr marL="1588" marR="0" lvl="0" indent="0" algn="l" defTabSz="914400" rtl="0" eaLnBrk="0" fontAlgn="base" latinLnBrk="0" hangingPunct="0">
                        <a:lnSpc>
                          <a:spcPct val="11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chemeClr val="tx1"/>
                          </a:solidFill>
                          <a:effectLst/>
                          <a:latin typeface="Consolas" pitchFamily="49" charset="0"/>
                        </a:rPr>
                        <a:t>str2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r>
              <a:tr h="898525">
                <a:tc>
                  <a:txBody>
                    <a:bodyPr/>
                    <a:lstStyle/>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endParaRPr kumimoji="0" lang="en-US" sz="800" b="0" i="0" u="none" strike="noStrike" cap="none" normalizeH="0" baseline="0" smtClean="0">
                        <a:ln>
                          <a:noFill/>
                        </a:ln>
                        <a:solidFill>
                          <a:srgbClr val="262626"/>
                        </a:solidFill>
                        <a:effectLst/>
                        <a:latin typeface="Calibri" pitchFamily="34" charset="0"/>
                      </a:endParaRPr>
                    </a:p>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endParaRPr kumimoji="0" lang="en-US" sz="800" b="0" i="0" u="none" strike="noStrike" cap="none" normalizeH="0" baseline="0" smtClean="0">
                        <a:ln>
                          <a:noFill/>
                        </a:ln>
                        <a:solidFill>
                          <a:srgbClr val="262626"/>
                        </a:solidFill>
                        <a:effectLst/>
                        <a:latin typeface="Calibri" pitchFamily="34" charset="0"/>
                      </a:endParaRPr>
                    </a:p>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endParaRPr kumimoji="0" lang="en-US" sz="800" b="0" i="0" u="none" strike="noStrike" cap="none" normalizeH="0" baseline="0" smtClean="0">
                        <a:ln>
                          <a:noFill/>
                        </a:ln>
                        <a:solidFill>
                          <a:srgbClr val="262626"/>
                        </a:solidFill>
                        <a:effectLst/>
                        <a:latin typeface="Calibri" pitchFamily="34" charset="0"/>
                      </a:endParaRPr>
                    </a:p>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r>
                        <a:rPr kumimoji="0" lang="en-US" sz="2200" b="0" i="0" u="none" strike="noStrike" cap="none" normalizeH="0" baseline="0" smtClean="0">
                          <a:ln>
                            <a:noFill/>
                          </a:ln>
                          <a:solidFill>
                            <a:schemeClr val="bg2"/>
                          </a:solidFill>
                          <a:effectLst/>
                          <a:latin typeface="Calibri" pitchFamily="34" charset="0"/>
                        </a:rPr>
                        <a:t>available</a:t>
                      </a:r>
                    </a:p>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endParaRPr kumimoji="0" lang="en-US" sz="800" b="0" i="0" u="none" strike="noStrike" cap="none" normalizeH="0" baseline="0" smtClean="0">
                        <a:ln>
                          <a:noFill/>
                        </a:ln>
                        <a:solidFill>
                          <a:schemeClr val="bg2"/>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81000">
                <a:tc>
                  <a:txBody>
                    <a:bodyPr/>
                    <a:lstStyle/>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r>
                        <a:rPr kumimoji="0" lang="en-US" sz="2200" b="0" i="0" u="none" strike="noStrike" cap="none" normalizeH="0" baseline="0" smtClean="0">
                          <a:ln>
                            <a:noFill/>
                          </a:ln>
                          <a:solidFill>
                            <a:srgbClr val="262626"/>
                          </a:solidFill>
                          <a:effectLst/>
                          <a:latin typeface="Calibri" pitchFamily="34" charset="0"/>
                        </a:rPr>
                        <a:t>heap</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99FF"/>
                    </a:solidFill>
                  </a:tcPr>
                </a:tc>
              </a:tr>
              <a:tr h="379413">
                <a:tc>
                  <a:txBody>
                    <a:bodyPr/>
                    <a:lstStyle/>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r>
                        <a:rPr kumimoji="0" lang="en-US" sz="2200" b="0" i="0" u="none" strike="noStrike" cap="none" normalizeH="0" baseline="0" smtClean="0">
                          <a:ln>
                            <a:noFill/>
                          </a:ln>
                          <a:solidFill>
                            <a:srgbClr val="262626"/>
                          </a:solidFill>
                          <a:effectLst/>
                          <a:latin typeface="Calibri" pitchFamily="34" charset="0"/>
                        </a:rPr>
                        <a:t>global data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CC66"/>
                    </a:solidFill>
                  </a:tcPr>
                </a:tc>
              </a:tr>
              <a:tr h="1296988">
                <a:tc>
                  <a:txBody>
                    <a:bodyPr/>
                    <a:lstStyle/>
                    <a:p>
                      <a:pPr marL="1588" marR="0" lvl="0" indent="0" algn="ctr" defTabSz="914400" rtl="0" eaLnBrk="0" fontAlgn="base" latinLnBrk="0" hangingPunct="0">
                        <a:lnSpc>
                          <a:spcPct val="80000"/>
                        </a:lnSpc>
                        <a:spcBef>
                          <a:spcPct val="20000"/>
                        </a:spcBef>
                        <a:spcAft>
                          <a:spcPct val="0"/>
                        </a:spcAft>
                        <a:buClr>
                          <a:srgbClr val="BD0901"/>
                        </a:buClr>
                        <a:buSzPct val="100000"/>
                        <a:buFontTx/>
                        <a:buNone/>
                        <a:tabLst/>
                      </a:pPr>
                      <a:r>
                        <a:rPr kumimoji="0" lang="en-US" sz="2200" b="0" i="0" u="none" strike="noStrike" cap="none" normalizeH="0" baseline="0" smtClean="0">
                          <a:ln>
                            <a:noFill/>
                          </a:ln>
                          <a:solidFill>
                            <a:srgbClr val="262626"/>
                          </a:solidFill>
                          <a:effectLst/>
                          <a:latin typeface="Calibri" pitchFamily="34" charset="0"/>
                        </a:rPr>
                        <a:t>code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D3CAAA"/>
                    </a:solidFill>
                  </a:tcPr>
                </a:tc>
              </a:tr>
            </a:tbl>
          </a:graphicData>
        </a:graphic>
      </p:graphicFrame>
      <p:graphicFrame>
        <p:nvGraphicFramePr>
          <p:cNvPr id="239692" name="Group 76"/>
          <p:cNvGraphicFramePr>
            <a:graphicFrameLocks noGrp="1"/>
          </p:cNvGraphicFramePr>
          <p:nvPr/>
        </p:nvGraphicFramePr>
        <p:xfrm>
          <a:off x="6705600" y="6081713"/>
          <a:ext cx="2057400" cy="396240"/>
        </p:xfrm>
        <a:graphic>
          <a:graphicData uri="http://schemas.openxmlformats.org/drawingml/2006/table">
            <a:tbl>
              <a:tblPr/>
              <a:tblGrid>
                <a:gridCol w="381000"/>
                <a:gridCol w="381000"/>
                <a:gridCol w="381000"/>
                <a:gridCol w="381000"/>
                <a:gridCol w="533400"/>
              </a:tblGrid>
              <a:tr h="319088">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39666" name="Group 50"/>
          <p:cNvGraphicFramePr>
            <a:graphicFrameLocks noGrp="1"/>
          </p:cNvGraphicFramePr>
          <p:nvPr/>
        </p:nvGraphicFramePr>
        <p:xfrm>
          <a:off x="6934200" y="2538413"/>
          <a:ext cx="381000" cy="396240"/>
        </p:xfrm>
        <a:graphic>
          <a:graphicData uri="http://schemas.openxmlformats.org/drawingml/2006/table">
            <a:tbl>
              <a:tblPr/>
              <a:tblGrid>
                <a:gridCol w="381000"/>
              </a:tblGrid>
              <a:tr h="319088">
                <a:tc>
                  <a:txBody>
                    <a:bodyPr/>
                    <a:lstStyle/>
                    <a:p>
                      <a:pPr marL="0" marR="0" lvl="0" indent="0" algn="l" defTabSz="914400" rtl="0" eaLnBrk="0" fontAlgn="base" latinLnBrk="0" hangingPunct="0">
                        <a:lnSpc>
                          <a:spcPct val="100000"/>
                        </a:lnSpc>
                        <a:spcBef>
                          <a:spcPct val="20000"/>
                        </a:spcBef>
                        <a:spcAft>
                          <a:spcPct val="0"/>
                        </a:spcAft>
                        <a:buClr>
                          <a:srgbClr val="BD0901"/>
                        </a:buClr>
                        <a:buSzPct val="100000"/>
                        <a:buFontTx/>
                        <a:buNone/>
                        <a:tabLst/>
                      </a:pPr>
                      <a:endParaRPr kumimoji="0" lang="en-US" sz="2000" b="0" i="0" u="none" strike="noStrike" cap="none" normalizeH="0" baseline="0" smtClean="0">
                        <a:ln>
                          <a:noFill/>
                        </a:ln>
                        <a:solidFill>
                          <a:srgbClr val="262626"/>
                        </a:solidFill>
                        <a:effectLst/>
                        <a:latin typeface="Calibri" pitchFamily="34"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graphicFrame>
        <p:nvGraphicFramePr>
          <p:cNvPr id="239693" name="Group 77"/>
          <p:cNvGraphicFramePr>
            <a:graphicFrameLocks noGrp="1"/>
          </p:cNvGraphicFramePr>
          <p:nvPr/>
        </p:nvGraphicFramePr>
        <p:xfrm>
          <a:off x="6934200" y="3033713"/>
          <a:ext cx="2057400" cy="396240"/>
        </p:xfrm>
        <a:graphic>
          <a:graphicData uri="http://schemas.openxmlformats.org/drawingml/2006/table">
            <a:tbl>
              <a:tblPr/>
              <a:tblGrid>
                <a:gridCol w="381000"/>
                <a:gridCol w="381000"/>
                <a:gridCol w="381000"/>
                <a:gridCol w="381000"/>
                <a:gridCol w="533400"/>
              </a:tblGrid>
              <a:tr h="319088">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r</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39672" name="Line 56"/>
          <p:cNvSpPr>
            <a:spLocks noChangeShapeType="1"/>
          </p:cNvSpPr>
          <p:nvPr/>
        </p:nvSpPr>
        <p:spPr bwMode="auto">
          <a:xfrm flipH="1">
            <a:off x="6705600" y="2743200"/>
            <a:ext cx="381000" cy="3352800"/>
          </a:xfrm>
          <a:prstGeom prst="line">
            <a:avLst/>
          </a:prstGeom>
          <a:noFill/>
          <a:ln w="25400">
            <a:solidFill>
              <a:schemeClr val="tx1"/>
            </a:solidFill>
            <a:round/>
            <a:headEnd/>
            <a:tailEnd type="triangle" w="lg" len="lg"/>
          </a:ln>
          <a:effectLst/>
        </p:spPr>
        <p:txBody>
          <a:bodyPr/>
          <a:lstStyle/>
          <a:p>
            <a:endParaRPr lang="en-US"/>
          </a:p>
        </p:txBody>
      </p:sp>
      <p:graphicFrame>
        <p:nvGraphicFramePr>
          <p:cNvPr id="239725" name="Group 109"/>
          <p:cNvGraphicFramePr>
            <a:graphicFrameLocks noGrp="1"/>
          </p:cNvGraphicFramePr>
          <p:nvPr/>
        </p:nvGraphicFramePr>
        <p:xfrm>
          <a:off x="6705600" y="5624513"/>
          <a:ext cx="1676400" cy="396240"/>
        </p:xfrm>
        <a:graphic>
          <a:graphicData uri="http://schemas.openxmlformats.org/drawingml/2006/table">
            <a:tbl>
              <a:tblPr/>
              <a:tblGrid>
                <a:gridCol w="381000"/>
                <a:gridCol w="381000"/>
                <a:gridCol w="381000"/>
                <a:gridCol w="533400"/>
              </a:tblGrid>
              <a:tr h="319088">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w</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
                          <a:srgbClr val="BD0901"/>
                        </a:buClr>
                        <a:buSzPct val="100000"/>
                        <a:buFontTx/>
                        <a:buNone/>
                        <a:tabLst/>
                      </a:pPr>
                      <a:r>
                        <a:rPr kumimoji="0" lang="en-US" sz="2000" b="0" i="0" u="none" strike="noStrike" cap="none" normalizeH="0" baseline="0" smtClean="0">
                          <a:ln>
                            <a:noFill/>
                          </a:ln>
                          <a:solidFill>
                            <a:srgbClr val="262626"/>
                          </a:solidFill>
                          <a:effectLst/>
                          <a:latin typeface="Consolas" pitchFamily="49"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239726" name="Line 110"/>
          <p:cNvSpPr>
            <a:spLocks noChangeShapeType="1"/>
          </p:cNvSpPr>
          <p:nvPr/>
        </p:nvSpPr>
        <p:spPr bwMode="auto">
          <a:xfrm flipH="1">
            <a:off x="6705600" y="2743200"/>
            <a:ext cx="381000" cy="2895600"/>
          </a:xfrm>
          <a:prstGeom prst="line">
            <a:avLst/>
          </a:prstGeom>
          <a:noFill/>
          <a:ln w="25400">
            <a:solidFill>
              <a:schemeClr val="tx1"/>
            </a:solidFill>
            <a:round/>
            <a:headEnd/>
            <a:tailEnd type="triangle" w="lg" len="lg"/>
          </a:ln>
          <a:effectLst/>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en-US" smtClean="0"/>
              <a:t>Pointer arithmetic</a:t>
            </a:r>
            <a:endParaRPr lang="en-US" smtClean="0"/>
          </a:p>
        </p:txBody>
      </p:sp>
      <p:sp>
        <p:nvSpPr>
          <p:cNvPr id="247811" name="Rectangle 3"/>
          <p:cNvSpPr>
            <a:spLocks noGrp="1" noChangeArrowheads="1"/>
          </p:cNvSpPr>
          <p:nvPr>
            <p:ph type="body" idx="1"/>
          </p:nvPr>
        </p:nvSpPr>
        <p:spPr/>
        <p:txBody>
          <a:bodyPr/>
          <a:lstStyle/>
          <a:p>
            <a:r>
              <a:rPr lang="en-US" sz="2000" dirty="0" smtClean="0"/>
              <a:t>+/-  </a:t>
            </a:r>
            <a:r>
              <a:rPr lang="en-US" sz="2000" b="1" dirty="0" smtClean="0">
                <a:latin typeface="Courier New" pitchFamily="49" charset="0"/>
                <a:cs typeface="Courier New" pitchFamily="49" charset="0"/>
              </a:rPr>
              <a:t>n</a:t>
            </a:r>
            <a:r>
              <a:rPr lang="en-US" sz="2000" dirty="0" smtClean="0"/>
              <a:t> from a pointer shifts the address by </a:t>
            </a:r>
            <a:r>
              <a:rPr lang="en-US" sz="2000" b="1" dirty="0" smtClean="0">
                <a:latin typeface="Courier New" pitchFamily="49" charset="0"/>
                <a:cs typeface="Courier New" pitchFamily="49" charset="0"/>
              </a:rPr>
              <a:t>n</a:t>
            </a:r>
            <a:r>
              <a:rPr lang="en-US" sz="2000" dirty="0" smtClean="0"/>
              <a:t> times the size of the type being pointed to</a:t>
            </a:r>
          </a:p>
          <a:p>
            <a:pPr lvl="1"/>
            <a:r>
              <a:rPr lang="en-US" sz="2000" dirty="0" smtClean="0"/>
              <a:t>Ex: Adding </a:t>
            </a:r>
            <a:r>
              <a:rPr lang="en-US" sz="2000" b="1" dirty="0" smtClean="0">
                <a:latin typeface="Courier New" pitchFamily="49" charset="0"/>
                <a:ea typeface="+mn-ea"/>
                <a:cs typeface="Courier New" pitchFamily="49" charset="0"/>
              </a:rPr>
              <a:t>1</a:t>
            </a:r>
            <a:r>
              <a:rPr lang="en-US" sz="2000" dirty="0" smtClean="0"/>
              <a:t> to a </a:t>
            </a:r>
            <a:r>
              <a:rPr lang="en-US" sz="2000" b="1" dirty="0" smtClean="0">
                <a:latin typeface="Courier New" pitchFamily="49" charset="0"/>
                <a:ea typeface="+mn-ea"/>
                <a:cs typeface="Courier New" pitchFamily="49" charset="0"/>
              </a:rPr>
              <a:t>char* </a:t>
            </a:r>
            <a:r>
              <a:rPr lang="en-US" sz="2000" dirty="0" smtClean="0"/>
              <a:t>shifts it ahead by </a:t>
            </a:r>
            <a:r>
              <a:rPr lang="en-US" sz="2000" b="1" dirty="0" smtClean="0">
                <a:latin typeface="Courier New" pitchFamily="49" charset="0"/>
                <a:ea typeface="+mn-ea"/>
                <a:cs typeface="Courier New" pitchFamily="49" charset="0"/>
              </a:rPr>
              <a:t>1</a:t>
            </a:r>
            <a:r>
              <a:rPr lang="en-US" sz="2000" dirty="0" smtClean="0"/>
              <a:t> byte</a:t>
            </a:r>
          </a:p>
          <a:p>
            <a:pPr lvl="1"/>
            <a:r>
              <a:rPr lang="en-US" sz="2000" dirty="0" smtClean="0"/>
              <a:t>Ex: Adding </a:t>
            </a:r>
            <a:r>
              <a:rPr lang="en-US" sz="2000" b="1" dirty="0" smtClean="0">
                <a:latin typeface="Courier New" pitchFamily="49" charset="0"/>
                <a:ea typeface="+mn-ea"/>
                <a:cs typeface="Courier New" pitchFamily="49" charset="0"/>
              </a:rPr>
              <a:t>1</a:t>
            </a:r>
            <a:r>
              <a:rPr lang="en-US" sz="2000" dirty="0" smtClean="0"/>
              <a:t> to an </a:t>
            </a:r>
            <a:r>
              <a:rPr lang="en-US" sz="2000" b="1" dirty="0" err="1" smtClean="0">
                <a:latin typeface="Courier New" pitchFamily="49" charset="0"/>
                <a:ea typeface="+mn-ea"/>
                <a:cs typeface="Courier New" pitchFamily="49" charset="0"/>
              </a:rPr>
              <a:t>int</a:t>
            </a:r>
            <a:r>
              <a:rPr lang="en-US" sz="2000" b="1" dirty="0" smtClean="0">
                <a:latin typeface="Courier New" pitchFamily="49" charset="0"/>
                <a:ea typeface="+mn-ea"/>
                <a:cs typeface="Courier New" pitchFamily="49" charset="0"/>
              </a:rPr>
              <a:t>* </a:t>
            </a:r>
            <a:r>
              <a:rPr lang="en-US" sz="2000" dirty="0" smtClean="0"/>
              <a:t>shifts it ahead by </a:t>
            </a:r>
            <a:r>
              <a:rPr lang="en-US" sz="2000" b="1" dirty="0" smtClean="0">
                <a:latin typeface="Courier New" pitchFamily="49" charset="0"/>
                <a:ea typeface="+mn-ea"/>
                <a:cs typeface="Courier New" pitchFamily="49" charset="0"/>
              </a:rPr>
              <a:t>4</a:t>
            </a:r>
            <a:r>
              <a:rPr lang="en-US" sz="2000" dirty="0" smtClean="0"/>
              <a:t> bytes</a:t>
            </a:r>
            <a:r>
              <a:rPr lang="en-US" dirty="0" smtClean="0"/>
              <a:t/>
            </a:r>
            <a:br>
              <a:rPr lang="en-US" dirty="0" smtClean="0"/>
            </a:br>
            <a:endParaRPr lang="en-US" dirty="0" smtClean="0"/>
          </a:p>
          <a:p>
            <a:pPr>
              <a:buNone/>
            </a:pPr>
            <a:r>
              <a:rPr lang="en-US" sz="1800" b="1" dirty="0" smtClean="0">
                <a:latin typeface="Courier New" pitchFamily="49" charset="0"/>
                <a:cs typeface="Courier New" pitchFamily="49" charset="0"/>
              </a:rPr>
              <a:t>char[] s1 = "HAL";</a:t>
            </a:r>
          </a:p>
          <a:p>
            <a:pPr>
              <a:buNone/>
            </a:pPr>
            <a:r>
              <a:rPr lang="en-US" sz="1800" b="1" dirty="0" smtClean="0">
                <a:latin typeface="Courier New" pitchFamily="49" charset="0"/>
                <a:cs typeface="Courier New" pitchFamily="49" charset="0"/>
              </a:rPr>
              <a:t>char* s2 = s1 + 1;         // points to 'A'</a:t>
            </a:r>
          </a:p>
          <a:p>
            <a:pPr lvl="1"/>
            <a:endParaRPr lang="en-US" dirty="0" smtClean="0"/>
          </a:p>
          <a:p>
            <a:pPr>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a1[3] = {10, 20, 30, 40, 50};</a:t>
            </a:r>
          </a:p>
          <a:p>
            <a:pPr>
              <a:buNone/>
            </a:pPr>
            <a:r>
              <a:rPr lang="en-US" sz="1800" b="1" dirty="0" err="1" smtClean="0">
                <a:latin typeface="Courier New" pitchFamily="49" charset="0"/>
                <a:cs typeface="Courier New" pitchFamily="49" charset="0"/>
              </a:rPr>
              <a:t>int</a:t>
            </a:r>
            <a:r>
              <a:rPr lang="en-US" sz="1800" b="1" dirty="0" smtClean="0">
                <a:latin typeface="Courier New" pitchFamily="49" charset="0"/>
                <a:cs typeface="Courier New" pitchFamily="49" charset="0"/>
              </a:rPr>
              <a:t>* a2 = a1 + 2;          // points to 30</a:t>
            </a:r>
          </a:p>
          <a:p>
            <a:pPr>
              <a:buNone/>
            </a:pPr>
            <a:r>
              <a:rPr lang="en-US" sz="1800" b="1" dirty="0" smtClean="0">
                <a:latin typeface="Courier New" pitchFamily="49" charset="0"/>
                <a:cs typeface="Courier New" pitchFamily="49" charset="0"/>
              </a:rPr>
              <a:t>a2++;                      // points to 40</a:t>
            </a:r>
          </a:p>
          <a:p>
            <a:pPr>
              <a:buNone/>
            </a:pPr>
            <a:r>
              <a:rPr lang="en-US" sz="1800" b="1" dirty="0" smtClean="0">
                <a:latin typeface="Courier New" pitchFamily="49" charset="0"/>
                <a:cs typeface="Courier New" pitchFamily="49" charset="0"/>
              </a:rPr>
              <a:t>for (s2 = s1; *s2; s2++) {</a:t>
            </a:r>
          </a:p>
          <a:p>
            <a:pPr>
              <a:buNone/>
            </a:pPr>
            <a:r>
              <a:rPr lang="en-US" sz="1800" b="1" dirty="0" smtClean="0">
                <a:latin typeface="Courier New" pitchFamily="49" charset="0"/>
                <a:cs typeface="Courier New" pitchFamily="49" charset="0"/>
              </a:rPr>
              <a:t>    *s2++;                 // what does this do?</a:t>
            </a:r>
          </a:p>
          <a:p>
            <a:pPr>
              <a:buNone/>
            </a:pPr>
            <a:r>
              <a:rPr lang="en-US" sz="1800" b="1" dirty="0" smtClean="0">
                <a:latin typeface="Courier New" pitchFamily="49" charset="0"/>
                <a:cs typeface="Courier New" pitchFamily="49" charset="0"/>
              </a:rPr>
              <a:t>}					// really weird!</a:t>
            </a:r>
            <a:endParaRPr lang="en-US" sz="1800" b="1"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_design_template">
  <a:themeElements>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fontScheme name="dan_design_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282575" marR="0" indent="0" algn="ctr"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an_design_templat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an_design_templat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an_design_templat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an_design_templat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an_design_templat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an_design_templat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an_design_templat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20114</TotalTime>
  <Words>1241</Words>
  <Application>Microsoft Office PowerPoint</Application>
  <PresentationFormat>On-screen Show (4:3)</PresentationFormat>
  <Paragraphs>321</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dan_design_template</vt:lpstr>
      <vt:lpstr>Slide 1</vt:lpstr>
      <vt:lpstr>Type char</vt:lpstr>
      <vt:lpstr>char and int</vt:lpstr>
      <vt:lpstr>Strings</vt:lpstr>
      <vt:lpstr>Null-terminated strings</vt:lpstr>
      <vt:lpstr>String input/output</vt:lpstr>
      <vt:lpstr>Looping over chars</vt:lpstr>
      <vt:lpstr>String literals</vt:lpstr>
      <vt:lpstr>Pointer arithmetic</vt:lpstr>
      <vt:lpstr>How about this one?</vt:lpstr>
      <vt:lpstr>Strings as user input</vt:lpstr>
      <vt:lpstr>String library functions</vt:lpstr>
      <vt:lpstr>Comparing strings</vt:lpstr>
      <vt:lpstr>More library functions</vt:lpstr>
      <vt:lpstr>Copying a string</vt:lpstr>
      <vt:lpstr>Midterm A</vt:lpstr>
      <vt:lpstr>Midterm B</vt:lpstr>
      <vt:lpstr>Midterm C</vt:lpstr>
      <vt:lpstr>Midterm D</vt:lpstr>
      <vt:lpstr>Midterm E</vt:lpstr>
      <vt:lpstr>Midterm F</vt:lpstr>
      <vt:lpstr>Questions?</vt:lpstr>
    </vt:vector>
  </TitlesOfParts>
  <Company>_x0008_ᖤ]皤</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CSE401 Introduction to Compiler Construction</dc:title>
  <dc:creator>Larry Snyder</dc:creator>
  <cp:lastModifiedBy>David Notkin</cp:lastModifiedBy>
  <cp:revision>1375</cp:revision>
  <dcterms:created xsi:type="dcterms:W3CDTF">2005-03-28T18:45:14Z</dcterms:created>
  <dcterms:modified xsi:type="dcterms:W3CDTF">2009-11-06T21:53:34Z</dcterms:modified>
</cp:coreProperties>
</file>