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9" r:id="rId1"/>
  </p:sldMasterIdLst>
  <p:notesMasterIdLst>
    <p:notesMasterId r:id="rId20"/>
  </p:notesMasterIdLst>
  <p:handoutMasterIdLst>
    <p:handoutMasterId r:id="rId21"/>
  </p:handoutMasterIdLst>
  <p:sldIdLst>
    <p:sldId id="256" r:id="rId2"/>
    <p:sldId id="487" r:id="rId3"/>
    <p:sldId id="488" r:id="rId4"/>
    <p:sldId id="491" r:id="rId5"/>
    <p:sldId id="492" r:id="rId6"/>
    <p:sldId id="493" r:id="rId7"/>
    <p:sldId id="494" r:id="rId8"/>
    <p:sldId id="496" r:id="rId9"/>
    <p:sldId id="497" r:id="rId10"/>
    <p:sldId id="498" r:id="rId11"/>
    <p:sldId id="499" r:id="rId12"/>
    <p:sldId id="500" r:id="rId13"/>
    <p:sldId id="501" r:id="rId14"/>
    <p:sldId id="502" r:id="rId15"/>
    <p:sldId id="503" r:id="rId16"/>
    <p:sldId id="504" r:id="rId17"/>
    <p:sldId id="505" r:id="rId18"/>
    <p:sldId id="433" r:id="rId19"/>
  </p:sldIdLst>
  <p:sldSz cx="9144000" cy="6858000" type="screen4x3"/>
  <p:notesSz cx="6858000" cy="9296400"/>
  <p:defaultTextStyle>
    <a:defPPr>
      <a:defRPr lang="en-US"/>
    </a:defPPr>
    <a:lvl1pPr algn="ctr" rtl="0" fontAlgn="base">
      <a:spcBef>
        <a:spcPct val="2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2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2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2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2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80"/>
    <a:srgbClr val="FF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42" autoAdjust="0"/>
    <p:restoredTop sz="95708" autoAdjust="0"/>
  </p:normalViewPr>
  <p:slideViewPr>
    <p:cSldViewPr snapToObjects="1">
      <p:cViewPr>
        <p:scale>
          <a:sx n="90" d="100"/>
          <a:sy n="90" d="100"/>
        </p:scale>
        <p:origin x="-522" y="-348"/>
      </p:cViewPr>
      <p:guideLst>
        <p:guide orient="horz" pos="7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notkin\My%20Documents\Downloads\2009-11-16-Introductory_Questions_CS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12"/>
  <c:chart>
    <c:plotArea>
      <c:layout/>
      <c:barChart>
        <c:barDir val="col"/>
        <c:grouping val="clustered"/>
        <c:ser>
          <c:idx val="0"/>
          <c:order val="0"/>
          <c:tx>
            <c:strRef>
              <c:f>Responses!$F$13</c:f>
              <c:strCache>
                <c:ptCount val="1"/>
                <c:pt idx="0">
                  <c:v>None</c:v>
                </c:pt>
              </c:strCache>
            </c:strRef>
          </c:tx>
          <c:cat>
            <c:strRef>
              <c:f>Responses!$E$14:$E$21</c:f>
              <c:strCache>
                <c:ptCount val="8"/>
                <c:pt idx="0">
                  <c:v>&lt;=60</c:v>
                </c:pt>
                <c:pt idx="1">
                  <c:v>61-70</c:v>
                </c:pt>
                <c:pt idx="2">
                  <c:v>71-75</c:v>
                </c:pt>
                <c:pt idx="3">
                  <c:v>76-80</c:v>
                </c:pt>
                <c:pt idx="4">
                  <c:v>81-85</c:v>
                </c:pt>
                <c:pt idx="5">
                  <c:v>86-90</c:v>
                </c:pt>
                <c:pt idx="6">
                  <c:v>91-95</c:v>
                </c:pt>
                <c:pt idx="7">
                  <c:v>&gt;=96</c:v>
                </c:pt>
              </c:strCache>
            </c:strRef>
          </c:cat>
          <c:val>
            <c:numRef>
              <c:f>Responses!$F$14:$F$21</c:f>
              <c:numCache>
                <c:formatCode>0%</c:formatCode>
                <c:ptCount val="8"/>
                <c:pt idx="0">
                  <c:v>4.4117647058823546E-2</c:v>
                </c:pt>
                <c:pt idx="1">
                  <c:v>0.26470588235294124</c:v>
                </c:pt>
                <c:pt idx="2">
                  <c:v>0.17647058823529416</c:v>
                </c:pt>
                <c:pt idx="3">
                  <c:v>0.25</c:v>
                </c:pt>
                <c:pt idx="4">
                  <c:v>0.10294117647058824</c:v>
                </c:pt>
                <c:pt idx="5">
                  <c:v>0.11764705882352942</c:v>
                </c:pt>
                <c:pt idx="6">
                  <c:v>4.4117647058823546E-2</c:v>
                </c:pt>
                <c:pt idx="7">
                  <c:v>0</c:v>
                </c:pt>
              </c:numCache>
            </c:numRef>
          </c:val>
        </c:ser>
        <c:ser>
          <c:idx val="1"/>
          <c:order val="1"/>
          <c:tx>
            <c:strRef>
              <c:f>Responses!$G$13</c:f>
              <c:strCache>
                <c:ptCount val="1"/>
                <c:pt idx="0">
                  <c:v>A little</c:v>
                </c:pt>
              </c:strCache>
            </c:strRef>
          </c:tx>
          <c:cat>
            <c:strRef>
              <c:f>Responses!$E$14:$E$21</c:f>
              <c:strCache>
                <c:ptCount val="8"/>
                <c:pt idx="0">
                  <c:v>&lt;=60</c:v>
                </c:pt>
                <c:pt idx="1">
                  <c:v>61-70</c:v>
                </c:pt>
                <c:pt idx="2">
                  <c:v>71-75</c:v>
                </c:pt>
                <c:pt idx="3">
                  <c:v>76-80</c:v>
                </c:pt>
                <c:pt idx="4">
                  <c:v>81-85</c:v>
                </c:pt>
                <c:pt idx="5">
                  <c:v>86-90</c:v>
                </c:pt>
                <c:pt idx="6">
                  <c:v>91-95</c:v>
                </c:pt>
                <c:pt idx="7">
                  <c:v>&gt;=96</c:v>
                </c:pt>
              </c:strCache>
            </c:strRef>
          </c:cat>
          <c:val>
            <c:numRef>
              <c:f>Responses!$G$14:$G$21</c:f>
              <c:numCache>
                <c:formatCode>0%</c:formatCode>
                <c:ptCount val="8"/>
                <c:pt idx="0">
                  <c:v>5.7692307692307709E-2</c:v>
                </c:pt>
                <c:pt idx="1">
                  <c:v>0.13461538461538464</c:v>
                </c:pt>
                <c:pt idx="2">
                  <c:v>0.11538461538461539</c:v>
                </c:pt>
                <c:pt idx="3">
                  <c:v>0.19230769230769235</c:v>
                </c:pt>
                <c:pt idx="4">
                  <c:v>0.26923076923076927</c:v>
                </c:pt>
                <c:pt idx="5">
                  <c:v>5.7692307692307709E-2</c:v>
                </c:pt>
                <c:pt idx="6">
                  <c:v>0.15384615384615391</c:v>
                </c:pt>
                <c:pt idx="7">
                  <c:v>1.9230769230769239E-2</c:v>
                </c:pt>
              </c:numCache>
            </c:numRef>
          </c:val>
        </c:ser>
        <c:ser>
          <c:idx val="2"/>
          <c:order val="2"/>
          <c:tx>
            <c:strRef>
              <c:f>Responses!$H$13</c:f>
              <c:strCache>
                <c:ptCount val="1"/>
                <c:pt idx="0">
                  <c:v>Quite a bit</c:v>
                </c:pt>
              </c:strCache>
            </c:strRef>
          </c:tx>
          <c:cat>
            <c:strRef>
              <c:f>Responses!$E$14:$E$21</c:f>
              <c:strCache>
                <c:ptCount val="8"/>
                <c:pt idx="0">
                  <c:v>&lt;=60</c:v>
                </c:pt>
                <c:pt idx="1">
                  <c:v>61-70</c:v>
                </c:pt>
                <c:pt idx="2">
                  <c:v>71-75</c:v>
                </c:pt>
                <c:pt idx="3">
                  <c:v>76-80</c:v>
                </c:pt>
                <c:pt idx="4">
                  <c:v>81-85</c:v>
                </c:pt>
                <c:pt idx="5">
                  <c:v>86-90</c:v>
                </c:pt>
                <c:pt idx="6">
                  <c:v>91-95</c:v>
                </c:pt>
                <c:pt idx="7">
                  <c:v>&gt;=96</c:v>
                </c:pt>
              </c:strCache>
            </c:strRef>
          </c:cat>
          <c:val>
            <c:numRef>
              <c:f>Responses!$H$14:$H$21</c:f>
              <c:numCache>
                <c:formatCode>0%</c:formatCode>
                <c:ptCount val="8"/>
                <c:pt idx="0">
                  <c:v>0</c:v>
                </c:pt>
                <c:pt idx="1">
                  <c:v>0.13333333333333336</c:v>
                </c:pt>
                <c:pt idx="2">
                  <c:v>0.13333333333333336</c:v>
                </c:pt>
                <c:pt idx="3">
                  <c:v>6.666666666666668E-2</c:v>
                </c:pt>
                <c:pt idx="4">
                  <c:v>0.2</c:v>
                </c:pt>
                <c:pt idx="5">
                  <c:v>0.26666666666666672</c:v>
                </c:pt>
                <c:pt idx="6">
                  <c:v>0.2</c:v>
                </c:pt>
                <c:pt idx="7">
                  <c:v>0</c:v>
                </c:pt>
              </c:numCache>
            </c:numRef>
          </c:val>
        </c:ser>
        <c:axId val="190875136"/>
        <c:axId val="190876672"/>
      </c:barChart>
      <c:catAx>
        <c:axId val="190875136"/>
        <c:scaling>
          <c:orientation val="minMax"/>
        </c:scaling>
        <c:axPos val="b"/>
        <c:tickLblPos val="nextTo"/>
        <c:crossAx val="190876672"/>
        <c:crosses val="autoZero"/>
        <c:auto val="1"/>
        <c:lblAlgn val="ctr"/>
        <c:lblOffset val="100"/>
      </c:catAx>
      <c:valAx>
        <c:axId val="190876672"/>
        <c:scaling>
          <c:orientation val="minMax"/>
        </c:scaling>
        <c:axPos val="l"/>
        <c:majorGridlines/>
        <c:numFmt formatCode="0%" sourceLinked="1"/>
        <c:tickLblPos val="nextTo"/>
        <c:crossAx val="190875136"/>
        <c:crosses val="autoZero"/>
        <c:crossBetween val="between"/>
      </c:valAx>
    </c:plotArea>
    <c:legend>
      <c:legendPos val="b"/>
      <c:layout/>
    </c:legend>
    <c:plotVisOnly val="1"/>
  </c:chart>
  <c:spPr>
    <a:noFill/>
    <a:ln>
      <a:solidFill>
        <a:srgbClr val="800080"/>
      </a:solidFill>
    </a:ln>
  </c:spPr>
  <c:txPr>
    <a:bodyPr/>
    <a:lstStyle/>
    <a:p>
      <a:pPr>
        <a:defRPr sz="1800"/>
      </a:pPr>
      <a:endParaRPr lang="en-US"/>
    </a:p>
  </c:txPr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D688DA-F7D1-4AD9-B35A-0A2CD29BEF51}" type="datetimeFigureOut">
              <a:rPr lang="en-US" smtClean="0"/>
              <a:pPr/>
              <a:t>11/18/2009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AC0E30-FE5D-4E44-BCC0-8F57B2E759C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spcBef>
                <a:spcPct val="0"/>
              </a:spcBef>
              <a:defRPr sz="1200">
                <a:latin typeface="Times" pitchFamily="1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defRPr sz="1200">
                <a:latin typeface="Times" pitchFamily="1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049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415790"/>
            <a:ext cx="5486400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22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967"/>
            <a:ext cx="297180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0" hangingPunct="0">
              <a:spcBef>
                <a:spcPct val="0"/>
              </a:spcBef>
              <a:defRPr sz="1200">
                <a:latin typeface="Times" pitchFamily="1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2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829967"/>
            <a:ext cx="297180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defRPr sz="1200">
                <a:latin typeface="Times" pitchFamily="1" charset="0"/>
              </a:defRPr>
            </a:lvl1pPr>
          </a:lstStyle>
          <a:p>
            <a:pPr>
              <a:defRPr/>
            </a:pPr>
            <a:fld id="{39875255-8E73-4D19-AD83-DC4E54DE3B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C98CECE-D45A-494F-A7F9-32DD22E1A8EE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875255-8E73-4D19-AD83-DC4E54DE3B5E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875255-8E73-4D19-AD83-DC4E54DE3B5E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875255-8E73-4D19-AD83-DC4E54DE3B5E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875255-8E73-4D19-AD83-DC4E54DE3B5E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875255-8E73-4D19-AD83-DC4E54DE3B5E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875255-8E73-4D19-AD83-DC4E54DE3B5E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875255-8E73-4D19-AD83-DC4E54DE3B5E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875255-8E73-4D19-AD83-DC4E54DE3B5E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875255-8E73-4D19-AD83-DC4E54DE3B5E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CDDE67-B4EF-414E-9236-EF4ADD887656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CDDE67-B4EF-414E-9236-EF4ADD887656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875255-8E73-4D19-AD83-DC4E54DE3B5E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875255-8E73-4D19-AD83-DC4E54DE3B5E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875255-8E73-4D19-AD83-DC4E54DE3B5E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875255-8E73-4D19-AD83-DC4E54DE3B5E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875255-8E73-4D19-AD83-DC4E54DE3B5E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875255-8E73-4D19-AD83-DC4E54DE3B5E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>
            <a:off x="762000" y="12954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762000" y="57912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rgbClr val="800080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CSE303 Au09</a:t>
            </a:r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7A9A2CF-3181-487B-9AD4-744EA61661B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CSE303 Au09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955DCD-DD53-4D27-9759-E8ED78E7B0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CSE303 Au09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BDFF4E-8388-456E-B82C-8E57F90A02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CSE303 Au09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51FA2C-3B3E-4FA6-BAFA-85683040B9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CSE303 Au09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687209-3C7B-48C7-A0A0-09EFA8C63A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CSE303 Au09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593D72-9E2E-4A7D-BE67-19327E6AD9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CSE303 Au09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614727-0A28-4CC5-9A36-E56E237283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CSE303 Au09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7A4F5D-B194-4D02-97B9-FEAAE1970A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CSE303 Au09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1A1E8F-9E64-4F57-9C28-9B348329C9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CSE303 Au09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256C8F-A7E5-44F2-AD5A-C53FC41064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CSE303 Au09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BB87CC-CFCD-4586-8CBB-65EEB10385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963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400">
                <a:solidFill>
                  <a:srgbClr val="80008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CSE303 Au09</a:t>
            </a:r>
            <a:endParaRPr lang="en-US"/>
          </a:p>
        </p:txBody>
      </p:sp>
      <p:sp>
        <p:nvSpPr>
          <p:cNvPr id="6963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400">
                <a:solidFill>
                  <a:srgbClr val="80008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963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>
                <a:solidFill>
                  <a:srgbClr val="80008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27A9A2CF-3181-487B-9AD4-744EA61661B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9639" name="Line 7"/>
          <p:cNvSpPr>
            <a:spLocks noChangeShapeType="1"/>
          </p:cNvSpPr>
          <p:nvPr/>
        </p:nvSpPr>
        <p:spPr bwMode="auto">
          <a:xfrm>
            <a:off x="762000" y="12954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6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82773" y="6088566"/>
            <a:ext cx="8250864" cy="477139"/>
          </a:xfrm>
        </p:spPr>
        <p:txBody>
          <a:bodyPr/>
          <a:lstStyle/>
          <a:p>
            <a:r>
              <a:rPr lang="en-US" dirty="0" smtClean="0"/>
              <a:t>David Notkin </a:t>
            </a:r>
            <a:r>
              <a:rPr lang="en-US" sz="1800" dirty="0" smtClean="0">
                <a:sym typeface="Wingdings"/>
              </a:rPr>
              <a:t></a:t>
            </a:r>
            <a:r>
              <a:rPr lang="en-US" dirty="0" smtClean="0">
                <a:sym typeface="Wingdings"/>
              </a:rPr>
              <a:t> </a:t>
            </a:r>
            <a:r>
              <a:rPr lang="en-US" dirty="0" smtClean="0"/>
              <a:t>Autumn 2009</a:t>
            </a:r>
            <a:r>
              <a:rPr lang="en-US" dirty="0" smtClean="0">
                <a:sym typeface="Wingdings"/>
              </a:rPr>
              <a:t>  CSE303 </a:t>
            </a:r>
            <a:r>
              <a:rPr lang="en-US" smtClean="0">
                <a:sym typeface="Wingdings"/>
              </a:rPr>
              <a:t>Lecture </a:t>
            </a:r>
            <a:r>
              <a:rPr lang="en-US" smtClean="0">
                <a:sym typeface="Wingdings"/>
              </a:rPr>
              <a:t>20</a:t>
            </a:r>
            <a:endParaRPr lang="en-US" dirty="0" smtClean="0"/>
          </a:p>
        </p:txBody>
      </p:sp>
      <p:sp>
        <p:nvSpPr>
          <p:cNvPr id="4" name="Rectangle 3"/>
          <p:cNvSpPr/>
          <p:nvPr/>
        </p:nvSpPr>
        <p:spPr>
          <a:xfrm>
            <a:off x="4094948" y="3198168"/>
            <a:ext cx="954107" cy="9048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static</a:t>
            </a:r>
          </a:p>
          <a:p>
            <a:r>
              <a:rPr lang="en-US" dirty="0" smtClean="0"/>
              <a:t>make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Rules with no sources</a:t>
            </a:r>
          </a:p>
        </p:txBody>
      </p:sp>
      <p:sp>
        <p:nvSpPr>
          <p:cNvPr id="288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indent="-74295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clean:</a:t>
            </a:r>
          </a:p>
          <a:p>
            <a:pPr lvl="1" indent="-74295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rm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file1.o file2.o file3.o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myprog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make assumes that a rule's command will build or create its target</a:t>
            </a:r>
          </a:p>
          <a:p>
            <a:pPr lvl="1"/>
            <a:r>
              <a:rPr lang="en-US" dirty="0" smtClean="0"/>
              <a:t>but if your rule does not actually create its target, the target will still not exist the next time, so the rule will always execute 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clean</a:t>
            </a:r>
            <a:r>
              <a:rPr lang="en-US" dirty="0" smtClean="0"/>
              <a:t> above)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make clean  </a:t>
            </a:r>
            <a:r>
              <a:rPr lang="en-US" dirty="0" smtClean="0"/>
              <a:t>is a convention for removing all compiled files (but not source or header files!)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Rules with no commands</a:t>
            </a:r>
          </a:p>
        </p:txBody>
      </p:sp>
      <p:sp>
        <p:nvSpPr>
          <p:cNvPr id="290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all: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myprog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myprog2</a:t>
            </a:r>
          </a:p>
          <a:p>
            <a:pPr>
              <a:buNone/>
            </a:pP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myprog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: file1.o file2.o file3.o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gcc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-g -Wall -o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myprog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file1.o file2.o file3.o</a:t>
            </a:r>
          </a:p>
          <a:p>
            <a:pPr>
              <a:buNone/>
            </a:pP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myprog2: file4.c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gcc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-g -Wall -o myprog2 file4.c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...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sz="2000" dirty="0" smtClean="0"/>
              <a:t>all rule has no commands, but depends on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myprog</a:t>
            </a:r>
            <a:r>
              <a:rPr lang="en-US" sz="2000" dirty="0" smtClean="0"/>
              <a:t> and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myprog2</a:t>
            </a:r>
          </a:p>
          <a:p>
            <a:pPr lvl="1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make all </a:t>
            </a:r>
            <a:r>
              <a:rPr lang="en-US" sz="2000" dirty="0" smtClean="0"/>
              <a:t>ensures that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myprog</a:t>
            </a:r>
            <a:r>
              <a:rPr lang="en-US" sz="2000" dirty="0" smtClean="0"/>
              <a:t>,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myprog2</a:t>
            </a:r>
            <a:r>
              <a:rPr lang="en-US" sz="2000" dirty="0" smtClean="0"/>
              <a:t> are up to date</a:t>
            </a:r>
          </a:p>
          <a:p>
            <a:pPr lvl="1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all</a:t>
            </a:r>
            <a:r>
              <a:rPr lang="en-US" sz="2000" dirty="0" smtClean="0"/>
              <a:t> rule often put first, so that typing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make</a:t>
            </a:r>
            <a:r>
              <a:rPr lang="en-US" sz="2000" dirty="0" smtClean="0"/>
              <a:t> will build everything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Variables</a:t>
            </a:r>
          </a:p>
        </p:txBody>
      </p:sp>
      <p:sp>
        <p:nvSpPr>
          <p:cNvPr id="286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NAME = value       (declare)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$(NAME)            (use)</a:t>
            </a:r>
          </a:p>
          <a:p>
            <a:pPr>
              <a:buNone/>
            </a:pP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OBJFILES = file1.o file2.o file3.o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PROGRAM =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myprog</a:t>
            </a: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$(PROGRAM): $(OBJFILES)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gcc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-g -Wall -o $(PROGRAM) $(OBJFILES)</a:t>
            </a:r>
          </a:p>
          <a:p>
            <a:pPr>
              <a:buNone/>
            </a:pP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clean: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rm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$(OBJFILES) $(PROGRAM)</a:t>
            </a:r>
          </a:p>
          <a:p>
            <a:pPr lvl="1"/>
            <a:endParaRPr lang="en-US" dirty="0" smtClean="0"/>
          </a:p>
          <a:p>
            <a:r>
              <a:rPr lang="en-US" sz="2000" dirty="0" smtClean="0"/>
              <a:t>variables make it easier to change one option throughout the file</a:t>
            </a:r>
          </a:p>
          <a:p>
            <a:pPr lvl="1"/>
            <a:r>
              <a:rPr lang="en-US" sz="2000" dirty="0" smtClean="0"/>
              <a:t>also makes the </a:t>
            </a:r>
            <a:r>
              <a:rPr lang="en-US" sz="2000" dirty="0" err="1" smtClean="0"/>
              <a:t>makefile</a:t>
            </a:r>
            <a:r>
              <a:rPr lang="en-US" sz="2000" dirty="0" smtClean="0"/>
              <a:t> more reusable for another project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More variables</a:t>
            </a:r>
          </a:p>
        </p:txBody>
      </p:sp>
      <p:sp>
        <p:nvSpPr>
          <p:cNvPr id="289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OBJFILES = file1.o file2.o file3.o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PROGRAM =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myprog</a:t>
            </a: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ifdef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WINDIR        # assume it's a Windows box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    PROGRAM = myprog.exe</a:t>
            </a:r>
          </a:p>
          <a:p>
            <a:pPr>
              <a:buNone/>
            </a:pP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endif</a:t>
            </a: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CC =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gcc</a:t>
            </a: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CCFLAGS = -g -Wall</a:t>
            </a:r>
          </a:p>
          <a:p>
            <a:pPr>
              <a:buNone/>
            </a:pP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$(PROGRAM): $(OBJFILES)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    $(CC) $(CCFLAGS) -o $(PROGRAM) $(OBJFILES)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sz="2000" dirty="0" smtClean="0"/>
              <a:t>variables can be conditional (</a:t>
            </a:r>
            <a:r>
              <a:rPr lang="en-US" sz="2000" dirty="0" err="1" smtClean="0"/>
              <a:t>ifdef</a:t>
            </a:r>
            <a:r>
              <a:rPr lang="en-US" sz="2000" dirty="0" smtClean="0"/>
              <a:t> above)</a:t>
            </a:r>
          </a:p>
          <a:p>
            <a:r>
              <a:rPr lang="en-US" sz="2000" dirty="0" smtClean="0"/>
              <a:t>many </a:t>
            </a:r>
            <a:r>
              <a:rPr lang="en-US" sz="2000" dirty="0" err="1" smtClean="0"/>
              <a:t>makefiles</a:t>
            </a:r>
            <a:r>
              <a:rPr lang="en-US" sz="2000" dirty="0" smtClean="0"/>
              <a:t> create variables for the compiler, flags, etc.</a:t>
            </a:r>
          </a:p>
          <a:p>
            <a:pPr lvl="1"/>
            <a:r>
              <a:rPr lang="en-US" sz="2000" dirty="0" smtClean="0"/>
              <a:t>this can be overkill, but you will see it "out there"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Special variables include</a:t>
            </a:r>
          </a:p>
        </p:txBody>
      </p:sp>
      <p:sp>
        <p:nvSpPr>
          <p:cNvPr id="292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$@	</a:t>
            </a:r>
            <a:r>
              <a:rPr lang="en-US" sz="1800" dirty="0" smtClean="0">
                <a:cs typeface="Courier New" pitchFamily="49" charset="0"/>
              </a:rPr>
              <a:t>the current target file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$^	</a:t>
            </a:r>
            <a:r>
              <a:rPr lang="en-US" sz="1800" dirty="0" smtClean="0">
                <a:cs typeface="Courier New" pitchFamily="49" charset="0"/>
              </a:rPr>
              <a:t>all sources listed for the current target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$&lt;	</a:t>
            </a:r>
            <a:r>
              <a:rPr lang="en-US" sz="1800" dirty="0" smtClean="0">
                <a:cs typeface="Courier New" pitchFamily="49" charset="0"/>
              </a:rPr>
              <a:t>the first (left-most) source for the current target</a:t>
            </a: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myprog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: file1.o file2.o file3.o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gcc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$(CCFLAGS) -o $@ $^</a:t>
            </a:r>
          </a:p>
          <a:p>
            <a:pPr>
              <a:buNone/>
            </a:pP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file1.o: file1.c file1.h file2.h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gcc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$(CCFLAGS) -c $&lt;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Auto-conversions</a:t>
            </a:r>
          </a:p>
        </p:txBody>
      </p:sp>
      <p:sp>
        <p:nvSpPr>
          <p:cNvPr id="293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 dirty="0" smtClean="0"/>
              <a:t>Rather than specifying individually how to convert every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.c </a:t>
            </a:r>
            <a:r>
              <a:rPr lang="en-US" sz="2000" dirty="0" smtClean="0"/>
              <a:t>file into its corresponding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.o </a:t>
            </a:r>
            <a:r>
              <a:rPr lang="en-US" sz="2000" dirty="0" smtClean="0"/>
              <a:t>file, you can set up an implicit target:</a:t>
            </a:r>
          </a:p>
          <a:p>
            <a:pPr lvl="1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# conversion from .c to .o</a:t>
            </a:r>
          </a:p>
          <a:p>
            <a:pPr lvl="1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.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c.o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lvl="1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gcc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$(CCFLAGS) -c $&lt;</a:t>
            </a:r>
          </a:p>
          <a:p>
            <a:pPr lvl="1"/>
            <a:endParaRPr lang="en-US" sz="2000" dirty="0" smtClean="0"/>
          </a:p>
          <a:p>
            <a:pPr lvl="1"/>
            <a:r>
              <a:rPr lang="en-US" sz="2000" dirty="0" smtClean="0"/>
              <a:t>"To create </a:t>
            </a:r>
            <a:r>
              <a:rPr lang="en-US" sz="2000" dirty="0" err="1" smtClean="0"/>
              <a:t>filename.o</a:t>
            </a:r>
            <a:r>
              <a:rPr lang="en-US" sz="2000" dirty="0" smtClean="0"/>
              <a:t> from </a:t>
            </a:r>
            <a:r>
              <a:rPr lang="en-US" sz="2000" dirty="0" err="1" smtClean="0"/>
              <a:t>filename.c</a:t>
            </a:r>
            <a:r>
              <a:rPr lang="en-US" sz="2000" dirty="0" smtClean="0"/>
              <a:t>, run </a:t>
            </a:r>
            <a:r>
              <a:rPr lang="en-US" sz="2000" dirty="0" err="1" smtClean="0"/>
              <a:t>gcc</a:t>
            </a:r>
            <a:r>
              <a:rPr lang="en-US" sz="2000" dirty="0" smtClean="0"/>
              <a:t> -g -Wall -c </a:t>
            </a:r>
            <a:r>
              <a:rPr lang="en-US" sz="2000" dirty="0" err="1" smtClean="0"/>
              <a:t>filename.c</a:t>
            </a:r>
            <a:r>
              <a:rPr lang="en-US" sz="2000" dirty="0" smtClean="0"/>
              <a:t>"</a:t>
            </a:r>
          </a:p>
          <a:p>
            <a:r>
              <a:rPr lang="en-US" sz="2000" dirty="0" smtClean="0"/>
              <a:t>For making an executable (no extension), simply write .c :</a:t>
            </a:r>
          </a:p>
          <a:p>
            <a:pPr lvl="1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.c:</a:t>
            </a:r>
          </a:p>
          <a:p>
            <a:pPr lvl="1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gcc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$(CCFLAGS) -o $@ $&lt;</a:t>
            </a:r>
          </a:p>
          <a:p>
            <a:pPr lvl="1"/>
            <a:endParaRPr lang="en-US" sz="2000" dirty="0" smtClean="0"/>
          </a:p>
          <a:p>
            <a:r>
              <a:rPr lang="en-US" sz="2000" dirty="0" smtClean="0"/>
              <a:t>Related rule:  .SUFFIXES  (what extensions can be used)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Dependency generation</a:t>
            </a:r>
          </a:p>
        </p:txBody>
      </p:sp>
      <p:sp>
        <p:nvSpPr>
          <p:cNvPr id="294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You can make </a:t>
            </a:r>
            <a:r>
              <a:rPr lang="en-US" dirty="0" err="1" smtClean="0"/>
              <a:t>gcc</a:t>
            </a:r>
            <a:r>
              <a:rPr lang="en-US" dirty="0" smtClean="0"/>
              <a:t> figure out dependencies for you:</a:t>
            </a:r>
          </a:p>
          <a:p>
            <a:pPr lvl="1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$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gcc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-M filename</a:t>
            </a:r>
          </a:p>
          <a:p>
            <a:pPr lvl="1"/>
            <a:r>
              <a:rPr lang="en-US" dirty="0" smtClean="0"/>
              <a:t>instead of compiling, outputs a list of dependencies for the given file</a:t>
            </a:r>
          </a:p>
          <a:p>
            <a:pPr lvl="1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$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gcc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-MM filename</a:t>
            </a:r>
          </a:p>
          <a:p>
            <a:pPr lvl="1"/>
            <a:r>
              <a:rPr lang="en-US" dirty="0" smtClean="0"/>
              <a:t>similar to -M, but omits any internal system libraries (preferred)</a:t>
            </a:r>
          </a:p>
          <a:p>
            <a:r>
              <a:rPr lang="en-US" dirty="0" smtClean="0"/>
              <a:t>Example:</a:t>
            </a:r>
          </a:p>
          <a:p>
            <a:pPr lvl="1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$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gcc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-MM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linkedlist.c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lvl="1">
              <a:buNone/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linkedlist.o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: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linkedlist.c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linkedlist.h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util.h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/>
              <a:t>related command:  </a:t>
            </a:r>
            <a:r>
              <a:rPr lang="en-US" dirty="0" err="1" smtClean="0"/>
              <a:t>makedepend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Midterm grades vs. initial experience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685800" y="1295400"/>
            <a:ext cx="3810000" cy="3505200"/>
          </a:xfrm>
        </p:spPr>
        <p:txBody>
          <a:bodyPr/>
          <a:lstStyle/>
          <a:p>
            <a:r>
              <a:rPr lang="en-US" sz="2000" dirty="0" smtClean="0"/>
              <a:t>Unix experience</a:t>
            </a:r>
          </a:p>
          <a:p>
            <a:pPr lvl="1"/>
            <a:r>
              <a:rPr lang="en-US" sz="1800" dirty="0" smtClean="0"/>
              <a:t>49% 	None</a:t>
            </a:r>
          </a:p>
          <a:p>
            <a:pPr lvl="1"/>
            <a:r>
              <a:rPr lang="en-US" sz="1800" dirty="0" smtClean="0"/>
              <a:t>37% 	A little </a:t>
            </a:r>
          </a:p>
          <a:p>
            <a:pPr lvl="1"/>
            <a:r>
              <a:rPr lang="en-US" sz="1800" dirty="0" smtClean="0"/>
              <a:t>11%  	Quite a bit</a:t>
            </a:r>
          </a:p>
          <a:p>
            <a:pPr lvl="1"/>
            <a:r>
              <a:rPr lang="en-US" sz="1800" dirty="0" smtClean="0"/>
              <a:t>3%  	Pays my tuition</a:t>
            </a:r>
          </a:p>
          <a:p>
            <a:r>
              <a:rPr lang="en-US" sz="2000" dirty="0" smtClean="0"/>
              <a:t>C/C++ experience</a:t>
            </a:r>
          </a:p>
          <a:p>
            <a:pPr lvl="1"/>
            <a:r>
              <a:rPr lang="en-US" sz="1800" dirty="0" smtClean="0"/>
              <a:t>52% 	None</a:t>
            </a:r>
          </a:p>
          <a:p>
            <a:pPr lvl="1"/>
            <a:r>
              <a:rPr lang="en-US" sz="1800" dirty="0" smtClean="0"/>
              <a:t>37% 	A little </a:t>
            </a:r>
          </a:p>
          <a:p>
            <a:pPr lvl="1"/>
            <a:r>
              <a:rPr lang="en-US" sz="1800" dirty="0" smtClean="0"/>
              <a:t>9%  	Quite a bit</a:t>
            </a:r>
          </a:p>
          <a:p>
            <a:pPr lvl="1"/>
            <a:r>
              <a:rPr lang="en-US" sz="1800" dirty="0" smtClean="0"/>
              <a:t>2%  	Pays my tuition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CSE303 Au09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51FA2C-3B3E-4FA6-BAFA-85683040B980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sz="half" idx="2"/>
          </p:nvPr>
        </p:nvGraphicFramePr>
        <p:xfrm>
          <a:off x="4648200" y="1295400"/>
          <a:ext cx="4267200" cy="2895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Content Placeholder 5"/>
          <p:cNvSpPr txBox="1">
            <a:spLocks/>
          </p:cNvSpPr>
          <p:nvPr/>
        </p:nvSpPr>
        <p:spPr bwMode="auto">
          <a:xfrm>
            <a:off x="4495800" y="4343400"/>
            <a:ext cx="44577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This is a histogram</a:t>
            </a:r>
            <a:r>
              <a:rPr kumimoji="0" lang="en-US" sz="18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of midterm scores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en-US" sz="1800" kern="0" baseline="0" dirty="0" smtClean="0">
                <a:latin typeface="+mn-lt"/>
              </a:rPr>
              <a:t>The</a:t>
            </a:r>
            <a:r>
              <a:rPr lang="en-US" sz="1800" kern="0" dirty="0" smtClean="0">
                <a:latin typeface="+mn-lt"/>
              </a:rPr>
              <a:t> bars are the % of people who self-described as having “none”, “a little” or “quite a bit” of Unix/C/C++ experience</a:t>
            </a:r>
          </a:p>
          <a:p>
            <a:pPr marL="800100" lvl="1" indent="-342900" algn="l" eaLnBrk="0" hangingPunct="0">
              <a:buFontTx/>
              <a:buChar char="•"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Each</a:t>
            </a:r>
            <a:r>
              <a:rPr kumimoji="0" lang="en-US" sz="16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color should total 100%</a:t>
            </a:r>
          </a:p>
          <a:p>
            <a:pPr marL="800100" lvl="1" indent="-342900" algn="l" eaLnBrk="0" hangingPunct="0">
              <a:buFontTx/>
              <a:buChar char="•"/>
            </a:pPr>
            <a:r>
              <a:rPr lang="en-US" sz="1600" kern="0" baseline="0" dirty="0" smtClean="0">
                <a:latin typeface="+mn-lt"/>
              </a:rPr>
              <a:t>“Pays my tuition” omitted because</a:t>
            </a:r>
            <a:r>
              <a:rPr lang="en-US" sz="1600" kern="0" dirty="0" smtClean="0">
                <a:latin typeface="+mn-lt"/>
              </a:rPr>
              <a:t> of the small numbers</a:t>
            </a:r>
            <a:endParaRPr kumimoji="0" lang="en-US" sz="16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685800" y="4917440"/>
          <a:ext cx="3002280" cy="1483360"/>
        </p:xfrm>
        <a:graphic>
          <a:graphicData uri="http://schemas.openxmlformats.org/drawingml/2006/table">
            <a:tbl>
              <a:tblPr firstRow="1" bandRow="1">
                <a:tableStyleId>{1FECB4D8-DB02-4DC6-A0A2-4F2EBAE1DC90}</a:tableStyleId>
              </a:tblPr>
              <a:tblGrid>
                <a:gridCol w="1287780"/>
                <a:gridCol w="17145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Mean/Median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None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76/75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 little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81/80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Quite a bit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85/83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CSE303 Au09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51FA2C-3B3E-4FA6-BAFA-85683040B980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static</a:t>
            </a:r>
          </a:p>
        </p:txBody>
      </p:sp>
      <p:sp>
        <p:nvSpPr>
          <p:cNvPr id="270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//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example.c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passcode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= 12345;                // public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static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admin_passcode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= 67890;   // private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endParaRPr lang="en-US" dirty="0" smtClean="0"/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static </a:t>
            </a:r>
            <a:r>
              <a:rPr lang="en-US" sz="2000" dirty="0" smtClean="0"/>
              <a:t>used on global variables and functions</a:t>
            </a:r>
          </a:p>
          <a:p>
            <a:pPr lvl="1"/>
            <a:r>
              <a:rPr lang="en-US" sz="2000" dirty="0" smtClean="0"/>
              <a:t>visible only to the current file/module  (sort of like Java's </a:t>
            </a:r>
            <a:r>
              <a:rPr lang="en-US" sz="2000" b="1" dirty="0" smtClean="0">
                <a:latin typeface="Courier New" pitchFamily="49" charset="0"/>
                <a:ea typeface="+mn-ea"/>
                <a:cs typeface="Courier New" pitchFamily="49" charset="0"/>
              </a:rPr>
              <a:t>private</a:t>
            </a:r>
            <a:r>
              <a:rPr lang="en-US" sz="2000" dirty="0" smtClean="0"/>
              <a:t>)</a:t>
            </a:r>
          </a:p>
          <a:p>
            <a:pPr lvl="1"/>
            <a:r>
              <a:rPr lang="en-US" sz="2000" dirty="0" smtClean="0"/>
              <a:t>declare things </a:t>
            </a:r>
            <a:r>
              <a:rPr lang="en-US" sz="2000" b="1" dirty="0" smtClean="0">
                <a:latin typeface="Courier New" pitchFamily="49" charset="0"/>
                <a:ea typeface="+mn-ea"/>
                <a:cs typeface="Courier New" pitchFamily="49" charset="0"/>
              </a:rPr>
              <a:t>static</a:t>
            </a:r>
            <a:r>
              <a:rPr lang="en-US" sz="2000" dirty="0" smtClean="0"/>
              <a:t> if you do not want them exposed</a:t>
            </a:r>
          </a:p>
          <a:p>
            <a:pPr lvl="1"/>
            <a:r>
              <a:rPr lang="en-US" sz="2000" dirty="0" smtClean="0"/>
              <a:t>avoids potential conflicts with multiple modules that happen to declare global variables with the same names</a:t>
            </a:r>
          </a:p>
          <a:p>
            <a:pPr lvl="1"/>
            <a:r>
              <a:rPr lang="en-US" sz="2000" b="1" dirty="0" err="1" smtClean="0">
                <a:latin typeface="Courier New" pitchFamily="49" charset="0"/>
                <a:ea typeface="+mn-ea"/>
                <a:cs typeface="Courier New" pitchFamily="49" charset="0"/>
              </a:rPr>
              <a:t>passcode</a:t>
            </a:r>
            <a:r>
              <a:rPr lang="en-US" sz="2000" dirty="0" smtClean="0"/>
              <a:t> will be visible through the rest of </a:t>
            </a:r>
            <a:r>
              <a:rPr lang="en-US" sz="2000" b="1" dirty="0" err="1" smtClean="0">
                <a:latin typeface="Courier New" pitchFamily="49" charset="0"/>
                <a:ea typeface="+mn-ea"/>
                <a:cs typeface="Courier New" pitchFamily="49" charset="0"/>
              </a:rPr>
              <a:t>example.c</a:t>
            </a:r>
            <a:r>
              <a:rPr lang="en-US" sz="2000" dirty="0" smtClean="0"/>
              <a:t>, but not to any other modules/files compiled with </a:t>
            </a:r>
            <a:r>
              <a:rPr lang="en-US" sz="2000" b="1" dirty="0" err="1" smtClean="0">
                <a:latin typeface="Courier New" pitchFamily="49" charset="0"/>
                <a:ea typeface="+mn-ea"/>
                <a:cs typeface="Courier New" pitchFamily="49" charset="0"/>
              </a:rPr>
              <a:t>example.c</a:t>
            </a:r>
            <a:endParaRPr lang="en-US" sz="2000" b="1" dirty="0" smtClean="0">
              <a:latin typeface="Courier New" pitchFamily="49" charset="0"/>
              <a:ea typeface="+mn-ea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CSE303 Au09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1FA2C-3B3E-4FA6-BAFA-85683040B980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Function static data</a:t>
            </a:r>
          </a:p>
        </p:txBody>
      </p:sp>
      <p:sp>
        <p:nvSpPr>
          <p:cNvPr id="281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When used inside a function</a:t>
            </a:r>
          </a:p>
          <a:p>
            <a:pPr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static type name = value;</a:t>
            </a:r>
          </a:p>
          <a:p>
            <a:pPr>
              <a:buNone/>
            </a:pPr>
            <a:r>
              <a:rPr lang="en-US" dirty="0" smtClean="0"/>
              <a:t>	… declares a static local variable that will be remembered across calls</a:t>
            </a:r>
          </a:p>
          <a:p>
            <a:pPr lvl="1">
              <a:buNone/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nextSquare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() {</a:t>
            </a:r>
          </a:p>
          <a:p>
            <a:pPr lvl="1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static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n = 0;</a:t>
            </a:r>
          </a:p>
          <a:p>
            <a:pPr lvl="1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static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increment = 1;</a:t>
            </a:r>
          </a:p>
          <a:p>
            <a:pPr lvl="1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n += increment;</a:t>
            </a:r>
          </a:p>
          <a:p>
            <a:pPr lvl="1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increment += 2;</a:t>
            </a:r>
          </a:p>
          <a:p>
            <a:pPr lvl="1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return n;</a:t>
            </a:r>
          </a:p>
          <a:p>
            <a:pPr lvl="1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dirty="0" smtClean="0"/>
          </a:p>
          <a:p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nextSquare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() </a:t>
            </a:r>
            <a:r>
              <a:rPr lang="en-US" dirty="0" smtClean="0"/>
              <a:t>returns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1</a:t>
            </a:r>
            <a:r>
              <a:rPr lang="en-US" dirty="0" smtClean="0"/>
              <a:t>, then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4</a:t>
            </a:r>
            <a:r>
              <a:rPr lang="en-US" dirty="0" smtClean="0"/>
              <a:t>, then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9</a:t>
            </a:r>
            <a:r>
              <a:rPr lang="en-US" dirty="0" smtClean="0"/>
              <a:t>, then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16</a:t>
            </a:r>
            <a:r>
              <a:rPr lang="en-US" dirty="0" smtClean="0"/>
              <a:t>, ...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CSE303 Au09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1FA2C-3B3E-4FA6-BAFA-85683040B980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compilation process</a:t>
            </a:r>
          </a:p>
        </p:txBody>
      </p:sp>
      <p:sp>
        <p:nvSpPr>
          <p:cNvPr id="291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What happens when you compile a Java program?</a:t>
            </a:r>
          </a:p>
          <a:p>
            <a:pPr lvl="1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$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javac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Example.java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Example.java</a:t>
            </a:r>
            <a:r>
              <a:rPr lang="en-US" dirty="0" smtClean="0"/>
              <a:t> is compiled to create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Example.class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But...</a:t>
            </a:r>
          </a:p>
          <a:p>
            <a:pPr lvl="1"/>
            <a:r>
              <a:rPr lang="en-US" dirty="0" smtClean="0"/>
              <a:t>what if you compile it again?</a:t>
            </a:r>
          </a:p>
          <a:p>
            <a:pPr lvl="1"/>
            <a:r>
              <a:rPr lang="en-US" dirty="0" smtClean="0"/>
              <a:t>what if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Example.java</a:t>
            </a:r>
            <a:r>
              <a:rPr lang="en-US" dirty="0" smtClean="0"/>
              <a:t> uses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Point</a:t>
            </a:r>
            <a:r>
              <a:rPr lang="en-US" dirty="0" smtClean="0"/>
              <a:t> objects from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Point.java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what if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Point.java</a:t>
            </a:r>
            <a:r>
              <a:rPr lang="en-US" dirty="0" smtClean="0"/>
              <a:t> is changed but not recompiled, and then we try to recompile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Example.java</a:t>
            </a:r>
            <a:r>
              <a:rPr lang="en-US" dirty="0" smtClean="0"/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Compiling large programs</a:t>
            </a:r>
          </a:p>
        </p:txBody>
      </p:sp>
      <p:sp>
        <p:nvSpPr>
          <p:cNvPr id="283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 dirty="0" smtClean="0"/>
              <a:t>Compiling multi-file programs repeatedly is cumbersome</a:t>
            </a:r>
          </a:p>
          <a:p>
            <a:pPr lvl="1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$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gcc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-g -Wall -o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myprogram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file1.c file2.c file3.c</a:t>
            </a:r>
            <a:endParaRPr lang="en-US" sz="2000" dirty="0" smtClean="0"/>
          </a:p>
          <a:p>
            <a:r>
              <a:rPr lang="en-US" sz="2000" dirty="0" smtClean="0"/>
              <a:t>Retyping the above command is wasteful</a:t>
            </a:r>
          </a:p>
          <a:p>
            <a:pPr lvl="1"/>
            <a:r>
              <a:rPr lang="en-US" sz="2000" dirty="0" smtClean="0"/>
              <a:t>for the developer (so much typing), and it’s error-prone</a:t>
            </a:r>
          </a:p>
          <a:p>
            <a:pPr lvl="1"/>
            <a:r>
              <a:rPr lang="en-US" sz="2000" dirty="0" smtClean="0"/>
              <a:t>for the compiler (may not need to recompile all; save them as .o)</a:t>
            </a:r>
          </a:p>
          <a:p>
            <a:r>
              <a:rPr lang="en-US" sz="2000" dirty="0" smtClean="0"/>
              <a:t>Improvements</a:t>
            </a:r>
          </a:p>
          <a:p>
            <a:pPr lvl="1"/>
            <a:r>
              <a:rPr lang="en-US" sz="2000" dirty="0" smtClean="0"/>
              <a:t>use up-arrow or history to re-type compilation command for you</a:t>
            </a:r>
          </a:p>
          <a:p>
            <a:pPr lvl="1"/>
            <a:r>
              <a:rPr lang="en-US" sz="2000" dirty="0" smtClean="0"/>
              <a:t>use an alias or shell script to recompile everything</a:t>
            </a:r>
          </a:p>
          <a:p>
            <a:pPr lvl="1"/>
            <a:r>
              <a:rPr lang="en-US" sz="2000" dirty="0" smtClean="0"/>
              <a:t>use a system for compilation/build management, such as make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Dependencies</a:t>
            </a:r>
          </a:p>
        </p:txBody>
      </p:sp>
      <p:sp>
        <p:nvSpPr>
          <p:cNvPr id="287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3581400" cy="4495800"/>
          </a:xfrm>
        </p:spPr>
        <p:txBody>
          <a:bodyPr/>
          <a:lstStyle/>
          <a:p>
            <a:r>
              <a:rPr lang="en-US" sz="2000" dirty="0" smtClean="0"/>
              <a:t>Dependency : When a file relies on the contents of another – can be displayed as a dependency graph</a:t>
            </a:r>
          </a:p>
          <a:p>
            <a:pPr lvl="1"/>
            <a:r>
              <a:rPr lang="en-US" sz="2000" dirty="0" smtClean="0"/>
              <a:t>to build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main.o</a:t>
            </a:r>
            <a:r>
              <a:rPr lang="en-US" sz="2000" dirty="0" smtClean="0"/>
              <a:t>, we need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data.h</a:t>
            </a:r>
            <a:r>
              <a:rPr lang="en-US" sz="2000" dirty="0" smtClean="0"/>
              <a:t>,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main.c</a:t>
            </a:r>
            <a:r>
              <a:rPr lang="en-US" sz="2000" dirty="0" smtClean="0"/>
              <a:t>, and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io.h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sz="2000" dirty="0" smtClean="0"/>
              <a:t>if any of those files is updated, we must rebuild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main.o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sz="2000" dirty="0" smtClean="0"/>
              <a:t>if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main.o</a:t>
            </a:r>
            <a:r>
              <a:rPr lang="en-US" sz="2000" dirty="0" smtClean="0"/>
              <a:t> is updated, we must update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project1 (</a:t>
            </a:r>
            <a:r>
              <a:rPr lang="en-US" sz="2000" dirty="0" smtClean="0">
                <a:cs typeface="Courier New" pitchFamily="49" charset="0"/>
              </a:rPr>
              <a:t>which is probably an executable like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a.out</a:t>
            </a:r>
            <a:r>
              <a:rPr lang="en-US" sz="2000" dirty="0" smtClean="0">
                <a:cs typeface="Courier New" pitchFamily="49" charset="0"/>
              </a:rPr>
              <a:t>)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pic>
        <p:nvPicPr>
          <p:cNvPr id="287749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00587" y="2286000"/>
            <a:ext cx="3757613" cy="306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make</a:t>
            </a:r>
          </a:p>
        </p:txBody>
      </p:sp>
      <p:sp>
        <p:nvSpPr>
          <p:cNvPr id="282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make</a:t>
            </a:r>
            <a:r>
              <a:rPr lang="en-US" sz="2000" dirty="0" smtClean="0"/>
              <a:t> : a utility for automatically compiling ("building") executables and libraries from source code.</a:t>
            </a:r>
          </a:p>
          <a:p>
            <a:pPr lvl="1"/>
            <a:r>
              <a:rPr lang="en-US" sz="2000" dirty="0" smtClean="0"/>
              <a:t>a very basic compilation manager</a:t>
            </a:r>
          </a:p>
          <a:p>
            <a:pPr lvl="1"/>
            <a:r>
              <a:rPr lang="en-US" sz="2000" dirty="0" smtClean="0"/>
              <a:t>often used for C programs, but not language-specific</a:t>
            </a:r>
          </a:p>
          <a:p>
            <a:pPr lvl="1"/>
            <a:r>
              <a:rPr lang="en-US" sz="2000" dirty="0" smtClean="0"/>
              <a:t>primitive, but still widely used due to familiarity, simplicity</a:t>
            </a:r>
          </a:p>
          <a:p>
            <a:pPr lvl="1"/>
            <a:r>
              <a:rPr lang="en-US" sz="2000" dirty="0" smtClean="0"/>
              <a:t>similar programs: ant, maven, IDEs (Eclipse), ...</a:t>
            </a:r>
          </a:p>
          <a:p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makefile</a:t>
            </a:r>
            <a:r>
              <a:rPr lang="en-US" sz="2000" dirty="0" smtClean="0"/>
              <a:t> : A script file that defines rules for what must be compiled and how to compile it.</a:t>
            </a:r>
          </a:p>
          <a:p>
            <a:pPr lvl="1"/>
            <a:r>
              <a:rPr lang="en-US" sz="2000" dirty="0" err="1" smtClean="0"/>
              <a:t>makefiles</a:t>
            </a:r>
            <a:r>
              <a:rPr lang="en-US" sz="2000" dirty="0" smtClean="0"/>
              <a:t> describe which files depend on which others, and how to create / compile / build / update each file in the system as needed.</a:t>
            </a:r>
          </a:p>
          <a:p>
            <a:pPr lvl="1"/>
            <a:r>
              <a:rPr lang="en-US" sz="2000" dirty="0" smtClean="0"/>
              <a:t>The basic idea is to compare file modification dates and to rebuild any file A dependent on another file B that has changed more recently than 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Makefile rule syntax</a:t>
            </a:r>
          </a:p>
        </p:txBody>
      </p:sp>
      <p:sp>
        <p:nvSpPr>
          <p:cNvPr id="284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indent="-74295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target: source1 source2 ...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sourceN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lvl="1" indent="-74295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    command</a:t>
            </a:r>
          </a:p>
          <a:p>
            <a:pPr lvl="1" indent="-74295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    command</a:t>
            </a:r>
          </a:p>
          <a:p>
            <a:pPr lvl="1" indent="-74295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    ...</a:t>
            </a:r>
          </a:p>
          <a:p>
            <a:pPr lvl="1"/>
            <a:endParaRPr lang="en-US" dirty="0" smtClean="0"/>
          </a:p>
          <a:p>
            <a:pPr lvl="1" indent="-742950">
              <a:buNone/>
            </a:pPr>
            <a:r>
              <a:rPr lang="en-US" dirty="0" smtClean="0"/>
              <a:t>Example:</a:t>
            </a:r>
          </a:p>
          <a:p>
            <a:pPr marL="0" indent="0">
              <a:buNone/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myprogram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: file1.c file2.c file3.c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gcc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-o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myprogram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file1.c file2.c file3.c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The command line must be indented by a single tab</a:t>
            </a:r>
          </a:p>
          <a:p>
            <a:pPr lvl="2"/>
            <a:r>
              <a:rPr lang="en-US" dirty="0" smtClean="0"/>
              <a:t>not by spaces;   </a:t>
            </a:r>
            <a:r>
              <a:rPr lang="en-US" dirty="0" smtClean="0">
                <a:solidFill>
                  <a:srgbClr val="FF0000"/>
                </a:solidFill>
              </a:rPr>
              <a:t>NOT BY SPACES!    </a:t>
            </a:r>
            <a:r>
              <a:rPr lang="en-US" dirty="0" smtClean="0">
                <a:gradFill>
                  <a:gsLst>
                    <a:gs pos="0">
                      <a:srgbClr val="FFF200"/>
                    </a:gs>
                    <a:gs pos="45000">
                      <a:srgbClr val="FF7A00"/>
                    </a:gs>
                    <a:gs pos="70000">
                      <a:srgbClr val="FF0300"/>
                    </a:gs>
                    <a:gs pos="100000">
                      <a:srgbClr val="4D0808"/>
                    </a:gs>
                  </a:gsLst>
                  <a:lin ang="5400000" scaled="0"/>
                </a:gradFill>
              </a:rPr>
              <a:t>SPACES WILL NOT WORK!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Running make</a:t>
            </a:r>
          </a:p>
        </p:txBody>
      </p:sp>
      <p:sp>
        <p:nvSpPr>
          <p:cNvPr id="285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$ make target</a:t>
            </a:r>
          </a:p>
          <a:p>
            <a:r>
              <a:rPr lang="en-US" sz="2000" dirty="0" smtClean="0"/>
              <a:t>uses the file named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Makefile</a:t>
            </a:r>
            <a:r>
              <a:rPr lang="en-US" sz="2000" dirty="0" smtClean="0"/>
              <a:t> in current directory</a:t>
            </a:r>
          </a:p>
          <a:p>
            <a:r>
              <a:rPr lang="en-US" sz="2000" dirty="0" smtClean="0"/>
              <a:t>finds rule in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Makefile</a:t>
            </a:r>
            <a:r>
              <a:rPr lang="en-US" sz="2000" dirty="0" smtClean="0"/>
              <a:t> for building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target</a:t>
            </a:r>
            <a:endParaRPr lang="en-US" sz="2000" dirty="0" smtClean="0"/>
          </a:p>
          <a:p>
            <a:pPr lvl="1"/>
            <a:r>
              <a:rPr lang="en-US" sz="2000" dirty="0" smtClean="0"/>
              <a:t>if the </a:t>
            </a:r>
            <a:r>
              <a:rPr lang="en-US" sz="2000" b="1" dirty="0" smtClean="0">
                <a:latin typeface="Courier New" pitchFamily="49" charset="0"/>
                <a:ea typeface="+mn-ea"/>
                <a:cs typeface="Courier New" pitchFamily="49" charset="0"/>
              </a:rPr>
              <a:t>target</a:t>
            </a:r>
            <a:r>
              <a:rPr lang="en-US" sz="2000" dirty="0" smtClean="0"/>
              <a:t> file does not exist, or if it is older than any of its sources, its commands will be executed</a:t>
            </a:r>
          </a:p>
          <a:p>
            <a:r>
              <a:rPr lang="en-US" sz="2000" dirty="0" smtClean="0"/>
              <a:t>variations:</a:t>
            </a:r>
          </a:p>
          <a:p>
            <a:pPr lvl="1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$ make</a:t>
            </a:r>
          </a:p>
          <a:p>
            <a:pPr lvl="1"/>
            <a:r>
              <a:rPr lang="en-US" sz="2000" dirty="0" smtClean="0"/>
              <a:t>builds the first target in the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Makefile</a:t>
            </a:r>
            <a:endParaRPr lang="en-US" sz="2000" dirty="0" smtClean="0"/>
          </a:p>
          <a:p>
            <a:pPr lvl="1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$ make -f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makefilename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lvl="1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$ make -f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makefilename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target</a:t>
            </a:r>
          </a:p>
          <a:p>
            <a:pPr lvl="1"/>
            <a:r>
              <a:rPr lang="en-US" sz="2000" dirty="0" smtClean="0"/>
              <a:t>uses a </a:t>
            </a:r>
            <a:r>
              <a:rPr lang="en-US" sz="2000" dirty="0" err="1" smtClean="0"/>
              <a:t>makefile</a:t>
            </a:r>
            <a:r>
              <a:rPr lang="en-US" sz="2000" dirty="0" smtClean="0"/>
              <a:t> other than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Makefile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an_design_template">
  <a:themeElements>
    <a:clrScheme name="dan_design_template 5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FFCC66"/>
      </a:accent1>
      <a:accent2>
        <a:srgbClr val="0000FF"/>
      </a:accent2>
      <a:accent3>
        <a:srgbClr val="FFFFFF"/>
      </a:accent3>
      <a:accent4>
        <a:srgbClr val="000000"/>
      </a:accent4>
      <a:accent5>
        <a:srgbClr val="FFE2B8"/>
      </a:accent5>
      <a:accent6>
        <a:srgbClr val="0000E7"/>
      </a:accent6>
      <a:hlink>
        <a:srgbClr val="CC00CC"/>
      </a:hlink>
      <a:folHlink>
        <a:srgbClr val="C0C0C0"/>
      </a:folHlink>
    </a:clrScheme>
    <a:fontScheme name="dan_desig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282575" marR="0" indent="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282575" marR="0" indent="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an_design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_design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20617</TotalTime>
  <Words>1041</Words>
  <Application>Microsoft Office PowerPoint</Application>
  <PresentationFormat>On-screen Show (4:3)</PresentationFormat>
  <Paragraphs>211</Paragraphs>
  <Slides>18</Slides>
  <Notes>18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dan_design_template</vt:lpstr>
      <vt:lpstr>Slide 1</vt:lpstr>
      <vt:lpstr>static</vt:lpstr>
      <vt:lpstr>Function static data</vt:lpstr>
      <vt:lpstr>The compilation process</vt:lpstr>
      <vt:lpstr>Compiling large programs</vt:lpstr>
      <vt:lpstr>Dependencies</vt:lpstr>
      <vt:lpstr>make</vt:lpstr>
      <vt:lpstr>Makefile rule syntax</vt:lpstr>
      <vt:lpstr>Running make</vt:lpstr>
      <vt:lpstr>Rules with no sources</vt:lpstr>
      <vt:lpstr>Rules with no commands</vt:lpstr>
      <vt:lpstr>Variables</vt:lpstr>
      <vt:lpstr>More variables</vt:lpstr>
      <vt:lpstr>Special variables include</vt:lpstr>
      <vt:lpstr>Auto-conversions</vt:lpstr>
      <vt:lpstr>Dependency generation</vt:lpstr>
      <vt:lpstr>Midterm grades vs. initial experience</vt:lpstr>
      <vt:lpstr>Questions?</vt:lpstr>
    </vt:vector>
  </TitlesOfParts>
  <Company>_x0008_ᖤ]皤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CSE401 Introduction to Compiler Construction</dc:title>
  <dc:creator>Larry Snyder</dc:creator>
  <cp:lastModifiedBy>David Notkin</cp:lastModifiedBy>
  <cp:revision>1423</cp:revision>
  <dcterms:created xsi:type="dcterms:W3CDTF">2005-03-28T18:45:14Z</dcterms:created>
  <dcterms:modified xsi:type="dcterms:W3CDTF">2009-11-18T20:51:23Z</dcterms:modified>
</cp:coreProperties>
</file>