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1"/>
  </p:notesMasterIdLst>
  <p:handoutMasterIdLst>
    <p:handoutMasterId r:id="rId22"/>
  </p:handoutMasterIdLst>
  <p:sldIdLst>
    <p:sldId id="256" r:id="rId2"/>
    <p:sldId id="468" r:id="rId3"/>
    <p:sldId id="469" r:id="rId4"/>
    <p:sldId id="470" r:id="rId5"/>
    <p:sldId id="471" r:id="rId6"/>
    <p:sldId id="472" r:id="rId7"/>
    <p:sldId id="473" r:id="rId8"/>
    <p:sldId id="474" r:id="rId9"/>
    <p:sldId id="475" r:id="rId10"/>
    <p:sldId id="476" r:id="rId11"/>
    <p:sldId id="477" r:id="rId12"/>
    <p:sldId id="478" r:id="rId13"/>
    <p:sldId id="479" r:id="rId14"/>
    <p:sldId id="481" r:id="rId15"/>
    <p:sldId id="482" r:id="rId16"/>
    <p:sldId id="483" r:id="rId17"/>
    <p:sldId id="484" r:id="rId18"/>
    <p:sldId id="485" r:id="rId19"/>
    <p:sldId id="433" r:id="rId20"/>
  </p:sldIdLst>
  <p:sldSz cx="9144000" cy="6858000" type="screen4x3"/>
  <p:notesSz cx="6858000" cy="9296400"/>
  <p:defaultTextStyle>
    <a:defPPr>
      <a:defRPr lang="en-US"/>
    </a:defPPr>
    <a:lvl1pPr algn="ctr" rtl="0" fontAlgn="base">
      <a:spcBef>
        <a:spcPct val="20000"/>
      </a:spcBef>
      <a:spcAft>
        <a:spcPct val="0"/>
      </a:spcAft>
      <a:defRPr sz="2400" kern="1200">
        <a:solidFill>
          <a:schemeClr val="tx1"/>
        </a:solidFill>
        <a:latin typeface="Arial" charset="0"/>
        <a:ea typeface="+mn-ea"/>
        <a:cs typeface="+mn-cs"/>
      </a:defRPr>
    </a:lvl1pPr>
    <a:lvl2pPr marL="457200" algn="ctr" rtl="0" fontAlgn="base">
      <a:spcBef>
        <a:spcPct val="20000"/>
      </a:spcBef>
      <a:spcAft>
        <a:spcPct val="0"/>
      </a:spcAft>
      <a:defRPr sz="2400" kern="1200">
        <a:solidFill>
          <a:schemeClr val="tx1"/>
        </a:solidFill>
        <a:latin typeface="Arial" charset="0"/>
        <a:ea typeface="+mn-ea"/>
        <a:cs typeface="+mn-cs"/>
      </a:defRPr>
    </a:lvl2pPr>
    <a:lvl3pPr marL="914400" algn="ctr" rtl="0" fontAlgn="base">
      <a:spcBef>
        <a:spcPct val="20000"/>
      </a:spcBef>
      <a:spcAft>
        <a:spcPct val="0"/>
      </a:spcAft>
      <a:defRPr sz="2400" kern="1200">
        <a:solidFill>
          <a:schemeClr val="tx1"/>
        </a:solidFill>
        <a:latin typeface="Arial" charset="0"/>
        <a:ea typeface="+mn-ea"/>
        <a:cs typeface="+mn-cs"/>
      </a:defRPr>
    </a:lvl3pPr>
    <a:lvl4pPr marL="1371600" algn="ctr" rtl="0" fontAlgn="base">
      <a:spcBef>
        <a:spcPct val="20000"/>
      </a:spcBef>
      <a:spcAft>
        <a:spcPct val="0"/>
      </a:spcAft>
      <a:defRPr sz="2400" kern="1200">
        <a:solidFill>
          <a:schemeClr val="tx1"/>
        </a:solidFill>
        <a:latin typeface="Arial" charset="0"/>
        <a:ea typeface="+mn-ea"/>
        <a:cs typeface="+mn-cs"/>
      </a:defRPr>
    </a:lvl4pPr>
    <a:lvl5pPr marL="1828800" algn="ctr" rtl="0" fontAlgn="base">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95708" autoAdjust="0"/>
  </p:normalViewPr>
  <p:slideViewPr>
    <p:cSldViewPr snapToObjects="1">
      <p:cViewPr>
        <p:scale>
          <a:sx n="70" d="100"/>
          <a:sy n="70" d="100"/>
        </p:scale>
        <p:origin x="-1092" y="-774"/>
      </p:cViewPr>
      <p:guideLst>
        <p:guide orient="horz" pos="7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2D688DA-F7D1-4AD9-B35A-0A2CD29BEF51}" type="datetimeFigureOut">
              <a:rPr lang="en-US" smtClean="0"/>
              <a:pPr/>
              <a:t>11/23/2009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CAC0E30-FE5D-4E44-BCC0-8F57B2E759C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27"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Times" pitchFamily="1"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31"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atin typeface="Times" pitchFamily="1" charset="0"/>
              </a:defRPr>
            </a:lvl1pPr>
          </a:lstStyle>
          <a:p>
            <a:pPr>
              <a:defRPr/>
            </a:pPr>
            <a:fld id="{39875255-8E73-4D19-AD83-DC4E54DE3B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CC98CECE-D45A-494F-A7F9-32DD22E1A8EE}" type="slidenum">
              <a:rPr lang="en-US" smtClean="0"/>
              <a:pPr/>
              <a:t>1</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332B11-2455-43C4-BC85-87D06002DEA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332B11-2455-43C4-BC85-87D06002DEA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332B11-2455-43C4-BC85-87D06002DEA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332B11-2455-43C4-BC85-87D06002DEA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332B11-2455-43C4-BC85-87D06002DEA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332B11-2455-43C4-BC85-87D06002DEA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332B11-2455-43C4-BC85-87D06002DEA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332B11-2455-43C4-BC85-87D06002DEA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332B11-2455-43C4-BC85-87D06002DEA5}"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332B11-2455-43C4-BC85-87D06002DEA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332B11-2455-43C4-BC85-87D06002DEA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332B11-2455-43C4-BC85-87D06002DEA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332B11-2455-43C4-BC85-87D06002DEA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332B11-2455-43C4-BC85-87D06002DEA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332B11-2455-43C4-BC85-87D06002DEA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332B11-2455-43C4-BC85-87D06002DEA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332B11-2455-43C4-BC85-87D06002DEA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ffectLst/>
        </p:spPr>
        <p:txBody>
          <a:bodyPr/>
          <a:lstStyle/>
          <a:p>
            <a:pPr>
              <a:defRPr/>
            </a:pPr>
            <a:endParaRPr lang="en-US"/>
          </a:p>
        </p:txBody>
      </p:sp>
      <p:sp>
        <p:nvSpPr>
          <p:cNvPr id="7065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a:t>Click to edit Master subtitle style</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pPr>
              <a:defRPr/>
            </a:pPr>
            <a:r>
              <a:rPr lang="en-US" smtClean="0"/>
              <a:t>CSE303 Au09</a:t>
            </a:r>
            <a:endParaRPr lang="en-US"/>
          </a:p>
        </p:txBody>
      </p:sp>
      <p:sp>
        <p:nvSpPr>
          <p:cNvPr id="11" name="Slide Number Placeholder 10"/>
          <p:cNvSpPr>
            <a:spLocks noGrp="1"/>
          </p:cNvSpPr>
          <p:nvPr>
            <p:ph type="sldNum" sz="quarter" idx="11"/>
          </p:nvPr>
        </p:nvSpPr>
        <p:spPr/>
        <p:txBody>
          <a:bodyPr/>
          <a:lstStyle/>
          <a:p>
            <a:pPr>
              <a:defRPr/>
            </a:pPr>
            <a:fld id="{27A9A2CF-3181-487B-9AD4-744EA61661BF}" type="slidenum">
              <a:rPr lang="en-US" smtClean="0"/>
              <a:pPr>
                <a:defRPr/>
              </a:pPr>
              <a:t>‹#›</a:t>
            </a:fld>
            <a:endParaRPr lang="en-US" dirty="0"/>
          </a:p>
        </p:txBody>
      </p:sp>
      <p:sp>
        <p:nvSpPr>
          <p:cNvPr id="12" name="Footer Placeholder 11"/>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955DCD-DD53-4D27-9759-E8ED78E7B0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BDFF4E-8388-456E-B82C-8E57F90A02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51FA2C-3B3E-4FA6-BAFA-85683040B9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687209-3C7B-48C7-A0A0-09EFA8C63A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593D72-9E2E-4A7D-BE67-19327E6AD9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614727-0A28-4CC5-9A36-E56E237283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17A4F5D-B194-4D02-97B9-FEAAE1970A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81A1E8F-9E64-4F57-9C28-9B348329C9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256C8F-A7E5-44F2-AD5A-C53FC41064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BB87CC-CFCD-4586-8CBB-65EEB10385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36"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a:solidFill>
                  <a:srgbClr val="800080"/>
                </a:solidFill>
                <a:latin typeface="Times New Roman" pitchFamily="18" charset="0"/>
              </a:defRPr>
            </a:lvl1pPr>
          </a:lstStyle>
          <a:p>
            <a:pPr>
              <a:defRPr/>
            </a:pPr>
            <a:r>
              <a:rPr lang="en-US" smtClean="0"/>
              <a:t>CSE303 Au09</a:t>
            </a:r>
            <a:endParaRPr lang="en-US"/>
          </a:p>
        </p:txBody>
      </p:sp>
      <p:sp>
        <p:nvSpPr>
          <p:cNvPr id="69637"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rgbClr val="800080"/>
                </a:solidFill>
                <a:latin typeface="Times New Roman" pitchFamily="18" charset="0"/>
              </a:defRPr>
            </a:lvl1pPr>
          </a:lstStyle>
          <a:p>
            <a:pPr>
              <a:defRPr/>
            </a:pPr>
            <a:endParaRPr lang="en-US" dirty="0"/>
          </a:p>
        </p:txBody>
      </p:sp>
      <p:sp>
        <p:nvSpPr>
          <p:cNvPr id="69638"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rgbClr val="800080"/>
                </a:solidFill>
                <a:latin typeface="Times New Roman" pitchFamily="18" charset="0"/>
              </a:defRPr>
            </a:lvl1pPr>
          </a:lstStyle>
          <a:p>
            <a:pPr>
              <a:defRPr/>
            </a:pPr>
            <a:fld id="{27A9A2CF-3181-487B-9AD4-744EA61661BF}" type="slidenum">
              <a:rPr lang="en-US"/>
              <a:pPr>
                <a:defRPr/>
              </a:pPr>
              <a:t>‹#›</a:t>
            </a:fld>
            <a:endParaRPr lang="en-US" dirty="0"/>
          </a:p>
        </p:txBody>
      </p:sp>
      <p:sp>
        <p:nvSpPr>
          <p:cNvPr id="69639"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fontAlgn="base">
        <a:spcBef>
          <a:spcPct val="0"/>
        </a:spcBef>
        <a:spcAft>
          <a:spcPct val="0"/>
        </a:spcAft>
        <a:defRPr sz="3600">
          <a:solidFill>
            <a:srgbClr val="800080"/>
          </a:solidFill>
          <a:latin typeface="Arial" charset="0"/>
        </a:defRPr>
      </a:lvl6pPr>
      <a:lvl7pPr marL="914400" algn="l" rtl="0" fontAlgn="base">
        <a:spcBef>
          <a:spcPct val="0"/>
        </a:spcBef>
        <a:spcAft>
          <a:spcPct val="0"/>
        </a:spcAft>
        <a:defRPr sz="3600">
          <a:solidFill>
            <a:srgbClr val="800080"/>
          </a:solidFill>
          <a:latin typeface="Arial" charset="0"/>
        </a:defRPr>
      </a:lvl7pPr>
      <a:lvl8pPr marL="1371600" algn="l" rtl="0" fontAlgn="base">
        <a:spcBef>
          <a:spcPct val="0"/>
        </a:spcBef>
        <a:spcAft>
          <a:spcPct val="0"/>
        </a:spcAft>
        <a:defRPr sz="3600">
          <a:solidFill>
            <a:srgbClr val="800080"/>
          </a:solidFill>
          <a:latin typeface="Arial" charset="0"/>
        </a:defRPr>
      </a:lvl8pPr>
      <a:lvl9pPr marL="1828800" algn="l" rtl="0" fontAlgn="base">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382773" y="6088566"/>
            <a:ext cx="8250864" cy="477139"/>
          </a:xfrm>
        </p:spPr>
        <p:txBody>
          <a:bodyPr/>
          <a:lstStyle/>
          <a:p>
            <a:r>
              <a:rPr lang="en-US" dirty="0" smtClean="0"/>
              <a:t>David Notkin </a:t>
            </a:r>
            <a:r>
              <a:rPr lang="en-US" sz="1800" dirty="0" smtClean="0">
                <a:sym typeface="Wingdings"/>
              </a:rPr>
              <a:t></a:t>
            </a:r>
            <a:r>
              <a:rPr lang="en-US" dirty="0" smtClean="0">
                <a:sym typeface="Wingdings"/>
              </a:rPr>
              <a:t> </a:t>
            </a:r>
            <a:r>
              <a:rPr lang="en-US" dirty="0" smtClean="0"/>
              <a:t>Autumn 2009</a:t>
            </a:r>
            <a:r>
              <a:rPr lang="en-US" dirty="0" smtClean="0">
                <a:sym typeface="Wingdings"/>
              </a:rPr>
              <a:t>  CSE303 Lecture </a:t>
            </a:r>
            <a:r>
              <a:rPr lang="en-US" dirty="0" smtClean="0">
                <a:sym typeface="Wingdings"/>
              </a:rPr>
              <a:t>23</a:t>
            </a:r>
            <a:endParaRPr lang="en-US" dirty="0" smtClean="0"/>
          </a:p>
        </p:txBody>
      </p:sp>
      <p:sp>
        <p:nvSpPr>
          <p:cNvPr id="5" name="Rectangle 4"/>
          <p:cNvSpPr/>
          <p:nvPr/>
        </p:nvSpPr>
        <p:spPr>
          <a:xfrm>
            <a:off x="914400" y="1752600"/>
            <a:ext cx="7315200" cy="1569660"/>
          </a:xfrm>
          <a:prstGeom prst="rect">
            <a:avLst/>
          </a:prstGeom>
        </p:spPr>
        <p:txBody>
          <a:bodyPr wrap="square">
            <a:spAutoFit/>
          </a:bodyPr>
          <a:lstStyle/>
          <a:p>
            <a:r>
              <a:rPr lang="en-US" b="1" dirty="0" smtClean="0"/>
              <a:t>Did you hear the one about the infinite recursion which walked into bar, and the bartender says "Did you hear about infinite recursion which walk into the bar, and the bartender says...</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lstStyle/>
          <a:p>
            <a:r>
              <a:rPr lang="en-US" smtClean="0"/>
              <a:t>Bitwise operators</a:t>
            </a:r>
          </a:p>
        </p:txBody>
      </p:sp>
      <p:sp>
        <p:nvSpPr>
          <p:cNvPr id="300035" name="Rectangle 3"/>
          <p:cNvSpPr>
            <a:spLocks noGrp="1" noChangeArrowheads="1"/>
          </p:cNvSpPr>
          <p:nvPr>
            <p:ph type="body" idx="1"/>
          </p:nvPr>
        </p:nvSpPr>
        <p:spPr>
          <a:xfrm>
            <a:off x="0" y="1295400"/>
            <a:ext cx="9144000" cy="5562600"/>
          </a:xfrm>
        </p:spPr>
        <p:txBody>
          <a:bodyPr/>
          <a:lstStyle/>
          <a:p>
            <a:endParaRPr lang="en-US" dirty="0" smtClean="0">
              <a:solidFill>
                <a:srgbClr val="262626"/>
              </a:solidFill>
            </a:endParaRPr>
          </a:p>
          <a:p>
            <a:pPr lvl="1"/>
            <a:endParaRPr lang="en-US" dirty="0" smtClean="0">
              <a:solidFill>
                <a:srgbClr val="404040"/>
              </a:solidFill>
            </a:endParaRPr>
          </a:p>
          <a:p>
            <a:pPr lvl="1"/>
            <a:endParaRPr lang="en-US" dirty="0" smtClean="0">
              <a:solidFill>
                <a:srgbClr val="404040"/>
              </a:solidFill>
            </a:endParaRPr>
          </a:p>
          <a:p>
            <a:pPr lvl="1"/>
            <a:endParaRPr lang="en-US" dirty="0" smtClean="0">
              <a:solidFill>
                <a:srgbClr val="404040"/>
              </a:solidFill>
            </a:endParaRPr>
          </a:p>
          <a:p>
            <a:pPr lvl="1"/>
            <a:endParaRPr lang="en-US" dirty="0" smtClean="0">
              <a:solidFill>
                <a:srgbClr val="404040"/>
              </a:solidFill>
            </a:endParaRPr>
          </a:p>
          <a:p>
            <a:pPr lvl="1"/>
            <a:endParaRPr lang="en-US" dirty="0" smtClean="0">
              <a:solidFill>
                <a:srgbClr val="404040"/>
              </a:solidFill>
            </a:endParaRPr>
          </a:p>
          <a:p>
            <a:pPr lvl="1"/>
            <a:endParaRPr lang="en-US" dirty="0" smtClean="0">
              <a:solidFill>
                <a:srgbClr val="404040"/>
              </a:solidFill>
            </a:endParaRPr>
          </a:p>
          <a:p>
            <a:pPr lvl="1"/>
            <a:endParaRPr lang="en-US" dirty="0" smtClean="0">
              <a:solidFill>
                <a:srgbClr val="404040"/>
              </a:solidFill>
            </a:endParaRPr>
          </a:p>
          <a:p>
            <a:pPr lvl="1"/>
            <a:r>
              <a:rPr lang="en-US" sz="2000" dirty="0" smtClean="0">
                <a:solidFill>
                  <a:srgbClr val="404040"/>
                </a:solidFill>
              </a:rPr>
              <a:t>left shift pads remaining right digits with 0</a:t>
            </a:r>
          </a:p>
          <a:p>
            <a:pPr lvl="1"/>
            <a:r>
              <a:rPr lang="en-US" sz="2000" dirty="0" smtClean="0">
                <a:solidFill>
                  <a:srgbClr val="404040"/>
                </a:solidFill>
              </a:rPr>
              <a:t>right shift pads w/ 0 or value of </a:t>
            </a:r>
            <a:r>
              <a:rPr lang="en-US" sz="2000" b="1" i="1" dirty="0" err="1" smtClean="0">
                <a:solidFill>
                  <a:srgbClr val="404040"/>
                </a:solidFill>
              </a:rPr>
              <a:t>a</a:t>
            </a:r>
            <a:r>
              <a:rPr lang="en-US" sz="2000" dirty="0" err="1" smtClean="0">
                <a:solidFill>
                  <a:srgbClr val="404040"/>
                </a:solidFill>
              </a:rPr>
              <a:t>'s</a:t>
            </a:r>
            <a:r>
              <a:rPr lang="en-US" sz="2000" dirty="0" smtClean="0">
                <a:solidFill>
                  <a:srgbClr val="404040"/>
                </a:solidFill>
              </a:rPr>
              <a:t> leftmost (most significant) </a:t>
            </a:r>
            <a:r>
              <a:rPr lang="en-US" sz="2000" dirty="0" smtClean="0">
                <a:solidFill>
                  <a:srgbClr val="404040"/>
                </a:solidFill>
              </a:rPr>
              <a:t>bit</a:t>
            </a:r>
            <a:endParaRPr lang="en-US" sz="1100" dirty="0" smtClean="0">
              <a:solidFill>
                <a:srgbClr val="404040"/>
              </a:solidFill>
            </a:endParaRPr>
          </a:p>
          <a:p>
            <a:pPr lvl="1"/>
            <a:r>
              <a:rPr lang="en-US" sz="2000" dirty="0" smtClean="0">
                <a:solidFill>
                  <a:srgbClr val="404040"/>
                </a:solidFill>
              </a:rPr>
              <a:t>most operators can be used with </a:t>
            </a:r>
            <a:r>
              <a:rPr lang="en-US" sz="2000" dirty="0" smtClean="0">
                <a:solidFill>
                  <a:srgbClr val="404040"/>
                </a:solidFill>
                <a:latin typeface="Consolas" pitchFamily="49" charset="0"/>
              </a:rPr>
              <a:t>=</a:t>
            </a:r>
            <a:r>
              <a:rPr lang="en-US" sz="2000" dirty="0" smtClean="0">
                <a:solidFill>
                  <a:srgbClr val="404040"/>
                </a:solidFill>
              </a:rPr>
              <a:t>, such as </a:t>
            </a:r>
            <a:r>
              <a:rPr lang="en-US" sz="2000" dirty="0" smtClean="0">
                <a:solidFill>
                  <a:srgbClr val="404040"/>
                </a:solidFill>
                <a:latin typeface="Consolas" pitchFamily="49" charset="0"/>
              </a:rPr>
              <a:t>&amp;=</a:t>
            </a:r>
            <a:r>
              <a:rPr lang="en-US" sz="2000" dirty="0" smtClean="0">
                <a:solidFill>
                  <a:srgbClr val="404040"/>
                </a:solidFill>
              </a:rPr>
              <a:t>, </a:t>
            </a:r>
            <a:r>
              <a:rPr lang="en-US" sz="2000" dirty="0" smtClean="0">
                <a:solidFill>
                  <a:srgbClr val="404040"/>
                </a:solidFill>
                <a:latin typeface="Consolas" pitchFamily="49" charset="0"/>
              </a:rPr>
              <a:t>~=</a:t>
            </a:r>
            <a:r>
              <a:rPr lang="en-US" sz="2000" dirty="0" smtClean="0">
                <a:solidFill>
                  <a:srgbClr val="404040"/>
                </a:solidFill>
              </a:rPr>
              <a:t>, </a:t>
            </a:r>
            <a:r>
              <a:rPr lang="en-US" sz="2000" dirty="0" smtClean="0">
                <a:solidFill>
                  <a:srgbClr val="404040"/>
                </a:solidFill>
                <a:latin typeface="Consolas" pitchFamily="49" charset="0"/>
              </a:rPr>
              <a:t>&gt;&gt;=</a:t>
            </a:r>
          </a:p>
          <a:p>
            <a:pPr lvl="1"/>
            <a:r>
              <a:rPr lang="en-US" sz="2000" dirty="0" smtClean="0">
                <a:solidFill>
                  <a:srgbClr val="404040"/>
                </a:solidFill>
              </a:rPr>
              <a:t>what is the difference between </a:t>
            </a:r>
            <a:r>
              <a:rPr lang="en-US" sz="2000" dirty="0" smtClean="0">
                <a:solidFill>
                  <a:srgbClr val="404040"/>
                </a:solidFill>
                <a:latin typeface="Consolas" pitchFamily="49" charset="0"/>
              </a:rPr>
              <a:t>&amp;</a:t>
            </a:r>
            <a:r>
              <a:rPr lang="en-US" sz="2000" dirty="0" smtClean="0">
                <a:solidFill>
                  <a:srgbClr val="404040"/>
                </a:solidFill>
              </a:rPr>
              <a:t> and </a:t>
            </a:r>
            <a:r>
              <a:rPr lang="en-US" sz="2000" dirty="0" smtClean="0">
                <a:solidFill>
                  <a:srgbClr val="404040"/>
                </a:solidFill>
                <a:latin typeface="Consolas" pitchFamily="49" charset="0"/>
              </a:rPr>
              <a:t>&amp;&amp; </a:t>
            </a:r>
            <a:r>
              <a:rPr lang="en-US" sz="2000" dirty="0" smtClean="0">
                <a:solidFill>
                  <a:srgbClr val="404040"/>
                </a:solidFill>
              </a:rPr>
              <a:t>?  </a:t>
            </a:r>
            <a:r>
              <a:rPr lang="en-US" sz="2000" dirty="0" smtClean="0">
                <a:solidFill>
                  <a:srgbClr val="404040"/>
                </a:solidFill>
                <a:latin typeface="Consolas" pitchFamily="49" charset="0"/>
              </a:rPr>
              <a:t>~</a:t>
            </a:r>
            <a:r>
              <a:rPr lang="en-US" sz="2000" dirty="0" smtClean="0">
                <a:solidFill>
                  <a:srgbClr val="404040"/>
                </a:solidFill>
              </a:rPr>
              <a:t> and </a:t>
            </a:r>
            <a:r>
              <a:rPr lang="en-US" sz="2000" dirty="0" smtClean="0">
                <a:solidFill>
                  <a:srgbClr val="404040"/>
                </a:solidFill>
                <a:latin typeface="Consolas" pitchFamily="49" charset="0"/>
              </a:rPr>
              <a:t>!</a:t>
            </a:r>
            <a:r>
              <a:rPr lang="en-US" sz="2000" dirty="0" smtClean="0">
                <a:solidFill>
                  <a:srgbClr val="404040"/>
                </a:solidFill>
              </a:rPr>
              <a:t> ?</a:t>
            </a:r>
          </a:p>
        </p:txBody>
      </p:sp>
      <p:graphicFrame>
        <p:nvGraphicFramePr>
          <p:cNvPr id="300083" name="Group 51"/>
          <p:cNvGraphicFramePr>
            <a:graphicFrameLocks noGrp="1"/>
          </p:cNvGraphicFramePr>
          <p:nvPr/>
        </p:nvGraphicFramePr>
        <p:xfrm>
          <a:off x="228600" y="1447800"/>
          <a:ext cx="8686800" cy="3025140"/>
        </p:xfrm>
        <a:graphic>
          <a:graphicData uri="http://schemas.openxmlformats.org/drawingml/2006/table">
            <a:tbl>
              <a:tblPr/>
              <a:tblGrid>
                <a:gridCol w="2209800"/>
                <a:gridCol w="6477000"/>
              </a:tblGrid>
              <a:tr h="307975">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alibri" pitchFamily="34" charset="0"/>
                        </a:rPr>
                        <a:t>expression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alibri" pitchFamily="34" charset="0"/>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a</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&amp; </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alibri" pitchFamily="34" charset="0"/>
                        </a:rPr>
                        <a:t>AND ; all bits that are set to 1 in both </a:t>
                      </a:r>
                      <a:r>
                        <a:rPr kumimoji="0" lang="en-US" sz="1800" b="1" i="1" u="none" strike="noStrike" cap="none" normalizeH="0" baseline="0" smtClean="0">
                          <a:ln>
                            <a:noFill/>
                          </a:ln>
                          <a:solidFill>
                            <a:srgbClr val="262626"/>
                          </a:solidFill>
                          <a:effectLst/>
                          <a:latin typeface="Calibri" pitchFamily="34" charset="0"/>
                        </a:rPr>
                        <a:t>a</a:t>
                      </a:r>
                      <a:r>
                        <a:rPr kumimoji="0" lang="en-US" sz="1800" b="0" i="0" u="none" strike="noStrike" cap="none" normalizeH="0" baseline="0" smtClean="0">
                          <a:ln>
                            <a:noFill/>
                          </a:ln>
                          <a:solidFill>
                            <a:srgbClr val="262626"/>
                          </a:solidFill>
                          <a:effectLst/>
                          <a:latin typeface="Calibri" pitchFamily="34" charset="0"/>
                        </a:rPr>
                        <a:t> and </a:t>
                      </a:r>
                      <a:r>
                        <a:rPr kumimoji="0" lang="en-US" sz="1800" b="1" i="1" u="none" strike="noStrike" cap="none" normalizeH="0" baseline="0" smtClean="0">
                          <a:ln>
                            <a:noFill/>
                          </a:ln>
                          <a:solidFill>
                            <a:srgbClr val="262626"/>
                          </a:solidFill>
                          <a:effectLst/>
                          <a:latin typeface="Calibri" pitchFamily="34"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a</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 </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alibri" pitchFamily="34" charset="0"/>
                        </a:rPr>
                        <a:t>OR ; all bits that are set to 1 in </a:t>
                      </a:r>
                      <a:r>
                        <a:rPr kumimoji="0" lang="en-US" sz="1800" b="1" i="1" u="none" strike="noStrike" cap="none" normalizeH="0" baseline="0" smtClean="0">
                          <a:ln>
                            <a:noFill/>
                          </a:ln>
                          <a:solidFill>
                            <a:srgbClr val="262626"/>
                          </a:solidFill>
                          <a:effectLst/>
                          <a:latin typeface="Calibri" pitchFamily="34" charset="0"/>
                        </a:rPr>
                        <a:t>a</a:t>
                      </a:r>
                      <a:r>
                        <a:rPr kumimoji="0" lang="en-US" sz="1800" b="0" i="0" u="none" strike="noStrike" cap="none" normalizeH="0" baseline="0" smtClean="0">
                          <a:ln>
                            <a:noFill/>
                          </a:ln>
                          <a:solidFill>
                            <a:srgbClr val="262626"/>
                          </a:solidFill>
                          <a:effectLst/>
                          <a:latin typeface="Calibri" pitchFamily="34" charset="0"/>
                        </a:rPr>
                        <a:t> or in </a:t>
                      </a:r>
                      <a:r>
                        <a:rPr kumimoji="0" lang="en-US" sz="1800" b="1" i="1" u="none" strike="noStrike" cap="none" normalizeH="0" baseline="0" smtClean="0">
                          <a:ln>
                            <a:noFill/>
                          </a:ln>
                          <a:solidFill>
                            <a:srgbClr val="262626"/>
                          </a:solidFill>
                          <a:effectLst/>
                          <a:latin typeface="Calibri" pitchFamily="34" charset="0"/>
                        </a:rPr>
                        <a:t>b</a:t>
                      </a:r>
                      <a:r>
                        <a:rPr kumimoji="0" lang="en-US" sz="1800" b="0" i="0" u="none" strike="noStrike" cap="none" normalizeH="0" baseline="0" smtClean="0">
                          <a:ln>
                            <a:noFill/>
                          </a:ln>
                          <a:solidFill>
                            <a:srgbClr val="262626"/>
                          </a:solidFill>
                          <a:effectLst/>
                          <a:latin typeface="Calibri" pitchFamily="34" charset="0"/>
                        </a:rPr>
                        <a:t> or both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a</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 </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alibri" pitchFamily="34" charset="0"/>
                        </a:rPr>
                        <a:t>XOR ; all bits that are set to 1 in </a:t>
                      </a:r>
                      <a:r>
                        <a:rPr kumimoji="0" lang="en-US" sz="1800" b="1" i="1" u="none" strike="noStrike" cap="none" normalizeH="0" baseline="0" smtClean="0">
                          <a:ln>
                            <a:noFill/>
                          </a:ln>
                          <a:solidFill>
                            <a:srgbClr val="262626"/>
                          </a:solidFill>
                          <a:effectLst/>
                          <a:latin typeface="Calibri" pitchFamily="34" charset="0"/>
                        </a:rPr>
                        <a:t>a</a:t>
                      </a:r>
                      <a:r>
                        <a:rPr kumimoji="0" lang="en-US" sz="1800" b="0" i="0" u="none" strike="noStrike" cap="none" normalizeH="0" baseline="0" smtClean="0">
                          <a:ln>
                            <a:noFill/>
                          </a:ln>
                          <a:solidFill>
                            <a:srgbClr val="262626"/>
                          </a:solidFill>
                          <a:effectLst/>
                          <a:latin typeface="Calibri" pitchFamily="34" charset="0"/>
                        </a:rPr>
                        <a:t> or in </a:t>
                      </a:r>
                      <a:r>
                        <a:rPr kumimoji="0" lang="en-US" sz="1800" b="1" i="1" u="none" strike="noStrike" cap="none" normalizeH="0" baseline="0" smtClean="0">
                          <a:ln>
                            <a:noFill/>
                          </a:ln>
                          <a:solidFill>
                            <a:srgbClr val="262626"/>
                          </a:solidFill>
                          <a:effectLst/>
                          <a:latin typeface="Calibri" pitchFamily="34" charset="0"/>
                        </a:rPr>
                        <a:t>b</a:t>
                      </a:r>
                      <a:r>
                        <a:rPr kumimoji="0" lang="en-US" sz="1800" b="0" i="0" u="none" strike="noStrike" cap="none" normalizeH="0" baseline="0" smtClean="0">
                          <a:ln>
                            <a:noFill/>
                          </a:ln>
                          <a:solidFill>
                            <a:srgbClr val="262626"/>
                          </a:solidFill>
                          <a:effectLst/>
                          <a:latin typeface="Calibri" pitchFamily="34" charset="0"/>
                        </a:rPr>
                        <a:t> but not in both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alibri" pitchFamily="34" charset="0"/>
                        </a:rPr>
                        <a:t>NOT ; the "ones complement" of the bits of </a:t>
                      </a:r>
                      <a:r>
                        <a:rPr kumimoji="0" lang="en-US" sz="1800" b="1" i="1" u="none" strike="noStrike" cap="none" normalizeH="0" baseline="0" smtClean="0">
                          <a:ln>
                            <a:noFill/>
                          </a:ln>
                          <a:solidFill>
                            <a:srgbClr val="262626"/>
                          </a:solidFill>
                          <a:effectLst/>
                          <a:latin typeface="Calibri" pitchFamily="34" charset="0"/>
                        </a:rPr>
                        <a:t>a</a:t>
                      </a:r>
                      <a:r>
                        <a:rPr kumimoji="0" lang="en-US" sz="1800" b="0" i="0" u="none" strike="noStrike" cap="none" normalizeH="0" baseline="0" smtClean="0">
                          <a:ln>
                            <a:noFill/>
                          </a:ln>
                          <a:solidFill>
                            <a:srgbClr val="262626"/>
                          </a:solidFill>
                          <a:effectLst/>
                          <a:latin typeface="Calibri" pitchFamily="34" charset="0"/>
                        </a:rPr>
                        <a:t>  (all bits flipped)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a</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&lt;&lt; </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alibri" pitchFamily="34" charset="0"/>
                        </a:rPr>
                        <a:t>LEFT SHIFT ; moves all digits to the left by n places;</a:t>
                      </a:r>
                    </a:p>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	</a:t>
                      </a:r>
                      <a:r>
                        <a:rPr kumimoji="0" lang="en-US" sz="1800" b="0" i="0" u="none" strike="noStrike" cap="none" normalizeH="0" baseline="0" smtClean="0">
                          <a:ln>
                            <a:noFill/>
                          </a:ln>
                          <a:solidFill>
                            <a:srgbClr val="262626"/>
                          </a:solidFill>
                          <a:effectLst/>
                          <a:latin typeface="Calibri" pitchFamily="34" charset="0"/>
                        </a:rPr>
                        <a:t>same as multiplying  </a:t>
                      </a:r>
                      <a:r>
                        <a:rPr kumimoji="0" lang="en-US" sz="1800" b="1" i="1" u="none" strike="noStrike" cap="none" normalizeH="0" baseline="0" smtClean="0">
                          <a:ln>
                            <a:noFill/>
                          </a:ln>
                          <a:solidFill>
                            <a:srgbClr val="262626"/>
                          </a:solidFill>
                          <a:effectLst/>
                          <a:latin typeface="Calibri" pitchFamily="34" charset="0"/>
                        </a:rPr>
                        <a:t>a</a:t>
                      </a:r>
                      <a:r>
                        <a:rPr kumimoji="0" lang="en-US" sz="1800" b="0" i="0" u="none" strike="noStrike" cap="none" normalizeH="0" baseline="0" smtClean="0">
                          <a:ln>
                            <a:noFill/>
                          </a:ln>
                          <a:solidFill>
                            <a:srgbClr val="262626"/>
                          </a:solidFill>
                          <a:effectLst/>
                          <a:latin typeface="Calibri" pitchFamily="34" charset="0"/>
                        </a:rPr>
                        <a:t> * 2</a:t>
                      </a:r>
                      <a:r>
                        <a:rPr kumimoji="0" lang="en-US" sz="1800" b="1" i="1" u="none" strike="noStrike" cap="none" normalizeH="0" baseline="30000" smtClean="0">
                          <a:ln>
                            <a:noFill/>
                          </a:ln>
                          <a:solidFill>
                            <a:srgbClr val="262626"/>
                          </a:solidFill>
                          <a:effectLst/>
                          <a:latin typeface="Calibri" pitchFamily="34" charset="0"/>
                        </a:rPr>
                        <a:t>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2938">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 a</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&gt;&gt; </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alibri" pitchFamily="34" charset="0"/>
                        </a:rPr>
                        <a:t>RIGHT SHIFT ; moves all digits to the right by n places;</a:t>
                      </a:r>
                    </a:p>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	</a:t>
                      </a:r>
                      <a:r>
                        <a:rPr kumimoji="0" lang="en-US" sz="1800" b="0" i="0" u="none" strike="noStrike" cap="none" normalizeH="0" baseline="0" smtClean="0">
                          <a:ln>
                            <a:noFill/>
                          </a:ln>
                          <a:solidFill>
                            <a:srgbClr val="262626"/>
                          </a:solidFill>
                          <a:effectLst/>
                          <a:latin typeface="Calibri" pitchFamily="34" charset="0"/>
                        </a:rPr>
                        <a:t>same as dividing  </a:t>
                      </a:r>
                      <a:r>
                        <a:rPr kumimoji="0" lang="en-US" sz="1800" b="1" i="1" u="none" strike="noStrike" cap="none" normalizeH="0" baseline="0" smtClean="0">
                          <a:ln>
                            <a:noFill/>
                          </a:ln>
                          <a:solidFill>
                            <a:srgbClr val="262626"/>
                          </a:solidFill>
                          <a:effectLst/>
                          <a:latin typeface="Calibri" pitchFamily="34" charset="0"/>
                        </a:rPr>
                        <a:t>a</a:t>
                      </a:r>
                      <a:r>
                        <a:rPr kumimoji="0" lang="en-US" sz="1800" b="0" i="0" u="none" strike="noStrike" cap="none" normalizeH="0" baseline="0" smtClean="0">
                          <a:ln>
                            <a:noFill/>
                          </a:ln>
                          <a:solidFill>
                            <a:srgbClr val="262626"/>
                          </a:solidFill>
                          <a:effectLst/>
                          <a:latin typeface="Calibri" pitchFamily="34" charset="0"/>
                        </a:rPr>
                        <a:t> / 2</a:t>
                      </a:r>
                      <a:r>
                        <a:rPr kumimoji="0" lang="en-US" sz="1800" b="1" i="1" u="none" strike="noStrike" cap="none" normalizeH="0" baseline="30000" smtClean="0">
                          <a:ln>
                            <a:noFill/>
                          </a:ln>
                          <a:solidFill>
                            <a:srgbClr val="262626"/>
                          </a:solidFill>
                          <a:effectLst/>
                          <a:latin typeface="Calibri" pitchFamily="34" charset="0"/>
                        </a:rPr>
                        <a:t>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r>
              <a:rPr lang="en-US" smtClean="0"/>
              <a:t>AND, OR, XOR, NOT</a:t>
            </a:r>
          </a:p>
        </p:txBody>
      </p:sp>
      <p:sp>
        <p:nvSpPr>
          <p:cNvPr id="303107" name="Rectangle 3"/>
          <p:cNvSpPr>
            <a:spLocks noGrp="1" noChangeArrowheads="1"/>
          </p:cNvSpPr>
          <p:nvPr>
            <p:ph type="body" idx="1"/>
          </p:nvPr>
        </p:nvSpPr>
        <p:spPr>
          <a:xfrm>
            <a:off x="0" y="1295400"/>
            <a:ext cx="9144000" cy="5562600"/>
          </a:xfrm>
        </p:spPr>
        <p:txBody>
          <a:bodyPr/>
          <a:lstStyle/>
          <a:p>
            <a:pPr>
              <a:tabLst>
                <a:tab pos="3657600" algn="l"/>
                <a:tab pos="4572000" algn="l"/>
              </a:tabLst>
            </a:pPr>
            <a:endParaRPr lang="en-US" smtClean="0">
              <a:solidFill>
                <a:srgbClr val="262626"/>
              </a:solidFill>
            </a:endParaRPr>
          </a:p>
          <a:p>
            <a:pPr>
              <a:tabLst>
                <a:tab pos="3657600" algn="l"/>
                <a:tab pos="4572000" algn="l"/>
              </a:tabLst>
            </a:pPr>
            <a:endParaRPr lang="en-US" smtClean="0">
              <a:solidFill>
                <a:srgbClr val="262626"/>
              </a:solidFill>
            </a:endParaRPr>
          </a:p>
          <a:p>
            <a:pPr>
              <a:tabLst>
                <a:tab pos="3657600" algn="l"/>
                <a:tab pos="4572000" algn="l"/>
              </a:tabLst>
            </a:pPr>
            <a:endParaRPr lang="en-US" smtClean="0">
              <a:solidFill>
                <a:srgbClr val="262626"/>
              </a:solidFill>
            </a:endParaRPr>
          </a:p>
          <a:p>
            <a:pPr>
              <a:tabLst>
                <a:tab pos="3657600" algn="l"/>
                <a:tab pos="4572000" algn="l"/>
              </a:tabLst>
            </a:pPr>
            <a:endParaRPr lang="en-US" smtClean="0">
              <a:solidFill>
                <a:srgbClr val="262626"/>
              </a:solidFill>
            </a:endParaRPr>
          </a:p>
          <a:p>
            <a:pPr>
              <a:tabLst>
                <a:tab pos="3657600" algn="l"/>
                <a:tab pos="4572000" algn="l"/>
              </a:tabLst>
            </a:pPr>
            <a:endParaRPr lang="en-US" smtClean="0">
              <a:solidFill>
                <a:srgbClr val="262626"/>
              </a:solidFill>
              <a:latin typeface="Consolas" pitchFamily="49" charset="0"/>
            </a:endParaRPr>
          </a:p>
          <a:p>
            <a:pPr>
              <a:lnSpc>
                <a:spcPct val="90000"/>
              </a:lnSpc>
              <a:buFontTx/>
              <a:buNone/>
              <a:tabLst>
                <a:tab pos="3657600" algn="l"/>
                <a:tab pos="4572000" algn="l"/>
              </a:tabLst>
            </a:pPr>
            <a:r>
              <a:rPr lang="en-US" i="1" smtClean="0">
                <a:solidFill>
                  <a:schemeClr val="bg2"/>
                </a:solidFill>
                <a:latin typeface="Consolas" pitchFamily="49" charset="0"/>
              </a:rPr>
              <a:t>			64 32 16  8  4  2  1</a:t>
            </a:r>
          </a:p>
          <a:p>
            <a:pPr>
              <a:lnSpc>
                <a:spcPct val="90000"/>
              </a:lnSpc>
              <a:buFontTx/>
              <a:buNone/>
              <a:tabLst>
                <a:tab pos="3657600" algn="l"/>
                <a:tab pos="4572000" algn="l"/>
              </a:tabLst>
            </a:pPr>
            <a:r>
              <a:rPr lang="en-US" b="1" smtClean="0">
                <a:solidFill>
                  <a:srgbClr val="262626"/>
                </a:solidFill>
                <a:latin typeface="Consolas" pitchFamily="49" charset="0"/>
              </a:rPr>
              <a:t>		25	 0  0  1  1  0  0  1</a:t>
            </a:r>
          </a:p>
          <a:p>
            <a:pPr>
              <a:lnSpc>
                <a:spcPct val="90000"/>
              </a:lnSpc>
              <a:buFontTx/>
              <a:buNone/>
              <a:tabLst>
                <a:tab pos="3657600" algn="l"/>
                <a:tab pos="4572000" algn="l"/>
              </a:tabLst>
            </a:pPr>
            <a:r>
              <a:rPr lang="en-US" b="1" smtClean="0">
                <a:solidFill>
                  <a:srgbClr val="262626"/>
                </a:solidFill>
                <a:latin typeface="Consolas" pitchFamily="49" charset="0"/>
              </a:rPr>
              <a:t>		77	</a:t>
            </a:r>
            <a:r>
              <a:rPr lang="en-US" b="1" u="sng" smtClean="0">
                <a:solidFill>
                  <a:srgbClr val="262626"/>
                </a:solidFill>
                <a:latin typeface="Consolas" pitchFamily="49" charset="0"/>
              </a:rPr>
              <a:t> 1  0  0  1  1  0  1</a:t>
            </a:r>
          </a:p>
          <a:p>
            <a:pPr>
              <a:lnSpc>
                <a:spcPct val="90000"/>
              </a:lnSpc>
              <a:tabLst>
                <a:tab pos="3657600" algn="l"/>
                <a:tab pos="4572000" algn="l"/>
              </a:tabLst>
            </a:pPr>
            <a:r>
              <a:rPr lang="en-US" smtClean="0">
                <a:solidFill>
                  <a:srgbClr val="262626"/>
                </a:solidFill>
              </a:rPr>
              <a:t>What is  </a:t>
            </a:r>
            <a:r>
              <a:rPr lang="en-US" smtClean="0">
                <a:solidFill>
                  <a:srgbClr val="262626"/>
                </a:solidFill>
                <a:latin typeface="Consolas" pitchFamily="49" charset="0"/>
              </a:rPr>
              <a:t>25 &amp; 77 </a:t>
            </a:r>
            <a:r>
              <a:rPr lang="en-US" smtClean="0">
                <a:solidFill>
                  <a:srgbClr val="262626"/>
                </a:solidFill>
              </a:rPr>
              <a:t> ?</a:t>
            </a:r>
            <a:r>
              <a:rPr lang="en-US" smtClean="0">
                <a:solidFill>
                  <a:srgbClr val="262626"/>
                </a:solidFill>
                <a:latin typeface="Consolas" pitchFamily="49" charset="0"/>
              </a:rPr>
              <a:t>		 0  0  0  1  0  0  1</a:t>
            </a:r>
          </a:p>
          <a:p>
            <a:pPr>
              <a:lnSpc>
                <a:spcPct val="90000"/>
              </a:lnSpc>
              <a:tabLst>
                <a:tab pos="3657600" algn="l"/>
                <a:tab pos="4572000" algn="l"/>
              </a:tabLst>
            </a:pPr>
            <a:r>
              <a:rPr lang="en-US" smtClean="0">
                <a:solidFill>
                  <a:srgbClr val="262626"/>
                </a:solidFill>
              </a:rPr>
              <a:t>What is  </a:t>
            </a:r>
            <a:r>
              <a:rPr lang="en-US" smtClean="0">
                <a:solidFill>
                  <a:srgbClr val="262626"/>
                </a:solidFill>
                <a:latin typeface="Consolas" pitchFamily="49" charset="0"/>
              </a:rPr>
              <a:t>25 | 77 </a:t>
            </a:r>
            <a:r>
              <a:rPr lang="en-US" smtClean="0">
                <a:solidFill>
                  <a:srgbClr val="262626"/>
                </a:solidFill>
              </a:rPr>
              <a:t> ?</a:t>
            </a:r>
            <a:r>
              <a:rPr lang="en-US" smtClean="0">
                <a:solidFill>
                  <a:srgbClr val="262626"/>
                </a:solidFill>
                <a:latin typeface="Consolas" pitchFamily="49" charset="0"/>
              </a:rPr>
              <a:t>		 1  0  1  1  1  0  1</a:t>
            </a:r>
          </a:p>
          <a:p>
            <a:pPr>
              <a:lnSpc>
                <a:spcPct val="90000"/>
              </a:lnSpc>
              <a:tabLst>
                <a:tab pos="3657600" algn="l"/>
                <a:tab pos="4572000" algn="l"/>
              </a:tabLst>
            </a:pPr>
            <a:r>
              <a:rPr lang="en-US" smtClean="0">
                <a:solidFill>
                  <a:srgbClr val="262626"/>
                </a:solidFill>
              </a:rPr>
              <a:t>What is  </a:t>
            </a:r>
            <a:r>
              <a:rPr lang="en-US" smtClean="0">
                <a:solidFill>
                  <a:srgbClr val="262626"/>
                </a:solidFill>
                <a:latin typeface="Consolas" pitchFamily="49" charset="0"/>
              </a:rPr>
              <a:t>25 ^ 77 </a:t>
            </a:r>
            <a:r>
              <a:rPr lang="en-US" smtClean="0">
                <a:solidFill>
                  <a:srgbClr val="262626"/>
                </a:solidFill>
              </a:rPr>
              <a:t> ?</a:t>
            </a:r>
            <a:r>
              <a:rPr lang="en-US" smtClean="0">
                <a:solidFill>
                  <a:srgbClr val="262626"/>
                </a:solidFill>
                <a:latin typeface="Consolas" pitchFamily="49" charset="0"/>
              </a:rPr>
              <a:t>		 1  0  1  0  1  0  0</a:t>
            </a:r>
          </a:p>
          <a:p>
            <a:pPr>
              <a:lnSpc>
                <a:spcPct val="90000"/>
              </a:lnSpc>
              <a:tabLst>
                <a:tab pos="3657600" algn="l"/>
                <a:tab pos="4572000" algn="l"/>
              </a:tabLst>
            </a:pPr>
            <a:r>
              <a:rPr lang="en-US" smtClean="0">
                <a:solidFill>
                  <a:srgbClr val="262626"/>
                </a:solidFill>
              </a:rPr>
              <a:t>What is  </a:t>
            </a:r>
            <a:r>
              <a:rPr lang="en-US" smtClean="0">
                <a:solidFill>
                  <a:srgbClr val="262626"/>
                </a:solidFill>
                <a:latin typeface="Consolas" pitchFamily="49" charset="0"/>
              </a:rPr>
              <a:t>25 &amp; ~77</a:t>
            </a:r>
            <a:r>
              <a:rPr lang="en-US" smtClean="0">
                <a:solidFill>
                  <a:srgbClr val="262626"/>
                </a:solidFill>
              </a:rPr>
              <a:t> ?</a:t>
            </a:r>
            <a:r>
              <a:rPr lang="en-US" smtClean="0">
                <a:solidFill>
                  <a:srgbClr val="262626"/>
                </a:solidFill>
                <a:latin typeface="Consolas" pitchFamily="49" charset="0"/>
              </a:rPr>
              <a:t>		 0  0  1  0  0  0  0</a:t>
            </a:r>
          </a:p>
        </p:txBody>
      </p:sp>
      <p:graphicFrame>
        <p:nvGraphicFramePr>
          <p:cNvPr id="303310" name="Group 206"/>
          <p:cNvGraphicFramePr>
            <a:graphicFrameLocks noGrp="1"/>
          </p:cNvGraphicFramePr>
          <p:nvPr/>
        </p:nvGraphicFramePr>
        <p:xfrm>
          <a:off x="533400" y="1447800"/>
          <a:ext cx="7664450" cy="1694688"/>
        </p:xfrm>
        <a:graphic>
          <a:graphicData uri="http://schemas.openxmlformats.org/drawingml/2006/table">
            <a:tbl>
              <a:tblPr/>
              <a:tblGrid>
                <a:gridCol w="762000"/>
                <a:gridCol w="762000"/>
                <a:gridCol w="1535113"/>
                <a:gridCol w="1535112"/>
                <a:gridCol w="1535113"/>
                <a:gridCol w="1535112"/>
              </a:tblGrid>
              <a:tr h="307975">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alibri" pitchFamily="34" charset="0"/>
                        </a:rPr>
                        <a:t>bit1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alibri" pitchFamily="34" charset="0"/>
                        </a:rPr>
                        <a:t>bit2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alibri" pitchFamily="34" charset="0"/>
                        </a:rPr>
                        <a:t>bit1 </a:t>
                      </a:r>
                      <a:r>
                        <a:rPr kumimoji="0" lang="en-US" sz="2000" b="1" i="0" u="none" strike="noStrike" cap="none" normalizeH="0" baseline="0" smtClean="0">
                          <a:ln>
                            <a:noFill/>
                          </a:ln>
                          <a:solidFill>
                            <a:srgbClr val="262626"/>
                          </a:solidFill>
                          <a:effectLst/>
                          <a:latin typeface="Consolas" pitchFamily="49" charset="0"/>
                        </a:rPr>
                        <a:t>&amp;</a:t>
                      </a:r>
                      <a:r>
                        <a:rPr kumimoji="0" lang="en-US" sz="2000" b="1" i="0" u="none" strike="noStrike" cap="none" normalizeH="0" baseline="0" smtClean="0">
                          <a:ln>
                            <a:noFill/>
                          </a:ln>
                          <a:solidFill>
                            <a:srgbClr val="262626"/>
                          </a:solidFill>
                          <a:effectLst/>
                          <a:latin typeface="Calibri" pitchFamily="34" charset="0"/>
                        </a:rPr>
                        <a:t> bit2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alibri" pitchFamily="34" charset="0"/>
                        </a:rPr>
                        <a:t>bit1 </a:t>
                      </a:r>
                      <a:r>
                        <a:rPr kumimoji="0" lang="en-US" sz="2000" b="1" i="0" u="none" strike="noStrike" cap="none" normalizeH="0" baseline="0" smtClean="0">
                          <a:ln>
                            <a:noFill/>
                          </a:ln>
                          <a:solidFill>
                            <a:srgbClr val="262626"/>
                          </a:solidFill>
                          <a:effectLst/>
                          <a:latin typeface="Consolas" pitchFamily="49" charset="0"/>
                        </a:rPr>
                        <a:t>|</a:t>
                      </a:r>
                      <a:r>
                        <a:rPr kumimoji="0" lang="en-US" sz="2000" b="1" i="0" u="none" strike="noStrike" cap="none" normalizeH="0" baseline="0" smtClean="0">
                          <a:ln>
                            <a:noFill/>
                          </a:ln>
                          <a:solidFill>
                            <a:srgbClr val="262626"/>
                          </a:solidFill>
                          <a:effectLst/>
                          <a:latin typeface="Calibri" pitchFamily="34" charset="0"/>
                        </a:rPr>
                        <a:t> bit2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alibri" pitchFamily="34" charset="0"/>
                        </a:rPr>
                        <a:t>bit1 </a:t>
                      </a:r>
                      <a:r>
                        <a:rPr kumimoji="0" lang="en-US" sz="2000" b="1" i="0" u="none" strike="noStrike" cap="none" normalizeH="0" baseline="0" smtClean="0">
                          <a:ln>
                            <a:noFill/>
                          </a:ln>
                          <a:solidFill>
                            <a:srgbClr val="262626"/>
                          </a:solidFill>
                          <a:effectLst/>
                          <a:latin typeface="Consolas" pitchFamily="49" charset="0"/>
                        </a:rPr>
                        <a:t>^</a:t>
                      </a:r>
                      <a:r>
                        <a:rPr kumimoji="0" lang="en-US" sz="2000" b="1" i="0" u="none" strike="noStrike" cap="none" normalizeH="0" baseline="0" smtClean="0">
                          <a:ln>
                            <a:noFill/>
                          </a:ln>
                          <a:solidFill>
                            <a:srgbClr val="262626"/>
                          </a:solidFill>
                          <a:effectLst/>
                          <a:latin typeface="Calibri" pitchFamily="34" charset="0"/>
                        </a:rPr>
                        <a:t> bit2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alibri" pitchFamily="34" charset="0"/>
                        </a:rPr>
                        <a:t>bit1 </a:t>
                      </a:r>
                      <a:r>
                        <a:rPr kumimoji="0" lang="en-US" sz="2000" b="1" i="0" u="none" strike="noStrike" cap="none" normalizeH="0" baseline="0" smtClean="0">
                          <a:ln>
                            <a:noFill/>
                          </a:ln>
                          <a:solidFill>
                            <a:srgbClr val="262626"/>
                          </a:solidFill>
                          <a:effectLst/>
                          <a:latin typeface="Consolas" pitchFamily="49" charset="0"/>
                        </a:rPr>
                        <a:t>&amp;</a:t>
                      </a:r>
                      <a:r>
                        <a:rPr kumimoji="0" lang="en-US" sz="2000" b="1" i="0" u="none" strike="noStrike" cap="none" normalizeH="0" baseline="0" smtClean="0">
                          <a:ln>
                            <a:noFill/>
                          </a:ln>
                          <a:solidFill>
                            <a:srgbClr val="262626"/>
                          </a:solidFill>
                          <a:effectLst/>
                          <a:latin typeface="Calibri" pitchFamily="34" charset="0"/>
                        </a:rPr>
                        <a:t> ~bit2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smtClean="0">
                          <a:ln>
                            <a:noFill/>
                          </a:ln>
                          <a:solidFill>
                            <a:srgbClr val="262626"/>
                          </a:solidFill>
                          <a:effectLst/>
                          <a:latin typeface="Consolas" pitchFamily="49"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smtClean="0">
                          <a:ln>
                            <a:noFill/>
                          </a:ln>
                          <a:solidFill>
                            <a:srgbClr val="262626"/>
                          </a:solidFill>
                          <a:effectLst/>
                          <a:latin typeface="Consolas" pitchFamily="49"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smtClean="0">
                          <a:ln>
                            <a:noFill/>
                          </a:ln>
                          <a:solidFill>
                            <a:srgbClr val="262626"/>
                          </a:solidFill>
                          <a:effectLst/>
                          <a:latin typeface="Consolas" pitchFamily="49"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smtClean="0">
                          <a:ln>
                            <a:noFill/>
                          </a:ln>
                          <a:solidFill>
                            <a:srgbClr val="262626"/>
                          </a:solidFill>
                          <a:effectLst/>
                          <a:latin typeface="Consolas" pitchFamily="49"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smtClean="0">
                          <a:ln>
                            <a:noFill/>
                          </a:ln>
                          <a:solidFill>
                            <a:srgbClr val="262626"/>
                          </a:solidFill>
                          <a:effectLst/>
                          <a:latin typeface="Consolas" pitchFamily="49"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smtClean="0">
                          <a:ln>
                            <a:noFill/>
                          </a:ln>
                          <a:solidFill>
                            <a:srgbClr val="262626"/>
                          </a:solidFill>
                          <a:effectLst/>
                          <a:latin typeface="Consolas" pitchFamily="49"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smtClean="0">
                          <a:ln>
                            <a:noFill/>
                          </a:ln>
                          <a:solidFill>
                            <a:srgbClr val="262626"/>
                          </a:solidFill>
                          <a:effectLst/>
                          <a:latin typeface="Consolas" pitchFamily="49"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smtClean="0">
                          <a:ln>
                            <a:noFill/>
                          </a:ln>
                          <a:solidFill>
                            <a:srgbClr val="262626"/>
                          </a:solidFill>
                          <a:effectLst/>
                          <a:latin typeface="Consolas" pitchFamily="49"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en-US" smtClean="0"/>
              <a:t>Bit shifting</a:t>
            </a:r>
            <a:endParaRPr lang="en-US" smtClean="0"/>
          </a:p>
        </p:txBody>
      </p:sp>
      <p:sp>
        <p:nvSpPr>
          <p:cNvPr id="313347" name="Rectangle 3"/>
          <p:cNvSpPr>
            <a:spLocks noGrp="1" noChangeArrowheads="1"/>
          </p:cNvSpPr>
          <p:nvPr>
            <p:ph type="body" idx="1"/>
          </p:nvPr>
        </p:nvSpPr>
        <p:spPr/>
        <p:txBody>
          <a:bodyPr/>
          <a:lstStyle/>
          <a:p>
            <a:r>
              <a:rPr lang="en-US" sz="1800" dirty="0" smtClean="0"/>
              <a:t>Shifting left is like multiplying by powers of 2:</a:t>
            </a:r>
          </a:p>
          <a:p>
            <a:pPr lvl="1"/>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x = 42;       // 101010</a:t>
            </a:r>
          </a:p>
          <a:p>
            <a:pPr lvl="1"/>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y = x &lt;&lt; 1;   // 1010100 ( 84 = 42 * 2)</a:t>
            </a:r>
          </a:p>
          <a:p>
            <a:pPr lvl="1"/>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z = x &lt;&lt; 3;   // 101010000 (336 = 42 * 8)</a:t>
            </a:r>
          </a:p>
          <a:p>
            <a:pPr lvl="1"/>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w = x &lt;&lt; 31;  // 0 (why?)</a:t>
            </a:r>
          </a:p>
          <a:p>
            <a:pPr lvl="1"/>
            <a:endParaRPr lang="en-US" sz="1800" dirty="0" smtClean="0"/>
          </a:p>
          <a:p>
            <a:r>
              <a:rPr lang="en-US" sz="1800" dirty="0" smtClean="0"/>
              <a:t>Shifting right is like dividing by powers of 2:</a:t>
            </a:r>
          </a:p>
          <a:p>
            <a:pPr lvl="1"/>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x = 42;       // </a:t>
            </a:r>
            <a:r>
              <a:rPr lang="en-US" sz="1800" b="1" dirty="0" smtClean="0">
                <a:latin typeface="Courier New" pitchFamily="49" charset="0"/>
                <a:cs typeface="Courier New" pitchFamily="49" charset="0"/>
              </a:rPr>
              <a:t>101010</a:t>
            </a:r>
            <a:endParaRPr lang="en-US" sz="1800" b="1" dirty="0" smtClean="0">
              <a:latin typeface="Courier New" pitchFamily="49" charset="0"/>
              <a:cs typeface="Courier New" pitchFamily="49" charset="0"/>
            </a:endParaRPr>
          </a:p>
          <a:p>
            <a:pPr lvl="1"/>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y = x &gt;&gt; 1;   // </a:t>
            </a:r>
            <a:r>
              <a:rPr lang="en-US" sz="1800" b="1" dirty="0" smtClean="0">
                <a:latin typeface="Courier New" pitchFamily="49" charset="0"/>
                <a:cs typeface="Courier New" pitchFamily="49" charset="0"/>
              </a:rPr>
              <a:t>10101 </a:t>
            </a:r>
            <a:r>
              <a:rPr lang="en-US" sz="1800" b="1" dirty="0" smtClean="0">
                <a:latin typeface="Courier New" pitchFamily="49" charset="0"/>
                <a:cs typeface="Courier New" pitchFamily="49" charset="0"/>
              </a:rPr>
              <a:t>(21)</a:t>
            </a:r>
          </a:p>
          <a:p>
            <a:pPr lvl="1"/>
            <a:r>
              <a:rPr lang="en-US" sz="1800" b="1" dirty="0" smtClean="0">
                <a:latin typeface="Courier New" pitchFamily="49" charset="0"/>
                <a:cs typeface="Courier New" pitchFamily="49" charset="0"/>
              </a:rPr>
              <a:t>x = -42;          // 111111...010110</a:t>
            </a:r>
          </a:p>
          <a:p>
            <a:pPr lvl="1"/>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z = x &gt;&gt; 1;   // 1111111...01011 (-21)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en-US" smtClean="0"/>
              <a:t>Exercises</a:t>
            </a:r>
            <a:endParaRPr lang="en-US" smtClean="0"/>
          </a:p>
        </p:txBody>
      </p:sp>
      <p:sp>
        <p:nvSpPr>
          <p:cNvPr id="301059" name="Rectangle 3"/>
          <p:cNvSpPr>
            <a:spLocks noGrp="1" noChangeArrowheads="1"/>
          </p:cNvSpPr>
          <p:nvPr>
            <p:ph type="body" idx="1"/>
          </p:nvPr>
        </p:nvSpPr>
        <p:spPr/>
        <p:txBody>
          <a:bodyPr/>
          <a:lstStyle/>
          <a:p>
            <a:r>
              <a:rPr lang="en-US" smtClean="0"/>
              <a:t>Write functions to do the following tasks:</a:t>
            </a:r>
          </a:p>
          <a:p>
            <a:pPr lvl="1"/>
            <a:r>
              <a:rPr lang="en-US" smtClean="0"/>
              <a:t>print an integer in binary</a:t>
            </a:r>
          </a:p>
          <a:p>
            <a:pPr lvl="1"/>
            <a:r>
              <a:rPr lang="en-US" smtClean="0"/>
              <a:t>rotate bits by n places</a:t>
            </a:r>
          </a:p>
          <a:p>
            <a:pPr lvl="1"/>
            <a:r>
              <a:rPr lang="en-US" smtClean="0"/>
              <a:t>get/set a given bit from a given integer</a:t>
            </a:r>
          </a:p>
          <a:p>
            <a:pPr lvl="1"/>
            <a:r>
              <a:rPr lang="en-US" smtClean="0"/>
              <a:t>get/set a given range of bits from a given integer</a:t>
            </a:r>
          </a:p>
          <a:p>
            <a:pPr lvl="1"/>
            <a:r>
              <a:rPr lang="en-US" smtClean="0"/>
              <a:t>invert a given bit(s) of a given integer</a:t>
            </a:r>
          </a:p>
          <a:p>
            <a:pPr lvl="1"/>
            <a:endParaRPr lang="en-US" smtClean="0"/>
          </a:p>
          <a:p>
            <a:pPr lvl="1"/>
            <a:endParaRPr lang="en-US" smtClean="0"/>
          </a:p>
          <a:p>
            <a:pPr lvl="1"/>
            <a:r>
              <a:rPr lang="en-US" smtClean="0"/>
              <a:t>Should these be functions or preprocessor macros?</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1059">
                                            <p:txEl>
                                              <p:pRg st="8" end="8"/>
                                            </p:txEl>
                                          </p:spTgt>
                                        </p:tgtEl>
                                        <p:attrNameLst>
                                          <p:attrName>style.visibility</p:attrName>
                                        </p:attrNameLst>
                                      </p:cBhvr>
                                      <p:to>
                                        <p:strVal val="visible"/>
                                      </p:to>
                                    </p:set>
                                    <p:animEffect transition="in" filter="fade">
                                      <p:cBhvr>
                                        <p:cTn id="7" dur="1000"/>
                                        <p:tgtEl>
                                          <p:spTgt spid="3010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r>
              <a:rPr lang="en-US" smtClean="0"/>
              <a:t>Unsigned integers</a:t>
            </a:r>
            <a:endParaRPr lang="en-US" smtClean="0"/>
          </a:p>
        </p:txBody>
      </p:sp>
      <p:sp>
        <p:nvSpPr>
          <p:cNvPr id="308227" name="Rectangle 3"/>
          <p:cNvSpPr>
            <a:spLocks noGrp="1" noChangeArrowheads="1"/>
          </p:cNvSpPr>
          <p:nvPr>
            <p:ph type="body" idx="1"/>
          </p:nvPr>
        </p:nvSpPr>
        <p:spPr/>
        <p:txBody>
          <a:bodyPr/>
          <a:lstStyle/>
          <a:p>
            <a:pPr lvl="1"/>
            <a:r>
              <a:rPr lang="en-US" b="1" dirty="0" smtClean="0">
                <a:latin typeface="Courier New" pitchFamily="49" charset="0"/>
                <a:cs typeface="Courier New" pitchFamily="49" charset="0"/>
              </a:rPr>
              <a:t>unsigned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x = 42u;</a:t>
            </a:r>
          </a:p>
          <a:p>
            <a:pPr lvl="1"/>
            <a:endParaRPr lang="en-US" dirty="0" smtClean="0"/>
          </a:p>
          <a:p>
            <a:pPr lvl="1"/>
            <a:r>
              <a:rPr lang="en-US" sz="2000" dirty="0" smtClean="0"/>
              <a:t>changes interpretation of meaning of bits;  no negatives allowed</a:t>
            </a:r>
          </a:p>
          <a:p>
            <a:pPr lvl="1"/>
            <a:r>
              <a:rPr lang="en-US" sz="2000" dirty="0" smtClean="0"/>
              <a:t>maximum is twice as high (leftmost bit not used to represent sign)</a:t>
            </a:r>
          </a:p>
          <a:p>
            <a:pPr lvl="1"/>
            <a:r>
              <a:rPr lang="en-US" sz="2000" dirty="0" smtClean="0"/>
              <a:t>right-shift behavior not same (pads w/ 0 instead of sign bit)</a:t>
            </a:r>
          </a:p>
          <a:p>
            <a:pPr lvl="1"/>
            <a:r>
              <a:rPr lang="en-US" sz="2000" dirty="0" smtClean="0"/>
              <a:t>seen in some libraries (</a:t>
            </a:r>
            <a:r>
              <a:rPr lang="en-US" sz="2000" dirty="0" err="1" smtClean="0"/>
              <a:t>size_t</a:t>
            </a:r>
            <a:r>
              <a:rPr lang="en-US" sz="2000" dirty="0" smtClean="0"/>
              <a:t>, </a:t>
            </a:r>
            <a:r>
              <a:rPr lang="en-US" sz="2000" dirty="0" err="1" smtClean="0"/>
              <a:t>malloc</a:t>
            </a:r>
            <a:r>
              <a:rPr lang="en-US" sz="2000" dirty="0" smtClean="0"/>
              <a:t>, etc.)</a:t>
            </a:r>
          </a:p>
          <a:p>
            <a:pPr lvl="1"/>
            <a:r>
              <a:rPr lang="en-US" sz="2000" dirty="0" smtClean="0"/>
              <a:t>often used with bit-packing because we don't care about sign</a:t>
            </a:r>
          </a:p>
          <a:p>
            <a:pPr lvl="1"/>
            <a:r>
              <a:rPr lang="en-US" sz="2000" dirty="0" smtClean="0"/>
              <a:t>why not use unsigned more often?</a:t>
            </a:r>
          </a:p>
          <a:p>
            <a:pPr lvl="1"/>
            <a:r>
              <a:rPr lang="en-US" sz="2000" dirty="0" smtClean="0"/>
              <a:t>really, it's all just bits in the end...</a:t>
            </a:r>
            <a:endParaRPr lang="en-U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r>
              <a:rPr lang="en-US" smtClean="0"/>
              <a:t>Bit packing</a:t>
            </a:r>
            <a:endParaRPr lang="en-US" smtClean="0"/>
          </a:p>
        </p:txBody>
      </p:sp>
      <p:sp>
        <p:nvSpPr>
          <p:cNvPr id="302083" name="Rectangle 3"/>
          <p:cNvSpPr>
            <a:spLocks noGrp="1" noChangeArrowheads="1"/>
          </p:cNvSpPr>
          <p:nvPr>
            <p:ph type="body" idx="1"/>
          </p:nvPr>
        </p:nvSpPr>
        <p:spPr/>
        <p:txBody>
          <a:bodyPr/>
          <a:lstStyle/>
          <a:p>
            <a:r>
              <a:rPr lang="en-US" sz="2000" dirty="0" smtClean="0"/>
              <a:t>bit packing: storing multiple values in the same word of memory</a:t>
            </a:r>
          </a:p>
          <a:p>
            <a:pPr lvl="1"/>
            <a:r>
              <a:rPr lang="en-US" sz="2000" dirty="0" smtClean="0"/>
              <a:t>example: storing a student's id, year, and exam score in a single </a:t>
            </a:r>
            <a:r>
              <a:rPr lang="en-US" sz="2000" dirty="0" err="1" smtClean="0"/>
              <a:t>int</a:t>
            </a:r>
            <a:endParaRPr lang="en-US" sz="2000" dirty="0" smtClean="0"/>
          </a:p>
          <a:p>
            <a:r>
              <a:rPr lang="en-US" sz="2000" dirty="0" err="1" smtClean="0"/>
              <a:t>boolean</a:t>
            </a:r>
            <a:r>
              <a:rPr lang="en-US" sz="2000" dirty="0" smtClean="0"/>
              <a:t> (</a:t>
            </a:r>
            <a:r>
              <a:rPr lang="en-US" sz="2000" dirty="0" err="1" smtClean="0"/>
              <a:t>bool</a:t>
            </a:r>
            <a:r>
              <a:rPr lang="en-US" sz="2000" dirty="0" smtClean="0"/>
              <a:t>) values could really be just 1 bit (0 or 1)</a:t>
            </a:r>
          </a:p>
          <a:p>
            <a:pPr lvl="1"/>
            <a:r>
              <a:rPr lang="en-US" sz="2000" dirty="0" smtClean="0"/>
              <a:t>"bit flags"</a:t>
            </a:r>
          </a:p>
          <a:p>
            <a:pPr lvl="1"/>
            <a:r>
              <a:rPr lang="en-US" sz="2000" dirty="0" smtClean="0"/>
              <a:t>but a </a:t>
            </a:r>
            <a:r>
              <a:rPr lang="en-US" sz="2000" dirty="0" err="1" smtClean="0"/>
              <a:t>bool</a:t>
            </a:r>
            <a:r>
              <a:rPr lang="en-US" sz="2000" dirty="0" smtClean="0"/>
              <a:t> is actually a 1-byte integer value  (Why?)</a:t>
            </a:r>
          </a:p>
          <a:p>
            <a:r>
              <a:rPr lang="en-US" sz="2000" dirty="0" smtClean="0"/>
              <a:t>integers known to be small could use fewer than 32 bits</a:t>
            </a:r>
          </a:p>
          <a:p>
            <a:pPr lvl="1"/>
            <a:r>
              <a:rPr lang="en-US" sz="2000" dirty="0" smtClean="0"/>
              <a:t>example: student IDs, 7 digits  (how many bits?)</a:t>
            </a:r>
          </a:p>
          <a:p>
            <a:pPr lvl="1"/>
            <a:r>
              <a:rPr lang="en-US" sz="2000" dirty="0" smtClean="0"/>
              <a:t>example: homework/exam scores, up to 100  (how many bits?)</a:t>
            </a:r>
            <a:endParaRPr lang="en-US"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r>
              <a:rPr lang="en-US" smtClean="0"/>
              <a:t>Bit flags</a:t>
            </a:r>
            <a:endParaRPr lang="en-US" smtClean="0"/>
          </a:p>
        </p:txBody>
      </p:sp>
      <p:sp>
        <p:nvSpPr>
          <p:cNvPr id="315395" name="Rectangle 3"/>
          <p:cNvSpPr>
            <a:spLocks noGrp="1" noChangeArrowheads="1"/>
          </p:cNvSpPr>
          <p:nvPr>
            <p:ph type="body" idx="1"/>
          </p:nvPr>
        </p:nvSpPr>
        <p:spPr/>
        <p:txBody>
          <a:bodyPr/>
          <a:lstStyle/>
          <a:p>
            <a:pPr>
              <a:buNone/>
            </a:pPr>
            <a:r>
              <a:rPr lang="en-US" sz="1800" b="1" dirty="0" smtClean="0">
                <a:latin typeface="Courier New" pitchFamily="49" charset="0"/>
                <a:cs typeface="Courier New" pitchFamily="49" charset="0"/>
              </a:rPr>
              <a:t>#define REGISTERED 0x1</a:t>
            </a:r>
          </a:p>
          <a:p>
            <a:pPr>
              <a:buNone/>
            </a:pPr>
            <a:r>
              <a:rPr lang="en-US" sz="1800" b="1" dirty="0" smtClean="0">
                <a:latin typeface="Courier New" pitchFamily="49" charset="0"/>
                <a:cs typeface="Courier New" pitchFamily="49" charset="0"/>
              </a:rPr>
              <a:t>#define FULLTIME 0x2</a:t>
            </a:r>
          </a:p>
          <a:p>
            <a:pPr>
              <a:buNone/>
            </a:pPr>
            <a:r>
              <a:rPr lang="en-US" sz="1800" b="1" dirty="0" smtClean="0">
                <a:latin typeface="Courier New" pitchFamily="49" charset="0"/>
                <a:cs typeface="Courier New" pitchFamily="49" charset="0"/>
              </a:rPr>
              <a:t>#define PAIDTUITION 0x4</a:t>
            </a:r>
          </a:p>
          <a:p>
            <a:pPr>
              <a:buNone/>
            </a:pPr>
            <a:r>
              <a:rPr lang="en-US" sz="1800" b="1" dirty="0" smtClean="0">
                <a:latin typeface="Courier New" pitchFamily="49" charset="0"/>
                <a:cs typeface="Courier New" pitchFamily="49" charset="0"/>
              </a:rPr>
              <a:t>#define ACADEMICPROBATION 0x8</a:t>
            </a:r>
          </a:p>
          <a:p>
            <a:pPr>
              <a:buNone/>
            </a:pPr>
            <a:r>
              <a:rPr lang="en-US" sz="1800" b="1" dirty="0" smtClean="0">
                <a:latin typeface="Courier New" pitchFamily="49" charset="0"/>
                <a:cs typeface="Courier New" pitchFamily="49" charset="0"/>
              </a:rPr>
              <a:t>#define HONORROLL 0x10   // 16</a:t>
            </a:r>
          </a:p>
          <a:p>
            <a:pPr>
              <a:buNone/>
            </a:pPr>
            <a:r>
              <a:rPr lang="en-US" sz="1800" b="1" dirty="0" smtClean="0">
                <a:latin typeface="Courier New" pitchFamily="49" charset="0"/>
                <a:cs typeface="Courier New" pitchFamily="49" charset="0"/>
              </a:rPr>
              <a:t>#define DEANSLIST 0x20   // 32</a:t>
            </a:r>
          </a:p>
          <a:p>
            <a:pPr>
              <a:buNone/>
            </a:pPr>
            <a:r>
              <a:rPr lang="en-US" sz="1800" b="1" dirty="0" smtClean="0">
                <a:latin typeface="Courier New" pitchFamily="49" charset="0"/>
                <a:cs typeface="Courier New" pitchFamily="49" charset="0"/>
              </a:rPr>
              <a:t>...</a:t>
            </a:r>
          </a:p>
          <a:p>
            <a:pPr>
              <a:buNone/>
            </a:pPr>
            <a:endParaRPr lang="en-US" sz="1800" b="1" dirty="0" smtClean="0">
              <a:latin typeface="Courier New" pitchFamily="49" charset="0"/>
              <a:cs typeface="Courier New" pitchFamily="49" charset="0"/>
            </a:endParaRPr>
          </a:p>
          <a:p>
            <a:pPr>
              <a:buNone/>
            </a:pPr>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student1 = 0;</a:t>
            </a:r>
          </a:p>
          <a:p>
            <a:pPr>
              <a:buNone/>
            </a:pPr>
            <a:endParaRPr lang="en-US" sz="1800" b="1" dirty="0" smtClean="0">
              <a:latin typeface="Courier New" pitchFamily="49" charset="0"/>
              <a:cs typeface="Courier New" pitchFamily="49" charset="0"/>
            </a:endParaRPr>
          </a:p>
          <a:p>
            <a:pPr>
              <a:buNone/>
            </a:pPr>
            <a:r>
              <a:rPr lang="en-US" sz="1800" b="1" dirty="0" smtClean="0">
                <a:latin typeface="Courier New" pitchFamily="49" charset="0"/>
                <a:cs typeface="Courier New" pitchFamily="49" charset="0"/>
              </a:rPr>
              <a:t>// set student to be registered and on honor roll</a:t>
            </a:r>
          </a:p>
          <a:p>
            <a:pPr>
              <a:buNone/>
            </a:pPr>
            <a:r>
              <a:rPr lang="en-US" sz="1800" b="1" dirty="0" smtClean="0">
                <a:latin typeface="Courier New" pitchFamily="49" charset="0"/>
                <a:cs typeface="Courier New" pitchFamily="49" charset="0"/>
              </a:rPr>
              <a:t>student1 = student1 | REGISTERED | HONORROLL;</a:t>
            </a:r>
          </a:p>
          <a:p>
            <a:pPr>
              <a:buNone/>
            </a:pPr>
            <a:endParaRPr lang="en-US" sz="1800" b="1" dirty="0" smtClean="0">
              <a:latin typeface="Courier New" pitchFamily="49" charset="0"/>
              <a:cs typeface="Courier New" pitchFamily="49" charset="0"/>
            </a:endParaRPr>
          </a:p>
          <a:p>
            <a:pPr>
              <a:buNone/>
            </a:pPr>
            <a:r>
              <a:rPr lang="en-US" sz="1800" b="1" dirty="0" smtClean="0">
                <a:latin typeface="Courier New" pitchFamily="49" charset="0"/>
                <a:cs typeface="Courier New" pitchFamily="49" charset="0"/>
              </a:rPr>
              <a:t>// make sure student isn't on probation</a:t>
            </a:r>
          </a:p>
          <a:p>
            <a:pPr>
              <a:buNone/>
            </a:pPr>
            <a:r>
              <a:rPr lang="en-US" sz="1800" b="1" dirty="0" smtClean="0">
                <a:latin typeface="Courier New" pitchFamily="49" charset="0"/>
                <a:cs typeface="Courier New" pitchFamily="49" charset="0"/>
              </a:rPr>
              <a:t>student1 = student1 &amp; ~ACADEMICPROBATION;</a:t>
            </a:r>
            <a:endParaRPr lang="en-US" sz="1800" b="1" dirty="0" smtClean="0">
              <a:latin typeface="Courier New" pitchFamily="49" charset="0"/>
              <a:cs typeface="Courier New" pitchFamily="49"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en-US" smtClean="0"/>
              <a:t>Bit fields</a:t>
            </a:r>
            <a:endParaRPr lang="en-US" smtClean="0"/>
          </a:p>
        </p:txBody>
      </p:sp>
      <p:sp>
        <p:nvSpPr>
          <p:cNvPr id="309251" name="Rectangle 3"/>
          <p:cNvSpPr>
            <a:spLocks noGrp="1" noChangeArrowheads="1"/>
          </p:cNvSpPr>
          <p:nvPr>
            <p:ph type="body" idx="1"/>
          </p:nvPr>
        </p:nvSpPr>
        <p:spPr/>
        <p:txBody>
          <a:bodyPr/>
          <a:lstStyle/>
          <a:p>
            <a:pPr>
              <a:buNone/>
            </a:pPr>
            <a:r>
              <a:rPr lang="en-US" b="1" dirty="0" err="1" smtClean="0">
                <a:latin typeface="Courier New" pitchFamily="49" charset="0"/>
                <a:cs typeface="Courier New" pitchFamily="49" charset="0"/>
              </a:rPr>
              <a:t>typedef</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struct</a:t>
            </a:r>
            <a:r>
              <a:rPr lang="en-US" b="1" dirty="0" smtClean="0">
                <a:latin typeface="Courier New" pitchFamily="49" charset="0"/>
                <a:cs typeface="Courier New" pitchFamily="49" charset="0"/>
              </a:rPr>
              <a:t> name {</a:t>
            </a:r>
          </a:p>
          <a:p>
            <a:pPr>
              <a:buNone/>
            </a:pPr>
            <a:r>
              <a:rPr lang="en-US" b="1" dirty="0" smtClean="0">
                <a:latin typeface="Courier New" pitchFamily="49" charset="0"/>
                <a:cs typeface="Courier New" pitchFamily="49" charset="0"/>
              </a:rPr>
              <a:t>    unsigned name1 : </a:t>
            </a:r>
            <a:r>
              <a:rPr lang="en-US" b="1" dirty="0" err="1" smtClean="0">
                <a:latin typeface="Courier New" pitchFamily="49" charset="0"/>
                <a:cs typeface="Courier New" pitchFamily="49" charset="0"/>
              </a:rPr>
              <a:t>bitsWide</a:t>
            </a:r>
            <a:r>
              <a:rPr lang="en-US" b="1" dirty="0" smtClean="0">
                <a:latin typeface="Courier New" pitchFamily="49" charset="0"/>
                <a:cs typeface="Courier New" pitchFamily="49" charset="0"/>
              </a:rPr>
              <a:t>;</a:t>
            </a:r>
          </a:p>
          <a:p>
            <a:pPr>
              <a:buNone/>
            </a:pPr>
            <a:r>
              <a:rPr lang="en-US" b="1" dirty="0" smtClean="0">
                <a:latin typeface="Courier New" pitchFamily="49" charset="0"/>
                <a:cs typeface="Courier New" pitchFamily="49" charset="0"/>
              </a:rPr>
              <a:t>    ...</a:t>
            </a:r>
          </a:p>
          <a:p>
            <a:pPr>
              <a:buNone/>
            </a:pPr>
            <a:r>
              <a:rPr lang="en-US" b="1" dirty="0" smtClean="0">
                <a:latin typeface="Courier New" pitchFamily="49" charset="0"/>
                <a:cs typeface="Courier New" pitchFamily="49" charset="0"/>
              </a:rPr>
              <a:t>    unsigned name2 : </a:t>
            </a:r>
            <a:r>
              <a:rPr lang="en-US" b="1" dirty="0" err="1" smtClean="0">
                <a:latin typeface="Courier New" pitchFamily="49" charset="0"/>
                <a:cs typeface="Courier New" pitchFamily="49" charset="0"/>
              </a:rPr>
              <a:t>bitsWide</a:t>
            </a:r>
            <a:r>
              <a:rPr lang="en-US" b="1" dirty="0" smtClean="0">
                <a:latin typeface="Courier New" pitchFamily="49" charset="0"/>
                <a:cs typeface="Courier New" pitchFamily="49" charset="0"/>
              </a:rPr>
              <a:t>;</a:t>
            </a:r>
          </a:p>
          <a:p>
            <a:pPr>
              <a:buNone/>
            </a:pPr>
            <a:r>
              <a:rPr lang="en-US" b="1" dirty="0" smtClean="0">
                <a:latin typeface="Courier New" pitchFamily="49" charset="0"/>
                <a:cs typeface="Courier New" pitchFamily="49" charset="0"/>
              </a:rPr>
              <a:t>} name;</a:t>
            </a:r>
          </a:p>
          <a:p>
            <a:pPr lvl="1"/>
            <a:endParaRPr lang="en-US" dirty="0" smtClean="0"/>
          </a:p>
          <a:p>
            <a:r>
              <a:rPr lang="en-US" dirty="0" smtClean="0"/>
              <a:t>declares a field that occupies exactly </a:t>
            </a:r>
            <a:r>
              <a:rPr lang="en-US" b="1" dirty="0" err="1" smtClean="0">
                <a:latin typeface="Courier New" pitchFamily="49" charset="0"/>
                <a:cs typeface="Courier New" pitchFamily="49" charset="0"/>
              </a:rPr>
              <a:t>bitsWide</a:t>
            </a:r>
            <a:r>
              <a:rPr lang="en-US" dirty="0" smtClean="0"/>
              <a:t> bits</a:t>
            </a:r>
          </a:p>
          <a:p>
            <a:r>
              <a:rPr lang="en-US" dirty="0" smtClean="0"/>
              <a:t>can be declared only inside a </a:t>
            </a:r>
            <a:r>
              <a:rPr lang="en-US" b="1" dirty="0" err="1" smtClean="0">
                <a:latin typeface="Courier New" pitchFamily="49" charset="0"/>
                <a:cs typeface="Courier New" pitchFamily="49" charset="0"/>
              </a:rPr>
              <a:t>struct</a:t>
            </a:r>
            <a:endParaRPr lang="en-US" b="1" dirty="0" smtClean="0">
              <a:latin typeface="Courier New" pitchFamily="49" charset="0"/>
              <a:cs typeface="Courier New" pitchFamily="49" charset="0"/>
            </a:endParaRPr>
          </a:p>
          <a:p>
            <a:r>
              <a:rPr lang="en-US" dirty="0" smtClean="0"/>
              <a:t>exact ordering of bits is compiler-dependent</a:t>
            </a:r>
          </a:p>
          <a:p>
            <a:r>
              <a:rPr lang="en-US" dirty="0" smtClean="0"/>
              <a:t>can't make pointers to them; not directly addressable</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lstStyle/>
          <a:p>
            <a:r>
              <a:rPr lang="en-US" smtClean="0"/>
              <a:t>Binary data I/O</a:t>
            </a:r>
            <a:endParaRPr lang="en-US" smtClean="0"/>
          </a:p>
        </p:txBody>
      </p:sp>
      <p:sp>
        <p:nvSpPr>
          <p:cNvPr id="314371" name="Rectangle 3"/>
          <p:cNvSpPr>
            <a:spLocks noGrp="1" noChangeArrowheads="1"/>
          </p:cNvSpPr>
          <p:nvPr>
            <p:ph type="body" idx="1"/>
          </p:nvPr>
        </p:nvSpPr>
        <p:spPr/>
        <p:txBody>
          <a:bodyPr/>
          <a:lstStyle/>
          <a:p>
            <a:endParaRPr lang="en-US" dirty="0" smtClean="0"/>
          </a:p>
          <a:p>
            <a:endParaRPr lang="en-US" dirty="0" smtClean="0"/>
          </a:p>
          <a:p>
            <a:endParaRPr lang="en-US" dirty="0" smtClean="0"/>
          </a:p>
          <a:p>
            <a:endParaRPr lang="en-US" dirty="0" smtClean="0"/>
          </a:p>
          <a:p>
            <a:endParaRPr lang="en-US" dirty="0" smtClean="0"/>
          </a:p>
          <a:p>
            <a:pPr>
              <a:buNone/>
            </a:pPr>
            <a:r>
              <a:rPr lang="en-US" sz="1600" b="1" dirty="0" smtClean="0">
                <a:latin typeface="Courier New" pitchFamily="49" charset="0"/>
                <a:cs typeface="Courier New" pitchFamily="49" charset="0"/>
              </a:rPr>
              <a:t>// writing binary data to a file</a:t>
            </a:r>
          </a:p>
          <a:p>
            <a:pPr>
              <a:buNone/>
            </a:pPr>
            <a:r>
              <a:rPr lang="en-US" sz="1600" b="1" dirty="0" err="1" smtClean="0">
                <a:latin typeface="Courier New" pitchFamily="49" charset="0"/>
                <a:cs typeface="Courier New" pitchFamily="49" charset="0"/>
              </a:rPr>
              <a:t>int</a:t>
            </a:r>
            <a:r>
              <a:rPr lang="en-US" sz="1600" b="1" dirty="0" smtClean="0">
                <a:latin typeface="Courier New" pitchFamily="49" charset="0"/>
                <a:cs typeface="Courier New" pitchFamily="49" charset="0"/>
              </a:rPr>
              <a:t> values[5] = {10, 20, 30, 40, 50};</a:t>
            </a:r>
          </a:p>
          <a:p>
            <a:pPr>
              <a:buNone/>
            </a:pPr>
            <a:r>
              <a:rPr lang="en-US" sz="1600" b="1" dirty="0" smtClean="0">
                <a:latin typeface="Courier New" pitchFamily="49" charset="0"/>
                <a:cs typeface="Courier New" pitchFamily="49" charset="0"/>
              </a:rPr>
              <a:t>FILE* f = </a:t>
            </a:r>
            <a:r>
              <a:rPr lang="en-US" sz="1600" b="1" dirty="0" err="1" smtClean="0">
                <a:latin typeface="Courier New" pitchFamily="49" charset="0"/>
                <a:cs typeface="Courier New" pitchFamily="49" charset="0"/>
              </a:rPr>
              <a:t>fopen</a:t>
            </a:r>
            <a:r>
              <a:rPr lang="en-US" sz="1600" b="1" dirty="0" smtClean="0">
                <a:latin typeface="Courier New" pitchFamily="49" charset="0"/>
                <a:cs typeface="Courier New" pitchFamily="49" charset="0"/>
              </a:rPr>
              <a:t>("saved.dat", "w");</a:t>
            </a:r>
          </a:p>
          <a:p>
            <a:pPr>
              <a:buNone/>
            </a:pPr>
            <a:r>
              <a:rPr lang="en-US" sz="1600" b="1" dirty="0" err="1" smtClean="0">
                <a:latin typeface="Courier New" pitchFamily="49" charset="0"/>
                <a:cs typeface="Courier New" pitchFamily="49" charset="0"/>
              </a:rPr>
              <a:t>fwrite</a:t>
            </a:r>
            <a:r>
              <a:rPr lang="en-US" sz="1600" b="1" dirty="0" smtClean="0">
                <a:latin typeface="Courier New" pitchFamily="49" charset="0"/>
                <a:cs typeface="Courier New" pitchFamily="49" charset="0"/>
              </a:rPr>
              <a:t>(values, </a:t>
            </a:r>
            <a:r>
              <a:rPr lang="en-US" sz="1600" b="1" dirty="0" err="1" smtClean="0">
                <a:latin typeface="Courier New" pitchFamily="49" charset="0"/>
                <a:cs typeface="Courier New" pitchFamily="49" charset="0"/>
              </a:rPr>
              <a:t>sizeof</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int</a:t>
            </a:r>
            <a:r>
              <a:rPr lang="en-US" sz="1600" b="1" dirty="0" smtClean="0">
                <a:latin typeface="Courier New" pitchFamily="49" charset="0"/>
                <a:cs typeface="Courier New" pitchFamily="49" charset="0"/>
              </a:rPr>
              <a:t>), 5, f);</a:t>
            </a: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reading binary data from a file</a:t>
            </a:r>
          </a:p>
          <a:p>
            <a:pPr>
              <a:buNone/>
            </a:pPr>
            <a:r>
              <a:rPr lang="en-US" sz="1600" b="1" dirty="0" err="1" smtClean="0">
                <a:latin typeface="Courier New" pitchFamily="49" charset="0"/>
                <a:cs typeface="Courier New" pitchFamily="49" charset="0"/>
              </a:rPr>
              <a:t>int</a:t>
            </a:r>
            <a:r>
              <a:rPr lang="en-US" sz="1600" b="1" dirty="0" smtClean="0">
                <a:latin typeface="Courier New" pitchFamily="49" charset="0"/>
                <a:cs typeface="Courier New" pitchFamily="49" charset="0"/>
              </a:rPr>
              <a:t> values[5];</a:t>
            </a:r>
          </a:p>
          <a:p>
            <a:pPr>
              <a:buNone/>
            </a:pPr>
            <a:r>
              <a:rPr lang="en-US" sz="1600" b="1" dirty="0" smtClean="0">
                <a:latin typeface="Courier New" pitchFamily="49" charset="0"/>
                <a:cs typeface="Courier New" pitchFamily="49" charset="0"/>
              </a:rPr>
              <a:t>FILE* f = </a:t>
            </a:r>
            <a:r>
              <a:rPr lang="en-US" sz="1600" b="1" dirty="0" err="1" smtClean="0">
                <a:latin typeface="Courier New" pitchFamily="49" charset="0"/>
                <a:cs typeface="Courier New" pitchFamily="49" charset="0"/>
              </a:rPr>
              <a:t>fopen</a:t>
            </a:r>
            <a:r>
              <a:rPr lang="en-US" sz="1600" b="1" dirty="0" smtClean="0">
                <a:latin typeface="Courier New" pitchFamily="49" charset="0"/>
                <a:cs typeface="Courier New" pitchFamily="49" charset="0"/>
              </a:rPr>
              <a:t>("saved.dat", "r");</a:t>
            </a:r>
          </a:p>
          <a:p>
            <a:pPr>
              <a:buNone/>
            </a:pPr>
            <a:r>
              <a:rPr lang="en-US" sz="1600" b="1" dirty="0" err="1" smtClean="0">
                <a:latin typeface="Courier New" pitchFamily="49" charset="0"/>
                <a:cs typeface="Courier New" pitchFamily="49" charset="0"/>
              </a:rPr>
              <a:t>fread</a:t>
            </a:r>
            <a:r>
              <a:rPr lang="en-US" sz="1600" b="1" dirty="0" smtClean="0">
                <a:latin typeface="Courier New" pitchFamily="49" charset="0"/>
                <a:cs typeface="Courier New" pitchFamily="49" charset="0"/>
              </a:rPr>
              <a:t>(values, </a:t>
            </a:r>
            <a:r>
              <a:rPr lang="en-US" sz="1600" b="1" dirty="0" err="1" smtClean="0">
                <a:latin typeface="Courier New" pitchFamily="49" charset="0"/>
                <a:cs typeface="Courier New" pitchFamily="49" charset="0"/>
              </a:rPr>
              <a:t>sizeof</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int</a:t>
            </a:r>
            <a:r>
              <a:rPr lang="en-US" sz="1600" b="1" dirty="0" smtClean="0">
                <a:latin typeface="Courier New" pitchFamily="49" charset="0"/>
                <a:cs typeface="Courier New" pitchFamily="49" charset="0"/>
              </a:rPr>
              <a:t>), 5, f);</a:t>
            </a:r>
            <a:endParaRPr lang="en-US" sz="1600" b="1" dirty="0" smtClean="0">
              <a:latin typeface="Courier New" pitchFamily="49" charset="0"/>
              <a:cs typeface="Courier New" pitchFamily="49" charset="0"/>
            </a:endParaRPr>
          </a:p>
        </p:txBody>
      </p:sp>
      <p:graphicFrame>
        <p:nvGraphicFramePr>
          <p:cNvPr id="314372" name="Group 4"/>
          <p:cNvGraphicFramePr>
            <a:graphicFrameLocks noGrp="1"/>
          </p:cNvGraphicFramePr>
          <p:nvPr/>
        </p:nvGraphicFramePr>
        <p:xfrm>
          <a:off x="228600" y="1219200"/>
          <a:ext cx="8686800" cy="2499360"/>
        </p:xfrm>
        <a:graphic>
          <a:graphicData uri="http://schemas.openxmlformats.org/drawingml/2006/table">
            <a:tbl>
              <a:tblPr/>
              <a:tblGrid>
                <a:gridCol w="5715000"/>
                <a:gridCol w="2971800"/>
              </a:tblGrid>
              <a:tr h="307975">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alibri" pitchFamily="34" charset="0"/>
                        </a:rPr>
                        <a:t>function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alibri" pitchFamily="34" charset="0"/>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0113">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dirty="0" err="1" smtClean="0">
                          <a:ln>
                            <a:noFill/>
                          </a:ln>
                          <a:solidFill>
                            <a:srgbClr val="262626"/>
                          </a:solidFill>
                          <a:effectLst/>
                          <a:latin typeface="Courier New" pitchFamily="49" charset="0"/>
                          <a:cs typeface="Courier New" pitchFamily="49" charset="0"/>
                        </a:rPr>
                        <a:t>size_t</a:t>
                      </a:r>
                      <a:r>
                        <a:rPr kumimoji="0" lang="en-US" sz="1800" b="0"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fwrite</a:t>
                      </a:r>
                      <a:r>
                        <a:rPr kumimoji="0" lang="en-US" sz="1800" b="0" i="0" u="none" strike="noStrike" cap="none" normalizeH="0" baseline="0" dirty="0" smtClean="0">
                          <a:ln>
                            <a:noFill/>
                          </a:ln>
                          <a:solidFill>
                            <a:srgbClr val="262626"/>
                          </a:solidFill>
                          <a:effectLst/>
                          <a:latin typeface="Courier New" pitchFamily="49" charset="0"/>
                          <a:cs typeface="Courier New" pitchFamily="49" charset="0"/>
                        </a:rPr>
                        <a:t>(void* </a:t>
                      </a:r>
                      <a:r>
                        <a:rPr kumimoji="0" lang="en-US" sz="1800" b="0" i="0" u="none" strike="noStrike" cap="none" normalizeH="0" baseline="0" dirty="0" err="1" smtClean="0">
                          <a:ln>
                            <a:noFill/>
                          </a:ln>
                          <a:solidFill>
                            <a:srgbClr val="262626"/>
                          </a:solidFill>
                          <a:effectLst/>
                          <a:latin typeface="Courier New" pitchFamily="49" charset="0"/>
                          <a:cs typeface="Courier New" pitchFamily="49" charset="0"/>
                        </a:rPr>
                        <a:t>ptr</a:t>
                      </a:r>
                      <a:r>
                        <a:rPr kumimoji="0" lang="en-US" sz="1800" b="0"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0" i="0" u="none" strike="noStrike" cap="none" normalizeH="0" baseline="0" dirty="0" err="1" smtClean="0">
                          <a:ln>
                            <a:noFill/>
                          </a:ln>
                          <a:solidFill>
                            <a:srgbClr val="262626"/>
                          </a:solidFill>
                          <a:effectLst/>
                          <a:latin typeface="Courier New" pitchFamily="49" charset="0"/>
                          <a:cs typeface="Courier New" pitchFamily="49" charset="0"/>
                        </a:rPr>
                        <a:t>size_t</a:t>
                      </a:r>
                      <a:r>
                        <a:rPr kumimoji="0" lang="en-US" sz="1800" b="0" i="0" u="none" strike="noStrike" cap="none" normalizeH="0" baseline="0" dirty="0" smtClean="0">
                          <a:ln>
                            <a:noFill/>
                          </a:ln>
                          <a:solidFill>
                            <a:srgbClr val="262626"/>
                          </a:solidFill>
                          <a:effectLst/>
                          <a:latin typeface="Courier New" pitchFamily="49" charset="0"/>
                          <a:cs typeface="Courier New" pitchFamily="49" charset="0"/>
                        </a:rPr>
                        <a:t> size,</a:t>
                      </a:r>
                    </a:p>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0" i="0" u="none" strike="noStrike" cap="none" normalizeH="0" baseline="0" dirty="0" err="1" smtClean="0">
                          <a:ln>
                            <a:noFill/>
                          </a:ln>
                          <a:solidFill>
                            <a:srgbClr val="262626"/>
                          </a:solidFill>
                          <a:effectLst/>
                          <a:latin typeface="Courier New" pitchFamily="49" charset="0"/>
                          <a:cs typeface="Courier New" pitchFamily="49" charset="0"/>
                        </a:rPr>
                        <a:t>size_t</a:t>
                      </a:r>
                      <a:r>
                        <a:rPr kumimoji="0" lang="en-US" sz="1800" b="0" i="0" u="none" strike="noStrike" cap="none" normalizeH="0" baseline="0" dirty="0" smtClean="0">
                          <a:ln>
                            <a:noFill/>
                          </a:ln>
                          <a:solidFill>
                            <a:srgbClr val="262626"/>
                          </a:solidFill>
                          <a:effectLst/>
                          <a:latin typeface="Courier New" pitchFamily="49" charset="0"/>
                          <a:cs typeface="Courier New" pitchFamily="49" charset="0"/>
                        </a:rPr>
                        <a:t> count, FILE* file)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dirty="0" smtClean="0">
                          <a:ln>
                            <a:noFill/>
                          </a:ln>
                          <a:solidFill>
                            <a:srgbClr val="262626"/>
                          </a:solidFill>
                          <a:effectLst/>
                          <a:latin typeface="Calibri" pitchFamily="34" charset="0"/>
                        </a:rPr>
                        <a:t>writes given number of elements from given array/buffer to file</a:t>
                      </a:r>
                    </a:p>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1" u="none" strike="noStrike" cap="none" normalizeH="0" baseline="0" dirty="0" smtClean="0">
                          <a:ln>
                            <a:noFill/>
                          </a:ln>
                          <a:solidFill>
                            <a:schemeClr val="bg2"/>
                          </a:solidFill>
                          <a:effectLst/>
                          <a:latin typeface="Calibri" pitchFamily="34" charset="0"/>
                        </a:rPr>
                        <a:t>(</a:t>
                      </a:r>
                      <a:r>
                        <a:rPr kumimoji="0" lang="en-US" sz="1800" b="0" i="1" u="none" strike="noStrike" cap="none" normalizeH="0" baseline="0" dirty="0" err="1" smtClean="0">
                          <a:ln>
                            <a:noFill/>
                          </a:ln>
                          <a:solidFill>
                            <a:schemeClr val="bg2"/>
                          </a:solidFill>
                          <a:effectLst/>
                          <a:latin typeface="Consolas" pitchFamily="49" charset="0"/>
                        </a:rPr>
                        <a:t>size_t</a:t>
                      </a:r>
                      <a:r>
                        <a:rPr kumimoji="0" lang="en-US" sz="1800" b="0" i="1" u="none" strike="noStrike" cap="none" normalizeH="0" baseline="0" dirty="0" smtClean="0">
                          <a:ln>
                            <a:noFill/>
                          </a:ln>
                          <a:solidFill>
                            <a:schemeClr val="bg2"/>
                          </a:solidFill>
                          <a:effectLst/>
                          <a:latin typeface="Calibri" pitchFamily="34" charset="0"/>
                        </a:rPr>
                        <a:t> means </a:t>
                      </a:r>
                      <a:r>
                        <a:rPr kumimoji="0" lang="en-US" sz="1800" b="0" i="1" u="none" strike="noStrike" cap="none" normalizeH="0" baseline="0" dirty="0" smtClean="0">
                          <a:ln>
                            <a:noFill/>
                          </a:ln>
                          <a:solidFill>
                            <a:schemeClr val="bg2"/>
                          </a:solidFill>
                          <a:effectLst/>
                          <a:latin typeface="Consolas" pitchFamily="49" charset="0"/>
                        </a:rPr>
                        <a:t>unsigned</a:t>
                      </a:r>
                      <a:r>
                        <a:rPr kumimoji="0" lang="en-US" sz="1800" b="0" i="1" u="none" strike="noStrike" cap="none" normalizeH="0" baseline="0" dirty="0" smtClean="0">
                          <a:ln>
                            <a:noFill/>
                          </a:ln>
                          <a:solidFill>
                            <a:schemeClr val="bg2"/>
                          </a:solidFill>
                          <a:effectLst/>
                          <a:latin typeface="Calibri" pitchFamily="34" charset="0"/>
                        </a:rPr>
                        <a:t> </a:t>
                      </a:r>
                      <a:r>
                        <a:rPr kumimoji="0" lang="en-US" sz="1800" b="0" i="1" u="none" strike="noStrike" cap="none" normalizeH="0" baseline="0" dirty="0" err="1" smtClean="0">
                          <a:ln>
                            <a:noFill/>
                          </a:ln>
                          <a:solidFill>
                            <a:schemeClr val="bg2"/>
                          </a:solidFill>
                          <a:effectLst/>
                          <a:latin typeface="Consolas" pitchFamily="49" charset="0"/>
                        </a:rPr>
                        <a:t>int</a:t>
                      </a:r>
                      <a:r>
                        <a:rPr kumimoji="0" lang="en-US" sz="1800" b="0" i="1" u="none" strike="noStrike" cap="none" normalizeH="0" baseline="0" dirty="0" smtClean="0">
                          <a:ln>
                            <a:noFill/>
                          </a:ln>
                          <a:solidFill>
                            <a:schemeClr val="bg2"/>
                          </a:solidFill>
                          <a:effectLst/>
                          <a:latin typeface="Calibri"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dirty="0" err="1" smtClean="0">
                          <a:ln>
                            <a:noFill/>
                          </a:ln>
                          <a:solidFill>
                            <a:srgbClr val="262626"/>
                          </a:solidFill>
                          <a:effectLst/>
                          <a:latin typeface="Courier New" pitchFamily="49" charset="0"/>
                          <a:cs typeface="Courier New" pitchFamily="49" charset="0"/>
                        </a:rPr>
                        <a:t>size_t</a:t>
                      </a:r>
                      <a:r>
                        <a:rPr kumimoji="0" lang="en-US" sz="1800" b="0"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fread</a:t>
                      </a:r>
                      <a:r>
                        <a:rPr kumimoji="0" lang="en-US" sz="1800" b="0" i="0" u="none" strike="noStrike" cap="none" normalizeH="0" baseline="0" dirty="0" smtClean="0">
                          <a:ln>
                            <a:noFill/>
                          </a:ln>
                          <a:solidFill>
                            <a:srgbClr val="262626"/>
                          </a:solidFill>
                          <a:effectLst/>
                          <a:latin typeface="Courier New" pitchFamily="49" charset="0"/>
                          <a:cs typeface="Courier New" pitchFamily="49" charset="0"/>
                        </a:rPr>
                        <a:t>(void* </a:t>
                      </a:r>
                      <a:r>
                        <a:rPr kumimoji="0" lang="en-US" sz="1800" b="0" i="0" u="none" strike="noStrike" cap="none" normalizeH="0" baseline="0" dirty="0" err="1" smtClean="0">
                          <a:ln>
                            <a:noFill/>
                          </a:ln>
                          <a:solidFill>
                            <a:srgbClr val="262626"/>
                          </a:solidFill>
                          <a:effectLst/>
                          <a:latin typeface="Courier New" pitchFamily="49" charset="0"/>
                          <a:cs typeface="Courier New" pitchFamily="49" charset="0"/>
                        </a:rPr>
                        <a:t>ptr</a:t>
                      </a:r>
                      <a:r>
                        <a:rPr kumimoji="0" lang="en-US" sz="1800" b="0"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0" i="0" u="none" strike="noStrike" cap="none" normalizeH="0" baseline="0" dirty="0" err="1" smtClean="0">
                          <a:ln>
                            <a:noFill/>
                          </a:ln>
                          <a:solidFill>
                            <a:srgbClr val="262626"/>
                          </a:solidFill>
                          <a:effectLst/>
                          <a:latin typeface="Courier New" pitchFamily="49" charset="0"/>
                          <a:cs typeface="Courier New" pitchFamily="49" charset="0"/>
                        </a:rPr>
                        <a:t>size_t</a:t>
                      </a:r>
                      <a:r>
                        <a:rPr kumimoji="0" lang="en-US" sz="1800" b="0" i="0" u="none" strike="noStrike" cap="none" normalizeH="0" baseline="0" dirty="0" smtClean="0">
                          <a:ln>
                            <a:noFill/>
                          </a:ln>
                          <a:solidFill>
                            <a:srgbClr val="262626"/>
                          </a:solidFill>
                          <a:effectLst/>
                          <a:latin typeface="Courier New" pitchFamily="49" charset="0"/>
                          <a:cs typeface="Courier New" pitchFamily="49" charset="0"/>
                        </a:rPr>
                        <a:t> size,</a:t>
                      </a:r>
                    </a:p>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0" i="0" u="none" strike="noStrike" cap="none" normalizeH="0" baseline="0" dirty="0" err="1" smtClean="0">
                          <a:ln>
                            <a:noFill/>
                          </a:ln>
                          <a:solidFill>
                            <a:srgbClr val="262626"/>
                          </a:solidFill>
                          <a:effectLst/>
                          <a:latin typeface="Courier New" pitchFamily="49" charset="0"/>
                          <a:cs typeface="Courier New" pitchFamily="49" charset="0"/>
                        </a:rPr>
                        <a:t>size_t</a:t>
                      </a:r>
                      <a:r>
                        <a:rPr kumimoji="0" lang="en-US" sz="1800" b="0" i="0" u="none" strike="noStrike" cap="none" normalizeH="0" baseline="0" dirty="0" smtClean="0">
                          <a:ln>
                            <a:noFill/>
                          </a:ln>
                          <a:solidFill>
                            <a:srgbClr val="262626"/>
                          </a:solidFill>
                          <a:effectLst/>
                          <a:latin typeface="Courier New" pitchFamily="49" charset="0"/>
                          <a:cs typeface="Courier New" pitchFamily="49" charset="0"/>
                        </a:rPr>
                        <a:t> count, FILE* file)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dirty="0" smtClean="0">
                          <a:ln>
                            <a:noFill/>
                          </a:ln>
                          <a:solidFill>
                            <a:srgbClr val="262626"/>
                          </a:solidFill>
                          <a:effectLst/>
                          <a:latin typeface="Calibri" pitchFamily="34" charset="0"/>
                        </a:rPr>
                        <a:t>reads given number of elements to given array/buffer from file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CSE303 Au09</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r>
              <a:rPr lang="en-US" smtClean="0"/>
              <a:t>A puzzle...</a:t>
            </a:r>
            <a:endParaRPr lang="en-US" smtClean="0"/>
          </a:p>
        </p:txBody>
      </p:sp>
      <p:sp>
        <p:nvSpPr>
          <p:cNvPr id="310275" name="Rectangle 3"/>
          <p:cNvSpPr>
            <a:spLocks noGrp="1" noChangeArrowheads="1"/>
          </p:cNvSpPr>
          <p:nvPr>
            <p:ph type="body" idx="1"/>
          </p:nvPr>
        </p:nvSpPr>
        <p:spPr/>
        <p:txBody>
          <a:bodyPr/>
          <a:lstStyle/>
          <a:p>
            <a:r>
              <a:rPr lang="en-US" sz="2000" dirty="0" smtClean="0"/>
              <a:t>A king wishes to throw a grand party tomorrow in his castle.  He has purchased 1000 bottles of wine to serve to his many guests.</a:t>
            </a:r>
          </a:p>
          <a:p>
            <a:r>
              <a:rPr lang="en-US" sz="2000" dirty="0" smtClean="0"/>
              <a:t>However, a thief has been caught breaking into the wine cellar!  He poisoned a single bottle.  The poison is lethal at even the smallest dose; it causes death within approximately 12-15 hours.</a:t>
            </a:r>
          </a:p>
          <a:p>
            <a:pPr lvl="1"/>
            <a:r>
              <a:rPr lang="en-US" sz="2000" dirty="0" smtClean="0"/>
              <a:t>The king wants to find out which bottle has been poisoned and throw it out so that his guests will not be harmed.</a:t>
            </a:r>
          </a:p>
          <a:p>
            <a:r>
              <a:rPr lang="en-US" sz="2000" dirty="0" smtClean="0"/>
              <a:t>The king has over 1000 servants to help him, and a few dozen prisoners in his dungeon, but he does not want to risk servant lives if possible.  The prisoners are vermin and may be sacrificed.</a:t>
            </a:r>
          </a:p>
          <a:p>
            <a:pPr lvl="1"/>
            <a:r>
              <a:rPr lang="en-US" sz="2000" dirty="0" smtClean="0"/>
              <a:t>How should the king find the poisoned bottle?</a:t>
            </a:r>
          </a:p>
          <a:p>
            <a:pPr lvl="1"/>
            <a:endParaRPr lang="en-US" sz="2000" dirty="0" smtClean="0"/>
          </a:p>
          <a:p>
            <a:r>
              <a:rPr lang="en-US" sz="2000" dirty="0" smtClean="0"/>
              <a:t>Hint: First solve it with 4 bottles of wine and 2 prisoners.</a:t>
            </a: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0275">
                                            <p:txEl>
                                              <p:pRg st="6" end="6"/>
                                            </p:txEl>
                                          </p:spTgt>
                                        </p:tgtEl>
                                        <p:attrNameLst>
                                          <p:attrName>style.visibility</p:attrName>
                                        </p:attrNameLst>
                                      </p:cBhvr>
                                      <p:to>
                                        <p:strVal val="visible"/>
                                      </p:to>
                                    </p:set>
                                    <p:animEffect transition="in" filter="fade">
                                      <p:cBhvr>
                                        <p:cTn id="7" dur="1000"/>
                                        <p:tgtEl>
                                          <p:spTgt spid="3102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r>
              <a:rPr lang="en-US" smtClean="0"/>
              <a:t>The answer</a:t>
            </a:r>
            <a:endParaRPr lang="en-US" smtClean="0"/>
          </a:p>
        </p:txBody>
      </p:sp>
      <p:sp>
        <p:nvSpPr>
          <p:cNvPr id="312323" name="Rectangle 3"/>
          <p:cNvSpPr>
            <a:spLocks noGrp="1" noChangeArrowheads="1"/>
          </p:cNvSpPr>
          <p:nvPr>
            <p:ph type="body" idx="1"/>
          </p:nvPr>
        </p:nvSpPr>
        <p:spPr/>
        <p:txBody>
          <a:bodyPr/>
          <a:lstStyle/>
          <a:p>
            <a:r>
              <a:rPr lang="en-US" sz="2000" dirty="0" smtClean="0"/>
              <a:t>Number each bottle from 1 to 1000.</a:t>
            </a:r>
          </a:p>
          <a:p>
            <a:pPr lvl="1"/>
            <a:r>
              <a:rPr lang="en-US" sz="2000" dirty="0" smtClean="0"/>
              <a:t>Convert the bottle numbers to ten-digit binary numbers, from 1 (00000001) to 1000 (1111101000)</a:t>
            </a:r>
          </a:p>
          <a:p>
            <a:r>
              <a:rPr lang="en-US" sz="2000" dirty="0" smtClean="0"/>
              <a:t>Consider each of the 10 prisoners to represent one of the ten bits</a:t>
            </a:r>
          </a:p>
          <a:p>
            <a:r>
              <a:rPr lang="en-US" sz="2000" dirty="0" smtClean="0"/>
              <a:t>Each prisoner will drink from multiple bottles.</a:t>
            </a:r>
          </a:p>
          <a:p>
            <a:pPr lvl="1"/>
            <a:r>
              <a:rPr lang="en-US" sz="2000" dirty="0" smtClean="0"/>
              <a:t>Prisoner </a:t>
            </a:r>
            <a:r>
              <a:rPr lang="en-US" sz="2000" dirty="0" err="1" smtClean="0"/>
              <a:t>i</a:t>
            </a:r>
            <a:r>
              <a:rPr lang="en-US" sz="2000" dirty="0" smtClean="0"/>
              <a:t> will drink every bottle for which bit </a:t>
            </a:r>
            <a:r>
              <a:rPr lang="en-US" sz="2000" dirty="0" err="1" smtClean="0"/>
              <a:t>i</a:t>
            </a:r>
            <a:r>
              <a:rPr lang="en-US" sz="2000" dirty="0" smtClean="0"/>
              <a:t> is 1.</a:t>
            </a:r>
          </a:p>
          <a:p>
            <a:r>
              <a:rPr lang="en-US" sz="2000" dirty="0" smtClean="0"/>
              <a:t>The pattern of dead prisoners tells you which bottle was poisoned.</a:t>
            </a:r>
          </a:p>
          <a:p>
            <a:pPr lvl="1"/>
            <a:r>
              <a:rPr lang="en-US" sz="2000" dirty="0" smtClean="0"/>
              <a:t>If prisoners 1, 3, and 7 die,  bottle # (512 + 128 + 8) = 648 was bad.</a:t>
            </a:r>
          </a:p>
          <a:p>
            <a:pPr lvl="1">
              <a:buNone/>
            </a:pPr>
            <a:endParaRPr lang="en-US" sz="2000" dirty="0" smtClean="0"/>
          </a:p>
          <a:p>
            <a:r>
              <a:rPr lang="en-US" sz="2000" dirty="0" smtClean="0"/>
              <a:t>Moral : Tightly packed data can be a good thing to avoid waste.</a:t>
            </a: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r>
              <a:rPr lang="en-US" smtClean="0"/>
              <a:t>Motivation</a:t>
            </a:r>
            <a:endParaRPr lang="en-US" smtClean="0"/>
          </a:p>
        </p:txBody>
      </p:sp>
      <p:sp>
        <p:nvSpPr>
          <p:cNvPr id="296963" name="Rectangle 3"/>
          <p:cNvSpPr>
            <a:spLocks noGrp="1" noChangeArrowheads="1"/>
          </p:cNvSpPr>
          <p:nvPr>
            <p:ph type="body" idx="1"/>
          </p:nvPr>
        </p:nvSpPr>
        <p:spPr/>
        <p:txBody>
          <a:bodyPr/>
          <a:lstStyle/>
          <a:p>
            <a:r>
              <a:rPr lang="en-US" dirty="0" smtClean="0"/>
              <a:t>C was developed with systems programming in mind</a:t>
            </a:r>
          </a:p>
          <a:p>
            <a:pPr lvl="1"/>
            <a:r>
              <a:rPr lang="en-US" dirty="0" smtClean="0"/>
              <a:t>lean, mean, fast, powerful, unsafe</a:t>
            </a:r>
          </a:p>
          <a:p>
            <a:pPr lvl="1"/>
            <a:r>
              <a:rPr lang="en-US" dirty="0" smtClean="0"/>
              <a:t>pointers provide direct access to memory</a:t>
            </a:r>
          </a:p>
          <a:p>
            <a:r>
              <a:rPr lang="en-US" dirty="0" smtClean="0"/>
              <a:t>C is often used in resource-constrained situations</a:t>
            </a:r>
          </a:p>
          <a:p>
            <a:pPr lvl="1"/>
            <a:r>
              <a:rPr lang="en-US" dirty="0" smtClean="0"/>
              <a:t>devices without much memory</a:t>
            </a:r>
          </a:p>
          <a:p>
            <a:pPr lvl="1"/>
            <a:r>
              <a:rPr lang="en-US" dirty="0" smtClean="0"/>
              <a:t>devices with slow processors</a:t>
            </a:r>
          </a:p>
          <a:p>
            <a:pPr lvl="1"/>
            <a:r>
              <a:rPr lang="en-US" dirty="0" smtClean="0"/>
              <a:t>devices with slow network connections</a:t>
            </a:r>
          </a:p>
          <a:p>
            <a:r>
              <a:rPr lang="en-US" dirty="0" smtClean="0"/>
              <a:t>it is sometimes necessary to manipulate individual bits of data</a:t>
            </a:r>
          </a:p>
          <a:p>
            <a:pPr lvl="1"/>
            <a:r>
              <a:rPr lang="en-US" dirty="0" smtClean="0"/>
              <a:t>"twiddle with bits"</a:t>
            </a:r>
          </a:p>
          <a:p>
            <a:pPr lvl="1"/>
            <a:r>
              <a:rPr lang="en-US" dirty="0" smtClean="0"/>
              <a:t>"bit packing"</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r>
              <a:rPr lang="en-US" smtClean="0"/>
              <a:t>Terms</a:t>
            </a:r>
            <a:endParaRPr lang="en-US" smtClean="0"/>
          </a:p>
        </p:txBody>
      </p:sp>
      <p:sp>
        <p:nvSpPr>
          <p:cNvPr id="297987" name="Rectangle 3"/>
          <p:cNvSpPr>
            <a:spLocks noGrp="1" noChangeArrowheads="1"/>
          </p:cNvSpPr>
          <p:nvPr>
            <p:ph type="body" idx="1"/>
          </p:nvPr>
        </p:nvSpPr>
        <p:spPr/>
        <p:txBody>
          <a:bodyPr/>
          <a:lstStyle/>
          <a:p>
            <a:r>
              <a:rPr lang="en-US" b="1" dirty="0" smtClean="0"/>
              <a:t>nibble</a:t>
            </a:r>
            <a:r>
              <a:rPr lang="en-US" dirty="0" smtClean="0"/>
              <a:t>:	4 bits</a:t>
            </a:r>
          </a:p>
          <a:p>
            <a:r>
              <a:rPr lang="en-US" b="1" dirty="0" smtClean="0"/>
              <a:t>byte</a:t>
            </a:r>
            <a:r>
              <a:rPr lang="en-US" dirty="0" smtClean="0"/>
              <a:t>:	8 bits  (also sometimes called an "octet")</a:t>
            </a:r>
          </a:p>
          <a:p>
            <a:r>
              <a:rPr lang="en-US" b="1" dirty="0" smtClean="0"/>
              <a:t>word</a:t>
            </a:r>
            <a:r>
              <a:rPr lang="en-US" dirty="0" smtClean="0"/>
              <a:t>:	size of an integer on a given machine </a:t>
            </a:r>
            <a:br>
              <a:rPr lang="en-US" dirty="0" smtClean="0"/>
            </a:br>
            <a:r>
              <a:rPr lang="en-US" dirty="0" smtClean="0"/>
              <a:t>		(often 32 bits)</a:t>
            </a:r>
          </a:p>
          <a:p>
            <a:r>
              <a:rPr lang="en-US" b="1" dirty="0" err="1" smtClean="0"/>
              <a:t>hword</a:t>
            </a:r>
            <a:r>
              <a:rPr lang="en-US" dirty="0" smtClean="0"/>
              <a:t>:	16 bits ("half word")</a:t>
            </a:r>
          </a:p>
          <a:p>
            <a:r>
              <a:rPr lang="en-US" b="1" dirty="0" err="1" smtClean="0"/>
              <a:t>dword</a:t>
            </a:r>
            <a:r>
              <a:rPr lang="en-US" dirty="0" smtClean="0"/>
              <a:t>:	two words long  ("double word", "long	</a:t>
            </a:r>
          </a:p>
          <a:p>
            <a:pPr>
              <a:buNone/>
            </a:pPr>
            <a:r>
              <a:rPr lang="en-US" dirty="0" smtClean="0"/>
              <a:t>			word")</a:t>
            </a:r>
          </a:p>
          <a:p>
            <a:pPr lvl="1"/>
            <a:r>
              <a:rPr lang="en-US" dirty="0" smtClean="0"/>
              <a:t>How many unique values can be stored in a bit?  A nibble?  A byte?</a:t>
            </a:r>
          </a:p>
          <a:p>
            <a:pPr lvl="1"/>
            <a:r>
              <a:rPr lang="en-US" dirty="0" smtClean="0"/>
              <a:t>How many unique values can be stored using N bits?</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en-US" smtClean="0"/>
              <a:t>Bases, number systems</a:t>
            </a:r>
            <a:endParaRPr lang="en-US" smtClean="0"/>
          </a:p>
        </p:txBody>
      </p:sp>
      <p:sp>
        <p:nvSpPr>
          <p:cNvPr id="307203" name="Rectangle 3"/>
          <p:cNvSpPr>
            <a:spLocks noGrp="1" noChangeArrowheads="1"/>
          </p:cNvSpPr>
          <p:nvPr>
            <p:ph type="body" idx="1"/>
          </p:nvPr>
        </p:nvSpPr>
        <p:spPr/>
        <p:txBody>
          <a:bodyPr/>
          <a:lstStyle/>
          <a:p>
            <a:r>
              <a:rPr lang="en-US" dirty="0" smtClean="0"/>
              <a:t>decimal (base-10)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x1 = 42;</a:t>
            </a:r>
          </a:p>
          <a:p>
            <a:pPr lvl="1"/>
            <a:r>
              <a:rPr lang="en-US" dirty="0" smtClean="0"/>
              <a:t>most natural to most humans</a:t>
            </a:r>
          </a:p>
          <a:p>
            <a:r>
              <a:rPr lang="en-US" dirty="0" smtClean="0"/>
              <a:t>binary (base-2)</a:t>
            </a:r>
          </a:p>
          <a:p>
            <a:pPr lvl="1"/>
            <a:r>
              <a:rPr lang="en-US" dirty="0" smtClean="0"/>
              <a:t>how the computer stores data</a:t>
            </a:r>
          </a:p>
          <a:p>
            <a:r>
              <a:rPr lang="en-US" dirty="0" smtClean="0"/>
              <a:t>hexadecimal (base-16)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x2 = 0x2a;</a:t>
            </a:r>
          </a:p>
          <a:p>
            <a:pPr lvl="1"/>
            <a:r>
              <a:rPr lang="en-US" dirty="0" smtClean="0"/>
              <a:t>memory addresses</a:t>
            </a:r>
          </a:p>
          <a:p>
            <a:pPr lvl="1"/>
            <a:r>
              <a:rPr lang="en-US" dirty="0" smtClean="0"/>
              <a:t>each digit maps to 4 bits;  concise</a:t>
            </a:r>
          </a:p>
          <a:p>
            <a:r>
              <a:rPr lang="en-US" dirty="0" smtClean="0"/>
              <a:t>octal (base-8)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x3 = 052;</a:t>
            </a:r>
          </a:p>
          <a:p>
            <a:pPr lvl="1"/>
            <a:r>
              <a:rPr lang="en-US" dirty="0" err="1" smtClean="0"/>
              <a:t>chmod</a:t>
            </a:r>
            <a:r>
              <a:rPr lang="en-US" dirty="0" smtClean="0"/>
              <a:t> permissions</a:t>
            </a:r>
          </a:p>
          <a:p>
            <a:pPr lvl="1"/>
            <a:r>
              <a:rPr lang="en-US" dirty="0" smtClean="0"/>
              <a:t>each digit maps directly to 3 bits;  no special number symbols used</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r>
              <a:rPr lang="en-US" smtClean="0"/>
              <a:t>Binary representations</a:t>
            </a:r>
            <a:endParaRPr lang="en-US" smtClean="0"/>
          </a:p>
        </p:txBody>
      </p:sp>
      <p:sp>
        <p:nvSpPr>
          <p:cNvPr id="299011" name="Rectangle 3"/>
          <p:cNvSpPr>
            <a:spLocks noGrp="1" noChangeArrowheads="1"/>
          </p:cNvSpPr>
          <p:nvPr>
            <p:ph type="body" idx="1"/>
          </p:nvPr>
        </p:nvSpPr>
        <p:spPr/>
        <p:txBody>
          <a:bodyPr/>
          <a:lstStyle/>
          <a:p>
            <a:r>
              <a:rPr lang="en-US" dirty="0" err="1" smtClean="0"/>
              <a:t>ints</a:t>
            </a:r>
            <a:r>
              <a:rPr lang="en-US" dirty="0" smtClean="0"/>
              <a:t> are stored as 32-bit (4-byte) integers</a:t>
            </a:r>
          </a:p>
          <a:p>
            <a:pPr lvl="1"/>
            <a:r>
              <a:rPr lang="en-US" b="1" dirty="0" smtClean="0">
                <a:latin typeface="Courier New" pitchFamily="49" charset="0"/>
                <a:cs typeface="Courier New" pitchFamily="49" charset="0"/>
              </a:rPr>
              <a:t>42</a:t>
            </a:r>
            <a:endParaRPr lang="en-US" sz="3200" b="1" dirty="0" smtClean="0">
              <a:latin typeface="Courier New" pitchFamily="49" charset="0"/>
              <a:cs typeface="Courier New" pitchFamily="49" charset="0"/>
            </a:endParaRPr>
          </a:p>
          <a:p>
            <a:pPr lvl="1"/>
            <a:endParaRPr lang="en-US" dirty="0" smtClean="0"/>
          </a:p>
          <a:p>
            <a:pPr lvl="1"/>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y = </a:t>
            </a:r>
            <a:r>
              <a:rPr lang="en-US" b="1" dirty="0" smtClean="0">
                <a:latin typeface="Courier New" pitchFamily="49" charset="0"/>
                <a:cs typeface="Courier New" pitchFamily="49" charset="0"/>
              </a:rPr>
              <a:t>1+128+256+4096+32768+131072</a:t>
            </a:r>
            <a:r>
              <a:rPr lang="en-US" b="1" dirty="0" smtClean="0">
                <a:latin typeface="Courier New" pitchFamily="49" charset="0"/>
                <a:cs typeface="Courier New" pitchFamily="49" charset="0"/>
              </a:rPr>
              <a:t>;</a:t>
            </a:r>
          </a:p>
          <a:p>
            <a:pPr lvl="1"/>
            <a:endParaRPr lang="en-US" dirty="0" smtClean="0"/>
          </a:p>
          <a:p>
            <a:pPr lvl="1">
              <a:buNone/>
            </a:pPr>
            <a:endParaRPr lang="en-US" dirty="0" smtClean="0"/>
          </a:p>
          <a:p>
            <a:pPr lvl="1"/>
            <a:r>
              <a:rPr lang="en-US" dirty="0" smtClean="0"/>
              <a:t>the maximum positive </a:t>
            </a:r>
            <a:r>
              <a:rPr lang="en-US" dirty="0" err="1" smtClean="0"/>
              <a:t>int</a:t>
            </a:r>
            <a:r>
              <a:rPr lang="en-US" dirty="0" smtClean="0"/>
              <a:t> value that can be stored is 2</a:t>
            </a:r>
            <a:r>
              <a:rPr lang="en-US" baseline="30000" dirty="0" smtClean="0"/>
              <a:t>31</a:t>
            </a:r>
            <a:r>
              <a:rPr lang="en-US" dirty="0" smtClean="0"/>
              <a:t> - 1</a:t>
            </a:r>
          </a:p>
          <a:p>
            <a:pPr lvl="2"/>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smtClean="0">
                <a:latin typeface="Courier New" pitchFamily="49" charset="0"/>
                <a:cs typeface="Courier New" pitchFamily="49" charset="0"/>
              </a:rPr>
              <a:t>z = 2147483647;</a:t>
            </a:r>
            <a:endParaRPr lang="en-US" sz="1800" b="1" dirty="0" smtClean="0">
              <a:latin typeface="Courier New" pitchFamily="49" charset="0"/>
              <a:cs typeface="Courier New" pitchFamily="49" charset="0"/>
            </a:endParaRPr>
          </a:p>
        </p:txBody>
      </p:sp>
      <p:graphicFrame>
        <p:nvGraphicFramePr>
          <p:cNvPr id="299112" name="Group 104"/>
          <p:cNvGraphicFramePr>
            <a:graphicFrameLocks noGrp="1"/>
          </p:cNvGraphicFramePr>
          <p:nvPr/>
        </p:nvGraphicFramePr>
        <p:xfrm>
          <a:off x="2089150" y="2266950"/>
          <a:ext cx="4921250" cy="324612"/>
        </p:xfrm>
        <a:graphic>
          <a:graphicData uri="http://schemas.openxmlformats.org/drawingml/2006/table">
            <a:tbl>
              <a:tblPr/>
              <a:tblGrid>
                <a:gridCol w="1263650"/>
                <a:gridCol w="1219200"/>
                <a:gridCol w="1219200"/>
                <a:gridCol w="1219200"/>
              </a:tblGrid>
              <a:tr h="323850">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00000000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00101010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99113" name="Group 105"/>
          <p:cNvGraphicFramePr>
            <a:graphicFrameLocks noGrp="1"/>
          </p:cNvGraphicFramePr>
          <p:nvPr/>
        </p:nvGraphicFramePr>
        <p:xfrm>
          <a:off x="2089150" y="3486150"/>
          <a:ext cx="4921250" cy="324612"/>
        </p:xfrm>
        <a:graphic>
          <a:graphicData uri="http://schemas.openxmlformats.org/drawingml/2006/table">
            <a:tbl>
              <a:tblPr/>
              <a:tblGrid>
                <a:gridCol w="1263650"/>
                <a:gridCol w="1219200"/>
                <a:gridCol w="1219200"/>
                <a:gridCol w="1219200"/>
              </a:tblGrid>
              <a:tr h="323850">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00000000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00000010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10010001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10000001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99146" name="Group 138"/>
          <p:cNvGraphicFramePr>
            <a:graphicFrameLocks noGrp="1"/>
          </p:cNvGraphicFramePr>
          <p:nvPr/>
        </p:nvGraphicFramePr>
        <p:xfrm>
          <a:off x="2089150" y="5811012"/>
          <a:ext cx="4921250" cy="324612"/>
        </p:xfrm>
        <a:graphic>
          <a:graphicData uri="http://schemas.openxmlformats.org/drawingml/2006/table">
            <a:tbl>
              <a:tblPr/>
              <a:tblGrid>
                <a:gridCol w="1263650"/>
                <a:gridCol w="1219200"/>
                <a:gridCol w="1219200"/>
                <a:gridCol w="1219200"/>
              </a:tblGrid>
              <a:tr h="323850">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nsolas" pitchFamily="49" charset="0"/>
                        </a:rPr>
                        <a:t>0</a:t>
                      </a:r>
                      <a:r>
                        <a:rPr kumimoji="0" lang="en-US" sz="1800" b="0" i="0" u="none" strike="noStrike" cap="none" normalizeH="0" baseline="0" dirty="0" smtClean="0">
                          <a:ln>
                            <a:noFill/>
                          </a:ln>
                          <a:solidFill>
                            <a:srgbClr val="262626"/>
                          </a:solidFill>
                          <a:effectLst/>
                          <a:latin typeface="Consolas" pitchFamily="49" charset="0"/>
                        </a:rPr>
                        <a:t>1111111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dirty="0" smtClean="0">
                          <a:ln>
                            <a:noFill/>
                          </a:ln>
                          <a:solidFill>
                            <a:srgbClr val="262626"/>
                          </a:solidFill>
                          <a:effectLst/>
                          <a:latin typeface="Consolas" pitchFamily="49" charset="0"/>
                        </a:rPr>
                        <a:t>11111111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11111111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dirty="0" smtClean="0">
                          <a:ln>
                            <a:noFill/>
                          </a:ln>
                          <a:solidFill>
                            <a:srgbClr val="262626"/>
                          </a:solidFill>
                          <a:effectLst/>
                          <a:latin typeface="Consolas" pitchFamily="49" charset="0"/>
                        </a:rPr>
                        <a:t>11111111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r>
              <a:rPr lang="en-US" smtClean="0"/>
              <a:t>Negative binary numbers</a:t>
            </a:r>
            <a:endParaRPr lang="en-US" smtClean="0"/>
          </a:p>
        </p:txBody>
      </p:sp>
      <p:sp>
        <p:nvSpPr>
          <p:cNvPr id="304131" name="Rectangle 3"/>
          <p:cNvSpPr>
            <a:spLocks noGrp="1" noChangeArrowheads="1"/>
          </p:cNvSpPr>
          <p:nvPr>
            <p:ph type="body" idx="1"/>
          </p:nvPr>
        </p:nvSpPr>
        <p:spPr/>
        <p:txBody>
          <a:bodyPr/>
          <a:lstStyle/>
          <a:p>
            <a:r>
              <a:rPr lang="en-US" sz="2000" dirty="0" smtClean="0"/>
              <a:t>left most bit is the "sign bit";  0 for positive, 1 for negative</a:t>
            </a:r>
          </a:p>
          <a:p>
            <a:pPr lvl="1"/>
            <a:r>
              <a:rPr lang="en-US" sz="2000" dirty="0" smtClean="0"/>
              <a:t>all 1s represents -1 ;  subsequent negatives grow "downward“  -- </a:t>
            </a:r>
            <a:r>
              <a:rPr lang="en-US" sz="2000" i="1" dirty="0" smtClean="0"/>
              <a:t>two’s complement representation</a:t>
            </a:r>
          </a:p>
          <a:p>
            <a:pPr lvl="1"/>
            <a:endParaRPr lang="en-US" sz="2000" dirty="0" smtClean="0"/>
          </a:p>
          <a:p>
            <a:pPr lvl="1">
              <a:buNone/>
            </a:pPr>
            <a:endParaRPr lang="en-US" sz="2000" dirty="0" smtClean="0"/>
          </a:p>
          <a:p>
            <a:pPr lvl="1"/>
            <a:endParaRPr lang="en-US" sz="2000" dirty="0" smtClean="0"/>
          </a:p>
          <a:p>
            <a:pPr lvl="1"/>
            <a:endParaRPr lang="en-US" sz="2000" dirty="0" smtClean="0"/>
          </a:p>
          <a:p>
            <a:pPr lvl="1"/>
            <a:endParaRPr lang="en-US" sz="2000" dirty="0" smtClean="0"/>
          </a:p>
          <a:p>
            <a:pPr lvl="1">
              <a:buNone/>
            </a:pPr>
            <a:r>
              <a:rPr lang="en-US" sz="2000" dirty="0" smtClean="0"/>
              <a:t/>
            </a:r>
            <a:br>
              <a:rPr lang="en-US" sz="2000" dirty="0" smtClean="0"/>
            </a:br>
            <a:r>
              <a:rPr lang="en-US" sz="2000" dirty="0" smtClean="0"/>
              <a:t>a single 1 followed by all zeros represents  -2</a:t>
            </a:r>
            <a:r>
              <a:rPr lang="en-US" sz="2000" baseline="30000" dirty="0" smtClean="0"/>
              <a:t>31</a:t>
            </a:r>
          </a:p>
          <a:p>
            <a:pPr lvl="1"/>
            <a:r>
              <a:rPr lang="en-US" sz="2000" dirty="0" smtClean="0"/>
              <a:t>	</a:t>
            </a:r>
            <a:r>
              <a:rPr lang="en-US" sz="2000" dirty="0" err="1" smtClean="0"/>
              <a:t>int</a:t>
            </a:r>
            <a:r>
              <a:rPr lang="en-US" sz="2000" dirty="0" smtClean="0"/>
              <a:t> z = -2147483648;   // largest negative value</a:t>
            </a:r>
          </a:p>
          <a:p>
            <a:pPr lvl="1"/>
            <a:endParaRPr lang="en-US" sz="2000" dirty="0" smtClean="0"/>
          </a:p>
        </p:txBody>
      </p:sp>
      <p:graphicFrame>
        <p:nvGraphicFramePr>
          <p:cNvPr id="304132" name="Group 4"/>
          <p:cNvGraphicFramePr>
            <a:graphicFrameLocks noGrp="1"/>
          </p:cNvGraphicFramePr>
          <p:nvPr/>
        </p:nvGraphicFramePr>
        <p:xfrm>
          <a:off x="2089150" y="2743200"/>
          <a:ext cx="4921250" cy="324612"/>
        </p:xfrm>
        <a:graphic>
          <a:graphicData uri="http://schemas.openxmlformats.org/drawingml/2006/table">
            <a:tbl>
              <a:tblPr/>
              <a:tblGrid>
                <a:gridCol w="1263650"/>
                <a:gridCol w="1219200"/>
                <a:gridCol w="1219200"/>
                <a:gridCol w="1219200"/>
              </a:tblGrid>
              <a:tr h="323850">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chemeClr val="accent2"/>
                          </a:solidFill>
                          <a:effectLst/>
                          <a:latin typeface="Consolas" pitchFamily="49" charset="0"/>
                        </a:rPr>
                        <a:t>1</a:t>
                      </a:r>
                      <a:r>
                        <a:rPr kumimoji="0" lang="en-US" sz="1800" b="0" i="0" u="none" strike="noStrike" cap="none" normalizeH="0" baseline="0" dirty="0" smtClean="0">
                          <a:ln>
                            <a:noFill/>
                          </a:ln>
                          <a:solidFill>
                            <a:srgbClr val="262626"/>
                          </a:solidFill>
                          <a:effectLst/>
                          <a:latin typeface="Consolas" pitchFamily="49" charset="0"/>
                        </a:rPr>
                        <a:t>1111111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11111111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11111111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dirty="0" smtClean="0">
                          <a:ln>
                            <a:noFill/>
                          </a:ln>
                          <a:solidFill>
                            <a:srgbClr val="262626"/>
                          </a:solidFill>
                          <a:effectLst/>
                          <a:latin typeface="Consolas" pitchFamily="49" charset="0"/>
                        </a:rPr>
                        <a:t>11111111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4146" name="Group 18"/>
          <p:cNvGraphicFramePr>
            <a:graphicFrameLocks noGrp="1"/>
          </p:cNvGraphicFramePr>
          <p:nvPr/>
        </p:nvGraphicFramePr>
        <p:xfrm>
          <a:off x="2089150" y="5867400"/>
          <a:ext cx="4921250" cy="324612"/>
        </p:xfrm>
        <a:graphic>
          <a:graphicData uri="http://schemas.openxmlformats.org/drawingml/2006/table">
            <a:tbl>
              <a:tblPr/>
              <a:tblGrid>
                <a:gridCol w="1263650"/>
                <a:gridCol w="1219200"/>
                <a:gridCol w="1219200"/>
                <a:gridCol w="1219200"/>
              </a:tblGrid>
              <a:tr h="323850">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smtClean="0">
                          <a:ln>
                            <a:noFill/>
                          </a:ln>
                          <a:solidFill>
                            <a:schemeClr val="accent2"/>
                          </a:solidFill>
                          <a:effectLst/>
                          <a:latin typeface="Consolas" pitchFamily="49" charset="0"/>
                        </a:rPr>
                        <a:t>1</a:t>
                      </a:r>
                      <a:r>
                        <a:rPr kumimoji="0" lang="en-US" sz="1800" b="0" i="0" u="none" strike="noStrike" cap="none" normalizeH="0" baseline="0" smtClean="0">
                          <a:ln>
                            <a:noFill/>
                          </a:ln>
                          <a:solidFill>
                            <a:srgbClr val="262626"/>
                          </a:solidFill>
                          <a:effectLst/>
                          <a:latin typeface="Consolas" pitchFamily="49" charset="0"/>
                        </a:rPr>
                        <a:t>0000000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00000000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4160" name="Group 32"/>
          <p:cNvGraphicFramePr>
            <a:graphicFrameLocks noGrp="1"/>
          </p:cNvGraphicFramePr>
          <p:nvPr/>
        </p:nvGraphicFramePr>
        <p:xfrm>
          <a:off x="2089150" y="3409188"/>
          <a:ext cx="4921250" cy="324612"/>
        </p:xfrm>
        <a:graphic>
          <a:graphicData uri="http://schemas.openxmlformats.org/drawingml/2006/table">
            <a:tbl>
              <a:tblPr/>
              <a:tblGrid>
                <a:gridCol w="1263650"/>
                <a:gridCol w="1219200"/>
                <a:gridCol w="1219200"/>
                <a:gridCol w="1219200"/>
              </a:tblGrid>
              <a:tr h="323850">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smtClean="0">
                          <a:ln>
                            <a:noFill/>
                          </a:ln>
                          <a:solidFill>
                            <a:schemeClr val="accent2"/>
                          </a:solidFill>
                          <a:effectLst/>
                          <a:latin typeface="Consolas" pitchFamily="49" charset="0"/>
                        </a:rPr>
                        <a:t>1</a:t>
                      </a:r>
                      <a:r>
                        <a:rPr kumimoji="0" lang="en-US" sz="1800" b="0" i="0" u="none" strike="noStrike" cap="none" normalizeH="0" baseline="0" smtClean="0">
                          <a:ln>
                            <a:noFill/>
                          </a:ln>
                          <a:solidFill>
                            <a:srgbClr val="262626"/>
                          </a:solidFill>
                          <a:effectLst/>
                          <a:latin typeface="Consolas" pitchFamily="49" charset="0"/>
                        </a:rPr>
                        <a:t>1111111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11111111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11111111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dirty="0" smtClean="0">
                          <a:ln>
                            <a:noFill/>
                          </a:ln>
                          <a:solidFill>
                            <a:srgbClr val="262626"/>
                          </a:solidFill>
                          <a:effectLst/>
                          <a:latin typeface="Consolas" pitchFamily="49" charset="0"/>
                        </a:rPr>
                        <a:t>11111110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4174" name="Group 46"/>
          <p:cNvGraphicFramePr>
            <a:graphicFrameLocks noGrp="1"/>
          </p:cNvGraphicFramePr>
          <p:nvPr/>
        </p:nvGraphicFramePr>
        <p:xfrm>
          <a:off x="2089150" y="4114800"/>
          <a:ext cx="4921250" cy="324612"/>
        </p:xfrm>
        <a:graphic>
          <a:graphicData uri="http://schemas.openxmlformats.org/drawingml/2006/table">
            <a:tbl>
              <a:tblPr/>
              <a:tblGrid>
                <a:gridCol w="1263650"/>
                <a:gridCol w="1219200"/>
                <a:gridCol w="1219200"/>
                <a:gridCol w="1219200"/>
              </a:tblGrid>
              <a:tr h="323850">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smtClean="0">
                          <a:ln>
                            <a:noFill/>
                          </a:ln>
                          <a:solidFill>
                            <a:schemeClr val="accent2"/>
                          </a:solidFill>
                          <a:effectLst/>
                          <a:latin typeface="Consolas" pitchFamily="49" charset="0"/>
                        </a:rPr>
                        <a:t>1</a:t>
                      </a:r>
                      <a:r>
                        <a:rPr kumimoji="0" lang="en-US" sz="1800" b="0" i="0" u="none" strike="noStrike" cap="none" normalizeH="0" baseline="0" smtClean="0">
                          <a:ln>
                            <a:noFill/>
                          </a:ln>
                          <a:solidFill>
                            <a:srgbClr val="262626"/>
                          </a:solidFill>
                          <a:effectLst/>
                          <a:latin typeface="Consolas" pitchFamily="49" charset="0"/>
                        </a:rPr>
                        <a:t>1111111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11111111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11111111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11111101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r>
              <a:rPr lang="en-US" smtClean="0"/>
              <a:t>Negating in binary</a:t>
            </a:r>
            <a:endParaRPr lang="en-US" smtClean="0"/>
          </a:p>
        </p:txBody>
      </p:sp>
      <p:sp>
        <p:nvSpPr>
          <p:cNvPr id="305155" name="Rectangle 3"/>
          <p:cNvSpPr>
            <a:spLocks noGrp="1" noChangeArrowheads="1"/>
          </p:cNvSpPr>
          <p:nvPr>
            <p:ph type="body" idx="1"/>
          </p:nvPr>
        </p:nvSpPr>
        <p:spPr/>
        <p:txBody>
          <a:bodyPr/>
          <a:lstStyle/>
          <a:p>
            <a:r>
              <a:rPr lang="en-US" sz="2000" dirty="0" smtClean="0"/>
              <a:t>Negating a binary number</a:t>
            </a:r>
          </a:p>
          <a:p>
            <a:pPr lvl="1"/>
            <a:r>
              <a:rPr lang="en-US" sz="2000" dirty="0" smtClean="0"/>
              <a:t>"ones complement" : flip the bits</a:t>
            </a:r>
          </a:p>
          <a:p>
            <a:pPr lvl="1"/>
            <a:r>
              <a:rPr lang="en-US" sz="2000" b="1" dirty="0" smtClean="0">
                <a:solidFill>
                  <a:schemeClr val="accent2">
                    <a:lumMod val="75000"/>
                  </a:schemeClr>
                </a:solidFill>
              </a:rPr>
              <a:t>twos complement : flip the bits, add 1</a:t>
            </a:r>
          </a:p>
          <a:p>
            <a:r>
              <a:rPr lang="en-US" sz="2000" dirty="0" smtClean="0"/>
              <a:t>Converting a negative number from decimal to binary and back</a:t>
            </a:r>
          </a:p>
          <a:p>
            <a:pPr lvl="1"/>
            <a:r>
              <a:rPr lang="en-US" sz="2000" dirty="0" smtClean="0"/>
              <a:t>add 1,  then convert absolute value to binary,  then flip bits</a:t>
            </a:r>
          </a:p>
          <a:p>
            <a:pPr lvl="1"/>
            <a:r>
              <a:rPr lang="en-US" sz="2000" dirty="0" smtClean="0"/>
              <a:t>binary to decimal: flip bits,  convert to decimal,  subtract 1</a:t>
            </a:r>
          </a:p>
          <a:p>
            <a:pPr lvl="1"/>
            <a:endParaRPr lang="en-US" sz="2000" dirty="0" smtClean="0"/>
          </a:p>
          <a:p>
            <a:pPr lvl="1">
              <a:buNone/>
            </a:pPr>
            <a:r>
              <a:rPr lang="en-US" sz="2000" dirty="0" smtClean="0"/>
              <a:t>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x = -27;   // -27 + 1 	= -26</a:t>
            </a:r>
          </a:p>
          <a:p>
            <a:pPr lvl="1">
              <a:buNone/>
            </a:pPr>
            <a:r>
              <a:rPr lang="en-US" sz="2000" b="1" dirty="0" smtClean="0">
                <a:latin typeface="Courier New" pitchFamily="49" charset="0"/>
                <a:cs typeface="Courier New" pitchFamily="49" charset="0"/>
              </a:rPr>
              <a:t>	               //  26 base 2	= 11010</a:t>
            </a:r>
          </a:p>
          <a:p>
            <a:pPr lvl="1">
              <a:buNone/>
            </a:pPr>
            <a:r>
              <a:rPr lang="en-US" sz="2000" b="1" dirty="0" smtClean="0">
                <a:latin typeface="Courier New" pitchFamily="49" charset="0"/>
                <a:cs typeface="Courier New" pitchFamily="49" charset="0"/>
              </a:rPr>
              <a:t>	               //  flip		= 00101</a:t>
            </a:r>
            <a:endParaRPr lang="en-US" sz="2000" b="1" dirty="0" smtClean="0">
              <a:latin typeface="Courier New" pitchFamily="49" charset="0"/>
              <a:cs typeface="Courier New" pitchFamily="49" charset="0"/>
            </a:endParaRPr>
          </a:p>
        </p:txBody>
      </p:sp>
      <p:graphicFrame>
        <p:nvGraphicFramePr>
          <p:cNvPr id="305171" name="Group 19"/>
          <p:cNvGraphicFramePr>
            <a:graphicFrameLocks noGrp="1"/>
          </p:cNvGraphicFramePr>
          <p:nvPr/>
        </p:nvGraphicFramePr>
        <p:xfrm>
          <a:off x="2089150" y="5848350"/>
          <a:ext cx="4921250" cy="324612"/>
        </p:xfrm>
        <a:graphic>
          <a:graphicData uri="http://schemas.openxmlformats.org/drawingml/2006/table">
            <a:tbl>
              <a:tblPr/>
              <a:tblGrid>
                <a:gridCol w="1263650"/>
                <a:gridCol w="1219200"/>
                <a:gridCol w="1219200"/>
                <a:gridCol w="1219200"/>
              </a:tblGrid>
              <a:tr h="323850">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11111111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11111111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11111111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0" i="0" u="none" strike="noStrike" cap="none" normalizeH="0" baseline="0" smtClean="0">
                          <a:ln>
                            <a:noFill/>
                          </a:ln>
                          <a:solidFill>
                            <a:srgbClr val="262626"/>
                          </a:solidFill>
                          <a:effectLst/>
                          <a:latin typeface="Consolas" pitchFamily="49" charset="0"/>
                        </a:rPr>
                        <a:t>11100101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an_design_template">
  <a:themeElements>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21122</TotalTime>
  <Words>1390</Words>
  <Application>Microsoft Office PowerPoint</Application>
  <PresentationFormat>On-screen Show (4:3)</PresentationFormat>
  <Paragraphs>299</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dan_design_template</vt:lpstr>
      <vt:lpstr>Slide 1</vt:lpstr>
      <vt:lpstr>A puzzle...</vt:lpstr>
      <vt:lpstr>The answer</vt:lpstr>
      <vt:lpstr>Motivation</vt:lpstr>
      <vt:lpstr>Terms</vt:lpstr>
      <vt:lpstr>Bases, number systems</vt:lpstr>
      <vt:lpstr>Binary representations</vt:lpstr>
      <vt:lpstr>Negative binary numbers</vt:lpstr>
      <vt:lpstr>Negating in binary</vt:lpstr>
      <vt:lpstr>Bitwise operators</vt:lpstr>
      <vt:lpstr>AND, OR, XOR, NOT</vt:lpstr>
      <vt:lpstr>Bit shifting</vt:lpstr>
      <vt:lpstr>Exercises</vt:lpstr>
      <vt:lpstr>Unsigned integers</vt:lpstr>
      <vt:lpstr>Bit packing</vt:lpstr>
      <vt:lpstr>Bit flags</vt:lpstr>
      <vt:lpstr>Bit fields</vt:lpstr>
      <vt:lpstr>Binary data I/O</vt:lpstr>
      <vt:lpstr>Questions?</vt:lpstr>
    </vt:vector>
  </TitlesOfParts>
  <Company>_x0008_ᖤ]皤</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CSE401 Introduction to Compiler Construction</dc:title>
  <dc:creator>Larry Snyder</dc:creator>
  <cp:lastModifiedBy>David Notkin</cp:lastModifiedBy>
  <cp:revision>1504</cp:revision>
  <dcterms:created xsi:type="dcterms:W3CDTF">2005-03-28T18:45:14Z</dcterms:created>
  <dcterms:modified xsi:type="dcterms:W3CDTF">2009-11-23T19:38:39Z</dcterms:modified>
</cp:coreProperties>
</file>