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29"/>
  </p:notesMasterIdLst>
  <p:handoutMasterIdLst>
    <p:handoutMasterId r:id="rId30"/>
  </p:handoutMasterIdLst>
  <p:sldIdLst>
    <p:sldId id="256" r:id="rId2"/>
    <p:sldId id="434" r:id="rId3"/>
    <p:sldId id="436" r:id="rId4"/>
    <p:sldId id="437" r:id="rId5"/>
    <p:sldId id="438" r:id="rId6"/>
    <p:sldId id="439" r:id="rId7"/>
    <p:sldId id="440" r:id="rId8"/>
    <p:sldId id="441" r:id="rId9"/>
    <p:sldId id="442" r:id="rId10"/>
    <p:sldId id="443" r:id="rId11"/>
    <p:sldId id="444" r:id="rId12"/>
    <p:sldId id="445" r:id="rId13"/>
    <p:sldId id="446" r:id="rId14"/>
    <p:sldId id="447" r:id="rId15"/>
    <p:sldId id="448" r:id="rId16"/>
    <p:sldId id="449" r:id="rId17"/>
    <p:sldId id="450" r:id="rId18"/>
    <p:sldId id="451" r:id="rId19"/>
    <p:sldId id="452" r:id="rId20"/>
    <p:sldId id="453" r:id="rId21"/>
    <p:sldId id="454" r:id="rId22"/>
    <p:sldId id="455" r:id="rId23"/>
    <p:sldId id="456" r:id="rId24"/>
    <p:sldId id="457" r:id="rId25"/>
    <p:sldId id="458" r:id="rId26"/>
    <p:sldId id="459" r:id="rId27"/>
    <p:sldId id="433" r:id="rId28"/>
  </p:sldIdLst>
  <p:sldSz cx="9144000" cy="6858000" type="screen4x3"/>
  <p:notesSz cx="6858000" cy="9296400"/>
  <p:defaultTextStyle>
    <a:defPPr>
      <a:defRPr lang="en-US"/>
    </a:defPPr>
    <a:lvl1pPr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42" autoAdjust="0"/>
    <p:restoredTop sz="95708" autoAdjust="0"/>
  </p:normalViewPr>
  <p:slideViewPr>
    <p:cSldViewPr snapToObjects="1">
      <p:cViewPr>
        <p:scale>
          <a:sx n="70" d="100"/>
          <a:sy n="70" d="100"/>
        </p:scale>
        <p:origin x="-1092" y="-774"/>
      </p:cViewPr>
      <p:guideLst>
        <p:guide orient="horz" pos="7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688DA-F7D1-4AD9-B35A-0A2CD29BEF51}" type="datetimeFigureOut">
              <a:rPr lang="en-US" smtClean="0"/>
              <a:pPr/>
              <a:t>11/30/2009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AC0E30-FE5D-4E44-BCC0-8F57B2E759C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5790"/>
            <a:ext cx="548640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fld id="{39875255-8E73-4D19-AD83-DC4E54DE3B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98CECE-D45A-494F-A7F9-32DD22E1A8E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F48DD5-EED8-4649-83FF-9C97E1C6BE1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F48DD5-EED8-4649-83FF-9C97E1C6BE14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F48DD5-EED8-4649-83FF-9C97E1C6BE14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F48DD5-EED8-4649-83FF-9C97E1C6BE14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F48DD5-EED8-4649-83FF-9C97E1C6BE1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F48DD5-EED8-4649-83FF-9C97E1C6BE1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7A9A2CF-3181-487B-9AD4-744EA61661B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55DCD-DD53-4D27-9759-E8ED78E7B0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DFF4E-8388-456E-B82C-8E57F90A02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51FA2C-3B3E-4FA6-BAFA-85683040B9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87209-3C7B-48C7-A0A0-09EFA8C63A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93D72-9E2E-4A7D-BE67-19327E6AD9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14727-0A28-4CC5-9A36-E56E237283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7A4F5D-B194-4D02-97B9-FEAAE1970A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A1E8F-9E64-4F57-9C28-9B348329C9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256C8F-A7E5-44F2-AD5A-C53FC41064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B87CC-CFCD-4586-8CBB-65EEB10385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solidFill>
                  <a:srgbClr val="80008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solidFill>
                  <a:srgbClr val="80008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rgbClr val="80008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27A9A2CF-3181-487B-9AD4-744EA61661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9639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2773" y="6088566"/>
            <a:ext cx="8250864" cy="477139"/>
          </a:xfrm>
        </p:spPr>
        <p:txBody>
          <a:bodyPr/>
          <a:lstStyle/>
          <a:p>
            <a:r>
              <a:rPr lang="en-US" dirty="0" smtClean="0"/>
              <a:t>David Notkin </a:t>
            </a:r>
            <a:r>
              <a:rPr lang="en-US" sz="1800" dirty="0" smtClean="0">
                <a:sym typeface="Wingdings"/>
              </a:rPr>
              <a:t>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/>
              <a:t>Autumn 2009</a:t>
            </a:r>
            <a:r>
              <a:rPr lang="en-US" dirty="0" smtClean="0">
                <a:sym typeface="Wingdings"/>
              </a:rPr>
              <a:t>  CSE303 Lecture </a:t>
            </a:r>
            <a:r>
              <a:rPr lang="en-US" dirty="0" smtClean="0">
                <a:sym typeface="Wingdings"/>
              </a:rPr>
              <a:t>24</a:t>
            </a: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382773" y="685800"/>
            <a:ext cx="8250864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1775" indent="-231775" algn="l">
              <a:buFont typeface="Arial" pitchFamily="34" charset="0"/>
              <a:buChar char="•"/>
            </a:pPr>
            <a:r>
              <a:rPr lang="en-US" sz="2000" dirty="0" smtClean="0"/>
              <a:t>"There is no reason anyone would want a computer in their home."</a:t>
            </a:r>
            <a:br>
              <a:rPr lang="en-US" sz="2000" dirty="0" smtClean="0"/>
            </a:br>
            <a:r>
              <a:rPr lang="en-US" sz="2000" i="1" dirty="0" smtClean="0"/>
              <a:t>Ken Olson, president, chairman and founder of Digital Equipment Corp., 1977</a:t>
            </a:r>
            <a:r>
              <a:rPr lang="en-US" sz="2000" dirty="0" smtClean="0"/>
              <a:t> </a:t>
            </a:r>
            <a:br>
              <a:rPr lang="en-US" sz="2000" dirty="0" smtClean="0"/>
            </a:br>
            <a:endParaRPr lang="en-US" sz="2000" dirty="0" smtClean="0"/>
          </a:p>
          <a:p>
            <a:pPr marL="231775" indent="-231775" algn="l">
              <a:buFont typeface="Arial" pitchFamily="34" charset="0"/>
              <a:buChar char="•"/>
            </a:pPr>
            <a:r>
              <a:rPr lang="en-US" sz="2000" dirty="0" smtClean="0"/>
              <a:t>"</a:t>
            </a:r>
            <a:r>
              <a:rPr lang="en-US" sz="2000" dirty="0" smtClean="0"/>
              <a:t>C makes it easy to shoot yourself in the foot; C++ makes it harder, but when you do, it blows away your whole leg."</a:t>
            </a:r>
            <a:br>
              <a:rPr lang="en-US" sz="2000" dirty="0" smtClean="0"/>
            </a:br>
            <a:r>
              <a:rPr lang="en-US" sz="2000" i="1" dirty="0" err="1" smtClean="0"/>
              <a:t>Bjarne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Stroustrup</a:t>
            </a:r>
            <a:endParaRPr lang="en-US" sz="2000" i="1" dirty="0" smtClean="0"/>
          </a:p>
          <a:p>
            <a:pPr marL="231775" indent="-231775" algn="l">
              <a:buFont typeface="Arial" pitchFamily="34" charset="0"/>
              <a:buChar char="•"/>
            </a:pPr>
            <a:endParaRPr lang="en-US" sz="2000" i="1" dirty="0" smtClean="0"/>
          </a:p>
          <a:p>
            <a:pPr marL="231775" indent="-231775" algn="l">
              <a:buFont typeface="Arial" pitchFamily="34" charset="0"/>
              <a:buChar char="•"/>
            </a:pPr>
            <a:r>
              <a:rPr lang="en-US" sz="2000" dirty="0" smtClean="0"/>
              <a:t>"Prediction is very hard. Especially about the future."</a:t>
            </a:r>
            <a:br>
              <a:rPr lang="en-US" sz="2000" dirty="0" smtClean="0"/>
            </a:br>
            <a:r>
              <a:rPr lang="en-US" sz="2000" i="1" dirty="0" smtClean="0"/>
              <a:t>Yogi Berra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Using I/O streams</a:t>
            </a:r>
            <a:endParaRPr lang="en-US" smtClean="0"/>
          </a:p>
        </p:txBody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sz="2000" dirty="0" smtClean="0"/>
              <a:t>sends data "in the direction of the arrow"</a:t>
            </a:r>
          </a:p>
          <a:p>
            <a:r>
              <a:rPr lang="en-US" sz="2000" dirty="0" err="1" smtClean="0"/>
              <a:t>endl</a:t>
            </a:r>
            <a:r>
              <a:rPr lang="en-US" sz="2000" dirty="0" smtClean="0"/>
              <a:t> sends '\n' and flushes stream:</a:t>
            </a:r>
          </a:p>
          <a:p>
            <a:pPr lvl="1"/>
            <a:r>
              <a:rPr lang="en-US" sz="2000" dirty="0" err="1" smtClean="0"/>
              <a:t>cout</a:t>
            </a:r>
            <a:r>
              <a:rPr lang="en-US" sz="2000" dirty="0" smtClean="0"/>
              <a:t> &lt;&lt; "Student #" &lt;&lt; </a:t>
            </a:r>
            <a:r>
              <a:rPr lang="en-US" sz="2000" dirty="0" err="1" smtClean="0"/>
              <a:t>i</a:t>
            </a:r>
            <a:r>
              <a:rPr lang="en-US" sz="2000" dirty="0" smtClean="0"/>
              <a:t> &lt;&lt; </a:t>
            </a:r>
            <a:r>
              <a:rPr lang="en-US" sz="2000" dirty="0" err="1" smtClean="0"/>
              <a:t>endl</a:t>
            </a:r>
            <a:r>
              <a:rPr lang="en-US" sz="2000" dirty="0" smtClean="0"/>
              <a:t>;</a:t>
            </a:r>
          </a:p>
          <a:p>
            <a:r>
              <a:rPr lang="en-US" sz="2000" dirty="0" smtClean="0"/>
              <a:t>input with </a:t>
            </a:r>
            <a:r>
              <a:rPr lang="en-US" sz="2000" dirty="0" err="1" smtClean="0"/>
              <a:t>cin</a:t>
            </a:r>
            <a:r>
              <a:rPr lang="en-US" sz="2000" dirty="0" smtClean="0"/>
              <a:t>:	(can also use </a:t>
            </a:r>
            <a:r>
              <a:rPr lang="en-US" sz="2000" dirty="0" err="1" smtClean="0"/>
              <a:t>getline</a:t>
            </a:r>
            <a:r>
              <a:rPr lang="en-US" sz="2000" dirty="0" smtClean="0"/>
              <a:t> to read entire line)</a:t>
            </a:r>
          </a:p>
          <a:p>
            <a:pPr lvl="1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age;</a:t>
            </a:r>
          </a:p>
          <a:p>
            <a:pPr lvl="1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&lt;&lt; "Type your age: ";</a:t>
            </a:r>
          </a:p>
          <a:p>
            <a:pPr lvl="1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&gt;&gt; age;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349219" name="Group 35"/>
          <p:cNvGraphicFramePr>
            <a:graphicFrameLocks noGrp="1"/>
          </p:cNvGraphicFramePr>
          <p:nvPr/>
        </p:nvGraphicFramePr>
        <p:xfrm>
          <a:off x="533400" y="1371600"/>
          <a:ext cx="7924800" cy="1676400"/>
        </p:xfrm>
        <a:graphic>
          <a:graphicData uri="http://schemas.openxmlformats.org/drawingml/2006/table">
            <a:tbl>
              <a:tblPr/>
              <a:tblGrid>
                <a:gridCol w="3048000"/>
                <a:gridCol w="4876800"/>
              </a:tblGrid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command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 cout &lt;&lt; </a:t>
                      </a: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expression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output extraction operator; write the value of </a:t>
                      </a: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expression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 to standard out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 cin &gt;&gt; </a:t>
                      </a: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variable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input extraction operator; read from standard input and store it in </a:t>
                      </a: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variable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Formatting: iomanip</a:t>
            </a:r>
            <a:endParaRPr lang="en-US" smtClean="0"/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iomanip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formatted output (a la </a:t>
            </a:r>
            <a:r>
              <a:rPr lang="en-US" dirty="0" err="1" smtClean="0"/>
              <a:t>printf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setw</a:t>
            </a:r>
            <a:r>
              <a:rPr lang="en-US" dirty="0" smtClean="0"/>
              <a:t>(n)	- set width of next field to be printed</a:t>
            </a:r>
          </a:p>
          <a:p>
            <a:pPr lvl="1"/>
            <a:r>
              <a:rPr lang="en-US" dirty="0" err="1" smtClean="0"/>
              <a:t>setprecision</a:t>
            </a:r>
            <a:r>
              <a:rPr lang="en-US" dirty="0" smtClean="0"/>
              <a:t>(p)	- set precision (decimal places) of next field</a:t>
            </a:r>
          </a:p>
          <a:p>
            <a:pPr lvl="1"/>
            <a:r>
              <a:rPr lang="en-US" dirty="0" err="1" smtClean="0"/>
              <a:t>setfill</a:t>
            </a:r>
            <a:r>
              <a:rPr lang="en-US" dirty="0" smtClean="0"/>
              <a:t>, </a:t>
            </a:r>
            <a:r>
              <a:rPr lang="en-US" dirty="0" err="1" smtClean="0"/>
              <a:t>setbase</a:t>
            </a:r>
            <a:r>
              <a:rPr lang="en-US" dirty="0" smtClean="0"/>
              <a:t>, ...</a:t>
            </a:r>
          </a:p>
          <a:p>
            <a:pPr lvl="1"/>
            <a:r>
              <a:rPr lang="en-US" dirty="0" smtClean="0"/>
              <a:t>(you can still use </a:t>
            </a:r>
            <a:r>
              <a:rPr lang="en-US" dirty="0" err="1" smtClean="0"/>
              <a:t>printf</a:t>
            </a:r>
            <a:r>
              <a:rPr lang="en-US" dirty="0" smtClean="0"/>
              <a:t> if you want; often easier)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&lt;&lt; "You have " &lt;&lt;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setw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(4) &lt;&lt; x &lt;&lt; " credits." &lt;&lt;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Namespaces</a:t>
            </a:r>
            <a:endParaRPr lang="en-US" smtClean="0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using namespace name;</a:t>
            </a:r>
          </a:p>
          <a:p>
            <a:pPr lvl="1"/>
            <a:endParaRPr lang="en-US" sz="2000" dirty="0" smtClean="0"/>
          </a:p>
          <a:p>
            <a:r>
              <a:rPr lang="en-US" sz="2000" dirty="0" smtClean="0"/>
              <a:t>namespace: An abstract container for holding a logical grouping of unique identifiers (names) in a program.</a:t>
            </a:r>
          </a:p>
          <a:p>
            <a:pPr lvl="1"/>
            <a:r>
              <a:rPr lang="en-US" sz="2000" dirty="0" smtClean="0"/>
              <a:t>allows grouping of names, functions, classes</a:t>
            </a:r>
          </a:p>
          <a:p>
            <a:pPr lvl="1"/>
            <a:r>
              <a:rPr lang="en-US" sz="2000" dirty="0" smtClean="0"/>
              <a:t>doesn't exist in C (all functions are global)</a:t>
            </a:r>
          </a:p>
          <a:p>
            <a:pPr lvl="1"/>
            <a:r>
              <a:rPr lang="en-US" sz="2000" dirty="0" smtClean="0"/>
              <a:t>a bit like packages in Java; can be nested</a:t>
            </a:r>
          </a:p>
          <a:p>
            <a:r>
              <a:rPr lang="en-US" sz="2000" dirty="0" err="1" smtClean="0"/>
              <a:t>cin</a:t>
            </a:r>
            <a:r>
              <a:rPr lang="en-US" sz="2000" dirty="0" smtClean="0"/>
              <a:t>, </a:t>
            </a:r>
            <a:r>
              <a:rPr lang="en-US" sz="2000" dirty="0" err="1" smtClean="0"/>
              <a:t>cout</a:t>
            </a:r>
            <a:r>
              <a:rPr lang="en-US" sz="2000" dirty="0" smtClean="0"/>
              <a:t>, </a:t>
            </a:r>
            <a:r>
              <a:rPr lang="en-US" sz="2000" dirty="0" err="1" smtClean="0"/>
              <a:t>endl</a:t>
            </a:r>
            <a:r>
              <a:rPr lang="en-US" sz="2000" dirty="0" smtClean="0"/>
              <a:t>, strings, etc. are all found in namespace std</a:t>
            </a:r>
          </a:p>
          <a:p>
            <a:pPr lvl="1"/>
            <a:r>
              <a:rPr lang="en-US" sz="2000" dirty="0" smtClean="0"/>
              <a:t>can 'use' that namespace to access those identifiers</a:t>
            </a:r>
          </a:p>
          <a:p>
            <a:pPr lvl="1"/>
            <a:r>
              <a:rPr lang="en-US" sz="2000" dirty="0" smtClean="0"/>
              <a:t>or the :: scope resolution operator (also seen in OOP code):</a:t>
            </a:r>
          </a:p>
          <a:p>
            <a:pPr lvl="1"/>
            <a:r>
              <a:rPr lang="en-US" sz="2000" dirty="0" smtClean="0"/>
              <a:t>	std::</a:t>
            </a:r>
            <a:r>
              <a:rPr lang="en-US" sz="2000" dirty="0" err="1" smtClean="0"/>
              <a:t>cout</a:t>
            </a:r>
            <a:r>
              <a:rPr lang="en-US" sz="2000" dirty="0" smtClean="0"/>
              <a:t> &lt;&lt; "Hello, world!" &lt;&lt; std::</a:t>
            </a:r>
            <a:r>
              <a:rPr lang="en-US" sz="2000" dirty="0" err="1" smtClean="0"/>
              <a:t>endl</a:t>
            </a:r>
            <a:r>
              <a:rPr lang="en-US" sz="2000" dirty="0" smtClean="0"/>
              <a:t>;</a:t>
            </a:r>
            <a:endParaRPr lang="en-US" sz="200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Namespaces, cont'd.</a:t>
            </a:r>
            <a:endParaRPr lang="en-US" smtClean="0"/>
          </a:p>
        </p:txBody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namespace name {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&lt;your code&gt;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namespace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integermath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squared(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x) {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return x * x;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main(void) {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&lt;&lt;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integermath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::squared(7);   // 49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Functions and parameters</a:t>
            </a:r>
            <a:endParaRPr lang="en-US" smtClean="0"/>
          </a:p>
        </p:txBody>
      </p:sp>
      <p:sp>
        <p:nvSpPr>
          <p:cNvPr id="338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functions can be overloaded in C++</a:t>
            </a:r>
          </a:p>
          <a:p>
            <a:pPr lvl="1"/>
            <a:r>
              <a:rPr lang="en-US" sz="2000" dirty="0" smtClean="0"/>
              <a:t>two functions with the same name, different parameters</a:t>
            </a:r>
          </a:p>
          <a:p>
            <a:pPr lvl="1"/>
            <a:r>
              <a:rPr lang="en-US" sz="2000" dirty="0" smtClean="0"/>
              <a:t>compares how to polymorphism?</a:t>
            </a:r>
          </a:p>
          <a:p>
            <a:r>
              <a:rPr lang="en-US" sz="2000" dirty="0" smtClean="0"/>
              <a:t>parameters can have default values   (must be the last </a:t>
            </a:r>
            <a:r>
              <a:rPr lang="en-US" sz="2000" dirty="0" err="1" smtClean="0"/>
              <a:t>param</a:t>
            </a:r>
            <a:r>
              <a:rPr lang="en-US" sz="2000" dirty="0" smtClean="0"/>
              <a:t>(s))</a:t>
            </a:r>
          </a:p>
          <a:p>
            <a:pPr lvl="1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printLetter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(char letter,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times = 1) {</a:t>
            </a:r>
          </a:p>
          <a:p>
            <a:pPr lvl="1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for 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1;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&lt;= times;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 lvl="1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&lt;&lt; letter;</a:t>
            </a:r>
          </a:p>
          <a:p>
            <a:pPr lvl="1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lvl="1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&lt;&lt;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 lvl="1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printLetter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('*');      // prints 1 star</a:t>
            </a:r>
          </a:p>
          <a:p>
            <a:pPr lvl="1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printLetter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('!', 10);  // prints 10 !s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References</a:t>
            </a:r>
            <a:endParaRPr lang="en-US" smtClean="0"/>
          </a:p>
        </p:txBody>
      </p:sp>
      <p:sp>
        <p:nvSpPr>
          <p:cNvPr id="335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type&amp; name = variable;</a:t>
            </a:r>
            <a:endParaRPr lang="en-US" dirty="0" smtClean="0"/>
          </a:p>
          <a:p>
            <a:r>
              <a:rPr lang="en-US" sz="2000" dirty="0" smtClean="0"/>
              <a:t>reference: A variable that is a direct alias for another variable.</a:t>
            </a:r>
          </a:p>
          <a:p>
            <a:pPr lvl="1"/>
            <a:r>
              <a:rPr lang="en-US" sz="2000" dirty="0" smtClean="0"/>
              <a:t>any changes made to the reference will affect the original</a:t>
            </a:r>
          </a:p>
          <a:p>
            <a:pPr lvl="1"/>
            <a:r>
              <a:rPr lang="en-US" sz="2000" dirty="0" smtClean="0"/>
              <a:t>like pointers, but more constrained and simpler syntax</a:t>
            </a:r>
          </a:p>
          <a:p>
            <a:pPr lvl="1"/>
            <a:r>
              <a:rPr lang="en-US" sz="2000" dirty="0" smtClean="0"/>
              <a:t>an effort to "fix" many problems with C's implementation of pointers</a:t>
            </a:r>
            <a:endParaRPr lang="en-US" dirty="0" smtClean="0"/>
          </a:p>
          <a:p>
            <a:r>
              <a:rPr lang="en-US" dirty="0" smtClean="0"/>
              <a:t>Example:</a:t>
            </a:r>
          </a:p>
          <a:p>
            <a:pPr lvl="1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x = 3;</a:t>
            </a:r>
          </a:p>
          <a:p>
            <a:pPr lvl="1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&amp; r = x;     // now use r just like any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r++;            // r == 4, x == 4</a:t>
            </a:r>
            <a:endParaRPr lang="en-US" dirty="0" smtClean="0"/>
          </a:p>
          <a:p>
            <a:r>
              <a:rPr lang="en-US" dirty="0" smtClean="0"/>
              <a:t>value on right side of = must be a variable, not an expression/cast</a:t>
            </a:r>
            <a:endParaRPr lang="en-US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References vs. pointers</a:t>
            </a:r>
            <a:endParaRPr lang="en-US" smtClean="0"/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don't use * and &amp; to reference / dereference   (just &amp; at assignment)</a:t>
            </a:r>
          </a:p>
          <a:p>
            <a:r>
              <a:rPr lang="en-US" sz="2000" dirty="0" smtClean="0"/>
              <a:t>cannot refer directly to a reference;  just refers to what it refers to</a:t>
            </a:r>
          </a:p>
          <a:p>
            <a:r>
              <a:rPr lang="en-US" sz="2000" dirty="0" smtClean="0"/>
              <a:t>a reference must be initialized at declaration</a:t>
            </a:r>
          </a:p>
          <a:p>
            <a:pPr lvl="1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&amp; r;        // error</a:t>
            </a:r>
            <a:endParaRPr lang="en-US" sz="2000" dirty="0" smtClean="0"/>
          </a:p>
          <a:p>
            <a:r>
              <a:rPr lang="en-US" sz="2000" dirty="0" smtClean="0"/>
              <a:t>a reference cannot be reassigned to refer to something else</a:t>
            </a:r>
          </a:p>
          <a:p>
            <a:pPr lvl="1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x = 3,  y = 5;</a:t>
            </a:r>
          </a:p>
          <a:p>
            <a:pPr lvl="1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&amp; r = x;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 = y;         // sets x == 5, r ==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5</a:t>
            </a:r>
            <a:endParaRPr lang="en-US" sz="2000" dirty="0" smtClean="0"/>
          </a:p>
          <a:p>
            <a:r>
              <a:rPr lang="en-US" sz="2000" dirty="0" smtClean="0"/>
              <a:t>a reference cannot be null, and can only be "invalid" if it refers to an object/memory that has gone out of scope or was freed</a:t>
            </a:r>
            <a:endParaRPr lang="en-US" sz="2000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 parameters</a:t>
            </a:r>
            <a:endParaRPr lang="en-US" smtClean="0"/>
          </a:p>
        </p:txBody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returntype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name(type&amp; name, ...) {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    ...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}</a:t>
            </a:r>
            <a:endParaRPr lang="en-US" dirty="0" smtClean="0"/>
          </a:p>
          <a:p>
            <a:r>
              <a:rPr lang="en-US" dirty="0" smtClean="0"/>
              <a:t>client passes parameter using normal syntax</a:t>
            </a:r>
          </a:p>
          <a:p>
            <a:r>
              <a:rPr lang="en-US" dirty="0" smtClean="0"/>
              <a:t>if function changes parameter's value, client variable will change</a:t>
            </a:r>
          </a:p>
          <a:p>
            <a:r>
              <a:rPr lang="en-US" dirty="0" smtClean="0"/>
              <a:t>you almost never want to return a reference</a:t>
            </a:r>
          </a:p>
          <a:p>
            <a:pPr lvl="1"/>
            <a:r>
              <a:rPr lang="en-US" dirty="0" smtClean="0"/>
              <a:t>except in certain cases in OOP</a:t>
            </a:r>
            <a:endParaRPr lang="en-US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const and references</a:t>
            </a:r>
            <a:endParaRPr lang="en-US" smtClean="0"/>
          </a:p>
        </p:txBody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const: Constant, cannot be changed.</a:t>
            </a:r>
          </a:p>
          <a:p>
            <a:pPr lvl="1"/>
            <a:r>
              <a:rPr lang="en-US" dirty="0" smtClean="0"/>
              <a:t>used much, much more in C++ than in C</a:t>
            </a:r>
          </a:p>
          <a:p>
            <a:pPr lvl="1"/>
            <a:r>
              <a:rPr lang="en-US" dirty="0" smtClean="0"/>
              <a:t>can have many meanings (const pointer to a const </a:t>
            </a:r>
            <a:r>
              <a:rPr lang="en-US" dirty="0" err="1" smtClean="0"/>
              <a:t>int</a:t>
            </a:r>
            <a:r>
              <a:rPr lang="en-US" dirty="0" smtClean="0"/>
              <a:t>?)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printSquare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(const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&amp;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             // error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&lt;&lt;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&lt;&lt;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main() {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5;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printSquare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Strings</a:t>
            </a:r>
            <a:endParaRPr lang="en-US" smtClean="0"/>
          </a:p>
        </p:txBody>
      </p:sp>
      <p:sp>
        <p:nvSpPr>
          <p:cNvPr id="336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#include &lt;string&gt;</a:t>
            </a:r>
            <a:endParaRPr lang="en-US" dirty="0" smtClean="0"/>
          </a:p>
          <a:p>
            <a:r>
              <a:rPr lang="en-US" dirty="0" smtClean="0"/>
              <a:t>C++ actually has a class for strings</a:t>
            </a:r>
          </a:p>
          <a:p>
            <a:pPr lvl="1"/>
            <a:r>
              <a:rPr lang="en-US" dirty="0" smtClean="0"/>
              <a:t>much like Java strings, but mutable (can be changed)</a:t>
            </a:r>
          </a:p>
          <a:p>
            <a:pPr lvl="1"/>
            <a:r>
              <a:rPr lang="en-US" dirty="0" smtClean="0"/>
              <a:t>not the same as a "literal" or a char*, but can be implicitly converted</a:t>
            </a: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string str1 = "Hello";   // 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impl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. conv.</a:t>
            </a:r>
            <a:endParaRPr lang="en-US" sz="2800" dirty="0" smtClean="0"/>
          </a:p>
          <a:p>
            <a:r>
              <a:rPr lang="en-US" dirty="0" smtClean="0"/>
              <a:t>Concatenating and operators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string str3 = str1 + str2;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(str1 == str2) {   // compares characters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(str1 &lt; str3) {    // compares by ABC order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char c = str3[0];     // first character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plan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85800" y="1600200"/>
          <a:ext cx="7772400" cy="16510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554480"/>
                <a:gridCol w="1036320"/>
                <a:gridCol w="518160"/>
                <a:gridCol w="1554480"/>
                <a:gridCol w="518160"/>
                <a:gridCol w="1036320"/>
                <a:gridCol w="155448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b="1" dirty="0" smtClean="0"/>
                        <a:t>11/30 C++ intro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b="1" dirty="0" smtClean="0"/>
                        <a:t>12/2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b="1" dirty="0" smtClean="0"/>
                        <a:t>12/4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b="1" dirty="0" smtClean="0"/>
                        <a:t>12/7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b="1" dirty="0" smtClean="0"/>
                        <a:t>12/9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b="1" dirty="0" smtClean="0"/>
                        <a:t>12/11</a:t>
                      </a:r>
                    </a:p>
                    <a:p>
                      <a:r>
                        <a:rPr lang="en-US" b="0" dirty="0" smtClean="0"/>
                        <a:t>Final prep, evaluations</a:t>
                      </a:r>
                      <a:endParaRPr lang="en-US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b="1" dirty="0" smtClean="0"/>
                        <a:t>12/15</a:t>
                      </a:r>
                      <a:br>
                        <a:rPr lang="en-US" b="1" dirty="0" smtClean="0"/>
                      </a:br>
                      <a:r>
                        <a:rPr lang="en-US" b="0" dirty="0" smtClean="0"/>
                        <a:t>Final</a:t>
                      </a:r>
                      <a:endParaRPr lang="en-US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14400" y="3886200"/>
            <a:ext cx="6553200" cy="1791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 algn="l">
              <a:buFont typeface="Arial" pitchFamily="34" charset="0"/>
              <a:buChar char="•"/>
            </a:pPr>
            <a:r>
              <a:rPr lang="en-US" dirty="0" smtClean="0"/>
              <a:t>Due time for HW#7?</a:t>
            </a:r>
          </a:p>
          <a:p>
            <a:pPr marL="231775" indent="-231775" algn="l">
              <a:buFont typeface="Arial" pitchFamily="34" charset="0"/>
              <a:buChar char="•"/>
            </a:pPr>
            <a:r>
              <a:rPr lang="en-US" dirty="0" smtClean="0"/>
              <a:t>A delay for HW#6?</a:t>
            </a:r>
          </a:p>
          <a:p>
            <a:pPr marL="231775" indent="-231775" algn="l">
              <a:buFont typeface="Arial" pitchFamily="34" charset="0"/>
              <a:buChar char="•"/>
            </a:pPr>
            <a:r>
              <a:rPr lang="en-US" dirty="0" smtClean="0"/>
              <a:t>Yes, I’ll really prep you for the final</a:t>
            </a:r>
          </a:p>
          <a:p>
            <a:pPr marL="231775" indent="-231775" algn="l">
              <a:buFont typeface="Arial" pitchFamily="34" charset="0"/>
              <a:buChar char="•"/>
            </a:pPr>
            <a:r>
              <a:rPr lang="en-US" dirty="0" smtClean="0"/>
              <a:t>Topics you’d like to hear about?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String methods</a:t>
            </a:r>
          </a:p>
        </p:txBody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5562600"/>
          </a:xfrm>
        </p:spPr>
        <p:txBody>
          <a:bodyPr/>
          <a:lstStyle/>
          <a:p>
            <a:endParaRPr lang="en-US" dirty="0" smtClean="0">
              <a:solidFill>
                <a:srgbClr val="262626"/>
              </a:solidFill>
            </a:endParaRPr>
          </a:p>
          <a:p>
            <a:pPr lvl="1"/>
            <a:endParaRPr lang="en-US" dirty="0" smtClean="0">
              <a:solidFill>
                <a:srgbClr val="404040"/>
              </a:solidFill>
            </a:endParaRPr>
          </a:p>
          <a:p>
            <a:pPr lvl="1"/>
            <a:endParaRPr lang="en-US" dirty="0" smtClean="0">
              <a:solidFill>
                <a:srgbClr val="404040"/>
              </a:solidFill>
            </a:endParaRPr>
          </a:p>
          <a:p>
            <a:pPr lvl="1"/>
            <a:endParaRPr lang="en-US" dirty="0" smtClean="0">
              <a:solidFill>
                <a:srgbClr val="404040"/>
              </a:solidFill>
            </a:endParaRPr>
          </a:p>
          <a:p>
            <a:pPr lvl="1"/>
            <a:endParaRPr lang="en-US" dirty="0" smtClean="0">
              <a:solidFill>
                <a:srgbClr val="404040"/>
              </a:solidFill>
            </a:endParaRPr>
          </a:p>
          <a:p>
            <a:pPr lvl="1"/>
            <a:endParaRPr lang="en-US" dirty="0" smtClean="0">
              <a:solidFill>
                <a:srgbClr val="404040"/>
              </a:solidFill>
            </a:endParaRPr>
          </a:p>
          <a:p>
            <a:pPr lvl="1"/>
            <a:endParaRPr lang="en-US" dirty="0" smtClean="0">
              <a:solidFill>
                <a:srgbClr val="404040"/>
              </a:solidFill>
            </a:endParaRPr>
          </a:p>
          <a:p>
            <a:pPr lvl="1"/>
            <a:endParaRPr lang="en-US" dirty="0" smtClean="0">
              <a:solidFill>
                <a:srgbClr val="404040"/>
              </a:solidFill>
            </a:endParaRPr>
          </a:p>
          <a:p>
            <a:pPr lvl="1"/>
            <a:endParaRPr lang="en-US" dirty="0" smtClean="0">
              <a:solidFill>
                <a:srgbClr val="404040"/>
              </a:solidFill>
            </a:endParaRPr>
          </a:p>
          <a:p>
            <a:pPr lvl="1">
              <a:buNone/>
            </a:pPr>
            <a:endParaRPr lang="en-US" dirty="0" smtClean="0">
              <a:solidFill>
                <a:srgbClr val="404040"/>
              </a:solidFill>
            </a:endParaRPr>
          </a:p>
          <a:p>
            <a:pPr lvl="1">
              <a:lnSpc>
                <a:spcPct val="80000"/>
              </a:lnSpc>
              <a:buNone/>
            </a:pPr>
            <a:r>
              <a:rPr lang="en-US" sz="2000" b="1" dirty="0" smtClean="0">
                <a:solidFill>
                  <a:srgbClr val="404040"/>
                </a:solidFill>
                <a:latin typeface="Courier New" pitchFamily="49" charset="0"/>
                <a:cs typeface="Courier New" pitchFamily="49" charset="0"/>
              </a:rPr>
              <a:t>string s = "Goodbye world!";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b="1" dirty="0" err="1" smtClean="0">
                <a:solidFill>
                  <a:srgbClr val="404040"/>
                </a:solidFill>
                <a:latin typeface="Courier New" pitchFamily="49" charset="0"/>
                <a:cs typeface="Courier New" pitchFamily="49" charset="0"/>
              </a:rPr>
              <a:t>s.insert</a:t>
            </a:r>
            <a:r>
              <a:rPr lang="en-US" sz="2000" b="1" dirty="0" smtClean="0">
                <a:solidFill>
                  <a:srgbClr val="404040"/>
                </a:solidFill>
                <a:latin typeface="Courier New" pitchFamily="49" charset="0"/>
                <a:cs typeface="Courier New" pitchFamily="49" charset="0"/>
              </a:rPr>
              <a:t>(7, " cruel");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// "Goodbye cruel world!"</a:t>
            </a:r>
          </a:p>
        </p:txBody>
      </p:sp>
      <p:graphicFrame>
        <p:nvGraphicFramePr>
          <p:cNvPr id="352336" name="Group 80"/>
          <p:cNvGraphicFramePr>
            <a:graphicFrameLocks noGrp="1"/>
          </p:cNvGraphicFramePr>
          <p:nvPr/>
        </p:nvGraphicFramePr>
        <p:xfrm>
          <a:off x="285750" y="1209675"/>
          <a:ext cx="8553450" cy="4335018"/>
        </p:xfrm>
        <a:graphic>
          <a:graphicData uri="http://schemas.openxmlformats.org/drawingml/2006/table">
            <a:tbl>
              <a:tblPr/>
              <a:tblGrid>
                <a:gridCol w="3752850"/>
                <a:gridCol w="4800600"/>
              </a:tblGrid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method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append(</a:t>
                      </a:r>
                      <a:r>
                        <a:rPr kumimoji="0" lang="en-US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str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append another string to end of this 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c_str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()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return a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const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char*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 for a C++ string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clear()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removes all characters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compare(</a:t>
                      </a:r>
                      <a:r>
                        <a:rPr kumimoji="0" lang="en-US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str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like Java's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compareTo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find(</a:t>
                      </a:r>
                      <a:r>
                        <a:rPr kumimoji="0" lang="en-US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str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[, index]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rfind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kumimoji="0" lang="en-US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str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[, index]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search for index of a substring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insert(</a:t>
                      </a: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index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, </a:t>
                      </a:r>
                      <a:r>
                        <a:rPr kumimoji="0" lang="en-US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str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add characters to this string at given index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length()</a:t>
                      </a: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number of characters in string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push_back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kumimoji="0" lang="en-US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ch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adds a character to end of this string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replace(</a:t>
                      </a: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index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, </a:t>
                      </a:r>
                      <a:r>
                        <a:rPr kumimoji="0" lang="en-US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len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, </a:t>
                      </a:r>
                      <a:r>
                        <a:rPr kumimoji="0" lang="en-US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str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replace given range with new text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substr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start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[, </a:t>
                      </a:r>
                      <a:r>
                        <a:rPr kumimoji="0" lang="en-US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len</a:t>
                      </a: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]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substring from given start index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String concatenation</a:t>
            </a:r>
            <a:endParaRPr lang="en-US" smtClean="0"/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a string can do + concatenation with a string or char*,</a:t>
            </a:r>
            <a:br>
              <a:rPr lang="en-US" sz="2000" dirty="0" smtClean="0"/>
            </a:br>
            <a:r>
              <a:rPr lang="en-US" sz="2000" dirty="0" smtClean="0"/>
              <a:t>but not with an </a:t>
            </a:r>
            <a:r>
              <a:rPr lang="en-US" sz="2000" dirty="0" err="1" smtClean="0"/>
              <a:t>int</a:t>
            </a:r>
            <a:r>
              <a:rPr lang="en-US" sz="2000" dirty="0" smtClean="0"/>
              <a:t> or other type: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string s1 = "hello";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string s2 = "there";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s1 = s1 + " " + s2;   // ok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s1 = s1 + 42;         // error</a:t>
            </a:r>
            <a:endParaRPr lang="en-US" sz="2000" dirty="0" smtClean="0"/>
          </a:p>
          <a:p>
            <a:r>
              <a:rPr lang="en-US" sz="2000" dirty="0" smtClean="0"/>
              <a:t>to build a string out of many values, use a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stringstream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2000" dirty="0" smtClean="0"/>
              <a:t>works like an </a:t>
            </a:r>
            <a:r>
              <a:rPr lang="en-US" sz="2000" dirty="0" err="1" smtClean="0"/>
              <a:t>ostream</a:t>
            </a:r>
            <a:r>
              <a:rPr lang="en-US" sz="2000" dirty="0" smtClean="0"/>
              <a:t> (</a:t>
            </a:r>
            <a:r>
              <a:rPr lang="en-US" sz="2000" dirty="0" err="1" smtClean="0"/>
              <a:t>cout</a:t>
            </a:r>
            <a:r>
              <a:rPr lang="en-US" sz="2000" dirty="0" smtClean="0"/>
              <a:t>) but outputs data into a string</a:t>
            </a:r>
          </a:p>
          <a:p>
            <a:pPr lvl="1"/>
            <a:r>
              <a:rPr lang="en-US" sz="2000" dirty="0" smtClean="0"/>
              <a:t>call .</a:t>
            </a:r>
            <a:r>
              <a:rPr lang="en-US" sz="2000" dirty="0" err="1" smtClean="0"/>
              <a:t>str</a:t>
            </a:r>
            <a:r>
              <a:rPr lang="en-US" sz="2000" dirty="0" smtClean="0"/>
              <a:t>() on </a:t>
            </a:r>
            <a:r>
              <a:rPr lang="en-US" sz="2000" dirty="0" err="1" smtClean="0"/>
              <a:t>stringstream</a:t>
            </a:r>
            <a:r>
              <a:rPr lang="en-US" sz="2000" dirty="0" smtClean="0"/>
              <a:t> once done to extract it as a string</a:t>
            </a:r>
          </a:p>
          <a:p>
            <a:pPr lvl="1">
              <a:buNone/>
            </a:pPr>
            <a:r>
              <a:rPr lang="en-US" sz="2000" dirty="0" smtClean="0"/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sstream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stringstream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stream;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stream &lt;&lt; s1 &lt;&lt; " " &lt;&lt; s2 &lt;&lt; 42;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s1 = stream.str();    // ok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Libraries</a:t>
            </a:r>
          </a:p>
        </p:txBody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5562600"/>
          </a:xfrm>
        </p:spPr>
        <p:txBody>
          <a:bodyPr/>
          <a:lstStyle/>
          <a:p>
            <a:pPr>
              <a:buFontTx/>
              <a:buNone/>
            </a:pPr>
            <a:r>
              <a:rPr lang="en-US" smtClean="0">
                <a:solidFill>
                  <a:srgbClr val="262626"/>
                </a:solidFill>
                <a:latin typeface="Consolas" pitchFamily="49" charset="0"/>
              </a:rPr>
              <a:t>	#include &lt;cmath&gt;</a:t>
            </a:r>
          </a:p>
        </p:txBody>
      </p:sp>
      <p:graphicFrame>
        <p:nvGraphicFramePr>
          <p:cNvPr id="356425" name="Group 73"/>
          <p:cNvGraphicFramePr>
            <a:graphicFrameLocks noGrp="1"/>
          </p:cNvGraphicFramePr>
          <p:nvPr/>
        </p:nvGraphicFramePr>
        <p:xfrm>
          <a:off x="285750" y="1905000"/>
          <a:ext cx="8553450" cy="3337560"/>
        </p:xfrm>
        <a:graphic>
          <a:graphicData uri="http://schemas.openxmlformats.org/drawingml/2006/table">
            <a:tbl>
              <a:tblPr/>
              <a:tblGrid>
                <a:gridCol w="3752850"/>
                <a:gridCol w="4800600"/>
              </a:tblGrid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library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cassert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assertion functions for testing (assert)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cctype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char type functions (isalpha, tolower)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cmath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math functions (sqrt, abs, log, cos)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cstdio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standard I/O library (fopen, rename, printf)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cstdlib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standard functions (rand, exit, malloc)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cstring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char* functions (strcpy, strlen)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(not the same as &lt;string&gt;, the string class)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ctime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time functions (clock, time)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Arrays</a:t>
            </a:r>
            <a:endParaRPr lang="en-US" smtClean="0"/>
          </a:p>
        </p:txBody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stack-allocated (same as C):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type name[size];</a:t>
            </a:r>
          </a:p>
          <a:p>
            <a:r>
              <a:rPr lang="en-US" sz="2000" dirty="0" smtClean="0"/>
              <a:t>heap-allocated: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type* name = new type[size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];</a:t>
            </a:r>
            <a:endParaRPr lang="en-US" sz="2000" dirty="0" smtClean="0"/>
          </a:p>
          <a:p>
            <a:pPr lvl="1"/>
            <a:r>
              <a:rPr lang="en-US" sz="2000" dirty="0" smtClean="0"/>
              <a:t>C++ uses new and delete keywords to allocate/free memory</a:t>
            </a:r>
          </a:p>
          <a:p>
            <a:pPr lvl="1"/>
            <a:r>
              <a:rPr lang="en-US" sz="2000" dirty="0" smtClean="0"/>
              <a:t>arrays are still very dumb (don't know size, etc.)</a:t>
            </a:r>
          </a:p>
          <a:p>
            <a:pPr lvl="1">
              <a:buNone/>
            </a:pPr>
            <a:r>
              <a:rPr lang="en-US" sz="2000" dirty="0" smtClean="0"/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nums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[10];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for 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&lt; 10;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nums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...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delete[]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nums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onsolas" pitchFamily="49" charset="0"/>
              </a:rPr>
              <a:t>malloc</a:t>
            </a:r>
            <a:r>
              <a:rPr lang="en-US" smtClean="0"/>
              <a:t> vs. </a:t>
            </a:r>
            <a:r>
              <a:rPr lang="en-US" smtClean="0">
                <a:latin typeface="Consolas" pitchFamily="49" charset="0"/>
              </a:rPr>
              <a:t>new</a:t>
            </a:r>
          </a:p>
        </p:txBody>
      </p:sp>
      <p:graphicFrame>
        <p:nvGraphicFramePr>
          <p:cNvPr id="353457" name="Group 177"/>
          <p:cNvGraphicFramePr>
            <a:graphicFrameLocks noGrp="1"/>
          </p:cNvGraphicFramePr>
          <p:nvPr/>
        </p:nvGraphicFramePr>
        <p:xfrm>
          <a:off x="593725" y="1473200"/>
          <a:ext cx="8016875" cy="3254376"/>
        </p:xfrm>
        <a:graphic>
          <a:graphicData uri="http://schemas.openxmlformats.org/drawingml/2006/table">
            <a:tbl>
              <a:tblPr/>
              <a:tblGrid>
                <a:gridCol w="2492375"/>
                <a:gridCol w="1828800"/>
                <a:gridCol w="3695700"/>
              </a:tblGrid>
              <a:tr h="2667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malloc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new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place in language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a function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an operator (and a keyword)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how often used in 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often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never (not in language)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how often used in C++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rarely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frequently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allocates memory for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anything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arrays, structs, and objects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returns what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void*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 (requires cast)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appropriate type (no cast)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when out of memory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returns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NULL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throws an exception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deallocating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free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delete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 (or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delete[]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Exceptions</a:t>
            </a:r>
            <a:endParaRPr lang="en-US" smtClean="0"/>
          </a:p>
        </p:txBody>
      </p:sp>
      <p:sp>
        <p:nvSpPr>
          <p:cNvPr id="34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exception: An error represented as an object or variable.</a:t>
            </a:r>
          </a:p>
          <a:p>
            <a:pPr lvl="1"/>
            <a:r>
              <a:rPr lang="en-US" sz="2000" dirty="0" smtClean="0"/>
              <a:t>C handles errors by returning error codes</a:t>
            </a:r>
          </a:p>
          <a:p>
            <a:pPr lvl="1"/>
            <a:r>
              <a:rPr lang="en-US" sz="2000" dirty="0" smtClean="0"/>
              <a:t>C++ can also represent errors as exceptions that are thrown / caught</a:t>
            </a:r>
          </a:p>
          <a:p>
            <a:r>
              <a:rPr lang="en-US" sz="2000" dirty="0" smtClean="0"/>
              <a:t>throwing an exception with throw: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double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sqrt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(double n) {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    if (n &lt; 0) {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        throw n;   //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kaboom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    }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...</a:t>
            </a:r>
            <a:endParaRPr lang="en-US" sz="1800" dirty="0" smtClean="0"/>
          </a:p>
          <a:p>
            <a:r>
              <a:rPr lang="en-US" sz="2000" dirty="0" smtClean="0"/>
              <a:t>can throw anything (a string, </a:t>
            </a:r>
            <a:r>
              <a:rPr lang="en-US" sz="2000" dirty="0" err="1" smtClean="0"/>
              <a:t>int</a:t>
            </a:r>
            <a:r>
              <a:rPr lang="en-US" sz="2000" dirty="0" smtClean="0"/>
              <a:t>, etc.)</a:t>
            </a:r>
          </a:p>
          <a:p>
            <a:r>
              <a:rPr lang="en-US" sz="2000" dirty="0" smtClean="0"/>
              <a:t>can make an exception class if you want to throw lots of info:</a:t>
            </a:r>
            <a:br>
              <a:rPr lang="en-US" sz="2000" dirty="0" smtClean="0"/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#include &lt;exception&gt;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More about exceptions</a:t>
            </a:r>
            <a:endParaRPr lang="en-US" smtClean="0"/>
          </a:p>
        </p:txBody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catching an exception with try/catch: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try {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double root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sqrt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(x);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 catch (double d) {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&lt;&lt; d &lt;&lt; " can't be squirted!" &lt;&lt;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 smtClean="0"/>
          </a:p>
          <a:p>
            <a:r>
              <a:rPr lang="en-US" dirty="0" smtClean="0"/>
              <a:t>throw keyword indicates what exception(s) a method may throw</a:t>
            </a:r>
          </a:p>
          <a:p>
            <a:pPr lvl="1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void f() throw();      // none</a:t>
            </a:r>
          </a:p>
          <a:p>
            <a:pPr lvl="1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void f() throw(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   // may throw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ints</a:t>
            </a:r>
            <a:endParaRPr lang="en-US" dirty="0" smtClean="0"/>
          </a:p>
          <a:p>
            <a:r>
              <a:rPr lang="en-US" dirty="0" smtClean="0"/>
              <a:t>predefined exceptions (from </a:t>
            </a:r>
            <a:r>
              <a:rPr lang="en-US" dirty="0" smtClean="0"/>
              <a:t>std::</a:t>
            </a:r>
            <a:r>
              <a:rPr lang="en-US" dirty="0" smtClean="0"/>
              <a:t>exception):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bad_alloc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bad_cast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ios_base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::failure, ...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History of C++</a:t>
            </a:r>
            <a:endParaRPr lang="en-US" smtClean="0"/>
          </a:p>
        </p:txBody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err="1" smtClean="0"/>
              <a:t>Bjarne</a:t>
            </a:r>
            <a:r>
              <a:rPr lang="en-US" sz="2000" dirty="0" smtClean="0"/>
              <a:t> </a:t>
            </a:r>
            <a:r>
              <a:rPr lang="en-US" sz="2000" dirty="0" err="1" smtClean="0"/>
              <a:t>Stroustrup</a:t>
            </a:r>
            <a:r>
              <a:rPr lang="en-US" sz="2000" dirty="0" smtClean="0"/>
              <a:t>, ATT Bell Labs,1980</a:t>
            </a:r>
          </a:p>
          <a:p>
            <a:r>
              <a:rPr lang="en-US" sz="2000" dirty="0" err="1" smtClean="0"/>
              <a:t>A"mid</a:t>
            </a:r>
            <a:r>
              <a:rPr lang="en-US" sz="2000" dirty="0" smtClean="0"/>
              <a:t>-level" language, C plus OOP plus lots</a:t>
            </a:r>
            <a:br>
              <a:rPr lang="en-US" sz="2000" dirty="0" smtClean="0"/>
            </a:br>
            <a:r>
              <a:rPr lang="en-US" sz="2000" dirty="0" smtClean="0"/>
              <a:t>of new syntax</a:t>
            </a:r>
          </a:p>
          <a:p>
            <a:pPr lvl="1"/>
            <a:r>
              <a:rPr lang="en-US" sz="2000" dirty="0" smtClean="0"/>
              <a:t>statically typed; compiled into native executables (like C)</a:t>
            </a:r>
          </a:p>
          <a:p>
            <a:pPr lvl="1"/>
            <a:r>
              <a:rPr lang="en-US" sz="2000" dirty="0" smtClean="0"/>
              <a:t>designed to be forward-compatible (old C programs work as C++)</a:t>
            </a:r>
          </a:p>
          <a:p>
            <a:pPr lvl="1"/>
            <a:r>
              <a:rPr lang="en-US" sz="2000" dirty="0" smtClean="0"/>
              <a:t>supports many programming styles; but difficult to master</a:t>
            </a:r>
          </a:p>
          <a:p>
            <a:r>
              <a:rPr lang="en-US" sz="2000" dirty="0" smtClean="0"/>
              <a:t>Current usage</a:t>
            </a:r>
          </a:p>
          <a:p>
            <a:pPr lvl="1"/>
            <a:r>
              <a:rPr lang="en-US" sz="2000" dirty="0" smtClean="0"/>
              <a:t>most operating system software (Windows, Linux) is in C/C++</a:t>
            </a:r>
          </a:p>
          <a:p>
            <a:pPr lvl="1"/>
            <a:r>
              <a:rPr lang="en-US" sz="2000" dirty="0" smtClean="0"/>
              <a:t>most applications, games, device drivers, embedded software</a:t>
            </a:r>
            <a:endParaRPr lang="en-US" sz="2000" dirty="0" smtClean="0"/>
          </a:p>
        </p:txBody>
      </p:sp>
      <p:pic>
        <p:nvPicPr>
          <p:cNvPr id="33075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96150" y="695325"/>
            <a:ext cx="1600200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Design goals of C++</a:t>
            </a:r>
            <a:endParaRPr lang="en-US" smtClean="0"/>
          </a:p>
        </p:txBody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Provide object-oriented features in C-based language, without compromising efficiency</a:t>
            </a:r>
          </a:p>
          <a:p>
            <a:pPr lvl="1"/>
            <a:r>
              <a:rPr lang="en-US" dirty="0" smtClean="0"/>
              <a:t>backwards compatibility with C </a:t>
            </a:r>
          </a:p>
          <a:p>
            <a:pPr lvl="1"/>
            <a:r>
              <a:rPr lang="en-US" dirty="0" smtClean="0"/>
              <a:t>better static type checking</a:t>
            </a:r>
          </a:p>
          <a:p>
            <a:pPr lvl="1"/>
            <a:r>
              <a:rPr lang="en-US" dirty="0" smtClean="0"/>
              <a:t>data abstraction</a:t>
            </a:r>
          </a:p>
          <a:p>
            <a:pPr lvl="1"/>
            <a:r>
              <a:rPr lang="en-US" dirty="0" smtClean="0"/>
              <a:t>objects and classes</a:t>
            </a:r>
          </a:p>
          <a:p>
            <a:pPr lvl="1"/>
            <a:r>
              <a:rPr lang="en-US" dirty="0" smtClean="0"/>
              <a:t>prefer efficiency of compiled code where possible</a:t>
            </a:r>
          </a:p>
          <a:p>
            <a:r>
              <a:rPr lang="en-US" dirty="0" smtClean="0"/>
              <a:t>Important principle</a:t>
            </a:r>
          </a:p>
          <a:p>
            <a:pPr lvl="1"/>
            <a:r>
              <a:rPr lang="en-US" dirty="0" smtClean="0"/>
              <a:t>if you do not use a feature, your compiled code should be as efficient as if the language did not include the feature</a:t>
            </a: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Difficulties in using C++</a:t>
            </a:r>
            <a:endParaRPr lang="en-US" dirty="0" smtClean="0"/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Casts</a:t>
            </a:r>
          </a:p>
          <a:p>
            <a:pPr lvl="1"/>
            <a:r>
              <a:rPr lang="en-US" dirty="0" smtClean="0"/>
              <a:t>sometimes no-op, sometimes not (e.g., multiple inheritance)</a:t>
            </a:r>
          </a:p>
          <a:p>
            <a:r>
              <a:rPr lang="en-US" dirty="0" smtClean="0"/>
              <a:t>Lack of garbage collection</a:t>
            </a:r>
          </a:p>
          <a:p>
            <a:r>
              <a:rPr lang="en-US" dirty="0" smtClean="0"/>
              <a:t>Objects can be allocated on stack or heap</a:t>
            </a:r>
          </a:p>
          <a:p>
            <a:pPr lvl="1"/>
            <a:r>
              <a:rPr lang="en-US" dirty="0" smtClean="0"/>
              <a:t>can be more efficient, but assignment works badly; dangling pointers</a:t>
            </a:r>
          </a:p>
          <a:p>
            <a:r>
              <a:rPr lang="en-US" dirty="0" smtClean="0"/>
              <a:t>Too many ways to do the same thing</a:t>
            </a:r>
          </a:p>
          <a:p>
            <a:r>
              <a:rPr lang="en-US" dirty="0" smtClean="0"/>
              <a:t>Multiple inheritance</a:t>
            </a:r>
          </a:p>
          <a:p>
            <a:pPr lvl="1"/>
            <a:r>
              <a:rPr lang="en-US" dirty="0" smtClean="0"/>
              <a:t>efforts at efficiency lead to complicated behavior</a:t>
            </a:r>
          </a:p>
          <a:p>
            <a:r>
              <a:rPr lang="en-US" dirty="0" smtClean="0"/>
              <a:t>Lack of standardization between C++ compilers (improving)</a:t>
            </a: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Hello, world!</a:t>
            </a:r>
            <a:endParaRPr lang="en-US" smtClean="0"/>
          </a:p>
        </p:txBody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// hello.cpp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using namespace std;</a:t>
            </a:r>
          </a:p>
          <a:p>
            <a:pPr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main() {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&lt;&lt; "Hello, world!" &lt;&lt;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return 0;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Compiling a C++ program</a:t>
            </a:r>
            <a:endParaRPr lang="en-US" smtClean="0"/>
          </a:p>
        </p:txBody>
      </p:sp>
      <p:sp>
        <p:nvSpPr>
          <p:cNvPr id="337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g++ -g -Wall -o executable source.cpp</a:t>
            </a: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g++ -g -Wall -c source.cpp	</a:t>
            </a:r>
            <a:r>
              <a:rPr lang="en-US" dirty="0" smtClean="0"/>
              <a:t>(make a .o file)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program files named with .</a:t>
            </a:r>
            <a:r>
              <a:rPr lang="en-US" dirty="0" err="1" smtClean="0"/>
              <a:t>cpp</a:t>
            </a:r>
            <a:r>
              <a:rPr lang="en-US" dirty="0" smtClean="0"/>
              <a:t>, not .c</a:t>
            </a:r>
          </a:p>
          <a:p>
            <a:pPr lvl="1"/>
            <a:r>
              <a:rPr lang="en-US" dirty="0" smtClean="0"/>
              <a:t>sometimes also named .cc</a:t>
            </a:r>
          </a:p>
          <a:p>
            <a:r>
              <a:rPr lang="en-US" dirty="0" smtClean="0"/>
              <a:t>g++ compiler, not </a:t>
            </a:r>
            <a:r>
              <a:rPr lang="en-US" dirty="0" err="1" smtClean="0"/>
              <a:t>gcc</a:t>
            </a:r>
            <a:endParaRPr lang="en-US" dirty="0" smtClean="0"/>
          </a:p>
          <a:p>
            <a:pPr lvl="1"/>
            <a:r>
              <a:rPr lang="en-US" dirty="0" smtClean="0"/>
              <a:t>same command-line arguments and concepts</a:t>
            </a: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Basic language syntax</a:t>
            </a:r>
            <a:endParaRPr lang="en-US" smtClean="0"/>
          </a:p>
        </p:txBody>
      </p:sp>
      <p:sp>
        <p:nvSpPr>
          <p:cNvPr id="331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same as C:</a:t>
            </a:r>
          </a:p>
          <a:p>
            <a:pPr lvl="1"/>
            <a:r>
              <a:rPr lang="en-US" sz="2000" dirty="0" smtClean="0"/>
              <a:t>all control statements (if/else, for, while, do), expressions, precedence, variables, braces, functions, parameters, returns, types  (can use </a:t>
            </a:r>
            <a:r>
              <a:rPr lang="en-US" sz="2000" dirty="0" err="1" smtClean="0"/>
              <a:t>bool</a:t>
            </a:r>
            <a:r>
              <a:rPr lang="en-US" sz="2000" dirty="0" smtClean="0"/>
              <a:t> without including </a:t>
            </a:r>
            <a:r>
              <a:rPr lang="en-US" sz="2000" dirty="0" err="1" smtClean="0"/>
              <a:t>stdbool</a:t>
            </a:r>
            <a:r>
              <a:rPr lang="en-US" sz="2000" dirty="0" smtClean="0"/>
              <a:t>), comments  (// officially allowed), preprocessor</a:t>
            </a:r>
          </a:p>
          <a:p>
            <a:r>
              <a:rPr lang="en-US" sz="2000" dirty="0" smtClean="0"/>
              <a:t>new/different:</a:t>
            </a:r>
          </a:p>
          <a:p>
            <a:pPr lvl="1"/>
            <a:r>
              <a:rPr lang="en-US" sz="2000" dirty="0" smtClean="0"/>
              <a:t>classes and objects</a:t>
            </a:r>
          </a:p>
          <a:p>
            <a:pPr lvl="1"/>
            <a:r>
              <a:rPr lang="en-US" sz="2000" dirty="0" smtClean="0"/>
              <a:t>inheritance (single and multiple!)</a:t>
            </a:r>
          </a:p>
          <a:p>
            <a:pPr lvl="1"/>
            <a:r>
              <a:rPr lang="en-US" sz="2000" dirty="0" smtClean="0"/>
              <a:t>data structures (STL)</a:t>
            </a:r>
          </a:p>
          <a:p>
            <a:pPr lvl="1"/>
            <a:r>
              <a:rPr lang="en-US" sz="2000" dirty="0" smtClean="0"/>
              <a:t>operator overloading</a:t>
            </a:r>
          </a:p>
          <a:p>
            <a:pPr lvl="1"/>
            <a:r>
              <a:rPr lang="en-US" sz="2000" dirty="0" smtClean="0"/>
              <a:t>templates (generics)</a:t>
            </a:r>
          </a:p>
          <a:p>
            <a:pPr lvl="1"/>
            <a:r>
              <a:rPr lang="en-US" sz="2000" dirty="0" smtClean="0"/>
              <a:t>exceptions</a:t>
            </a:r>
          </a:p>
          <a:p>
            <a:pPr lvl="1"/>
            <a:r>
              <a:rPr lang="en-US" sz="2000" dirty="0" smtClean="0"/>
              <a:t>namespaces</a:t>
            </a:r>
          </a:p>
          <a:p>
            <a:pPr lvl="1"/>
            <a:r>
              <a:rPr lang="en-US" sz="2000" dirty="0" smtClean="0"/>
              <a:t>reference parameters</a:t>
            </a:r>
            <a:endParaRPr lang="en-US" sz="20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I/O streams</a:t>
            </a:r>
            <a:endParaRPr lang="en-US" smtClean="0"/>
          </a:p>
        </p:txBody>
      </p:sp>
      <p:sp>
        <p:nvSpPr>
          <p:cNvPr id="333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#include &lt;</a:t>
            </a:r>
            <a:r>
              <a:rPr lang="en-US" dirty="0" err="1" smtClean="0"/>
              <a:t>iostream</a:t>
            </a:r>
            <a:r>
              <a:rPr lang="en-US" dirty="0" smtClean="0"/>
              <a:t>&gt;</a:t>
            </a:r>
          </a:p>
          <a:p>
            <a:pPr lvl="1"/>
            <a:r>
              <a:rPr lang="en-US" dirty="0" smtClean="0"/>
              <a:t>I/O library; replaces some features of </a:t>
            </a:r>
            <a:r>
              <a:rPr lang="en-US" dirty="0" err="1" smtClean="0"/>
              <a:t>stdio.h</a:t>
            </a:r>
            <a:endParaRPr lang="en-US" dirty="0" smtClean="0"/>
          </a:p>
          <a:p>
            <a:pPr lvl="1"/>
            <a:r>
              <a:rPr lang="en-US" dirty="0" smtClean="0"/>
              <a:t>in C++ you can include system libraries without writing the .h</a:t>
            </a:r>
          </a:p>
          <a:p>
            <a:r>
              <a:rPr lang="en-US" dirty="0" smtClean="0"/>
              <a:t>stream: a source/target for reading/writing bytes in sequence.</a:t>
            </a:r>
          </a:p>
          <a:p>
            <a:pPr lvl="1"/>
            <a:r>
              <a:rPr lang="en-US" dirty="0" smtClean="0"/>
              <a:t>other </a:t>
            </a:r>
            <a:r>
              <a:rPr lang="en-US" dirty="0" err="1" smtClean="0"/>
              <a:t>iostreams</a:t>
            </a:r>
            <a:r>
              <a:rPr lang="en-US" dirty="0" smtClean="0"/>
              <a:t>: </a:t>
            </a:r>
            <a:r>
              <a:rPr lang="en-US" dirty="0" err="1" smtClean="0"/>
              <a:t>fstream</a:t>
            </a:r>
            <a:r>
              <a:rPr lang="en-US" dirty="0" smtClean="0"/>
              <a:t>, </a:t>
            </a:r>
            <a:r>
              <a:rPr lang="en-US" dirty="0" err="1" smtClean="0"/>
              <a:t>stringstream</a:t>
            </a:r>
            <a:r>
              <a:rPr lang="en-US" dirty="0" smtClean="0"/>
              <a:t>, etc.</a:t>
            </a:r>
            <a:endParaRPr lang="en-US" dirty="0" smtClean="0"/>
          </a:p>
        </p:txBody>
      </p:sp>
      <p:graphicFrame>
        <p:nvGraphicFramePr>
          <p:cNvPr id="333849" name="Group 25"/>
          <p:cNvGraphicFramePr>
            <a:graphicFrameLocks noGrp="1"/>
          </p:cNvGraphicFramePr>
          <p:nvPr/>
        </p:nvGraphicFramePr>
        <p:xfrm>
          <a:off x="2209800" y="4602480"/>
          <a:ext cx="4267200" cy="1493520"/>
        </p:xfrm>
        <a:graphic>
          <a:graphicData uri="http://schemas.openxmlformats.org/drawingml/2006/table">
            <a:tbl>
              <a:tblPr/>
              <a:tblGrid>
                <a:gridCol w="1295400"/>
                <a:gridCol w="2971800"/>
              </a:tblGrid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variable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 cin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standard input stream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 cout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standard output stream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cerr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standard error stream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an_design_template">
  <a:themeElements>
    <a:clrScheme name="dan_design_template 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CC66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E2B8"/>
      </a:accent5>
      <a:accent6>
        <a:srgbClr val="0000E7"/>
      </a:accent6>
      <a:hlink>
        <a:srgbClr val="CC00CC"/>
      </a:hlink>
      <a:folHlink>
        <a:srgbClr val="C0C0C0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282575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282575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21285</TotalTime>
  <Words>1606</Words>
  <Application>Microsoft Office PowerPoint</Application>
  <PresentationFormat>On-screen Show (4:3)</PresentationFormat>
  <Paragraphs>369</Paragraphs>
  <Slides>27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dan_design_template</vt:lpstr>
      <vt:lpstr>Slide 1</vt:lpstr>
      <vt:lpstr>The plan</vt:lpstr>
      <vt:lpstr>History of C++</vt:lpstr>
      <vt:lpstr>Design goals of C++</vt:lpstr>
      <vt:lpstr>Difficulties in using C++</vt:lpstr>
      <vt:lpstr>Hello, world!</vt:lpstr>
      <vt:lpstr>Compiling a C++ program</vt:lpstr>
      <vt:lpstr>Basic language syntax</vt:lpstr>
      <vt:lpstr>I/O streams</vt:lpstr>
      <vt:lpstr>Using I/O streams</vt:lpstr>
      <vt:lpstr>Formatting: iomanip</vt:lpstr>
      <vt:lpstr>Namespaces</vt:lpstr>
      <vt:lpstr>Namespaces, cont'd.</vt:lpstr>
      <vt:lpstr>Functions and parameters</vt:lpstr>
      <vt:lpstr>References</vt:lpstr>
      <vt:lpstr>References vs. pointers</vt:lpstr>
      <vt:lpstr>Reference parameters</vt:lpstr>
      <vt:lpstr>const and references</vt:lpstr>
      <vt:lpstr>Strings</vt:lpstr>
      <vt:lpstr>String methods</vt:lpstr>
      <vt:lpstr>String concatenation</vt:lpstr>
      <vt:lpstr>Libraries</vt:lpstr>
      <vt:lpstr>Arrays</vt:lpstr>
      <vt:lpstr>malloc vs. new</vt:lpstr>
      <vt:lpstr>Exceptions</vt:lpstr>
      <vt:lpstr>More about exceptions</vt:lpstr>
      <vt:lpstr>Questions?</vt:lpstr>
    </vt:vector>
  </TitlesOfParts>
  <Company>_x0008_ᖤ]皤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CSE401 Introduction to Compiler Construction</dc:title>
  <dc:creator>Larry Snyder</dc:creator>
  <cp:lastModifiedBy>David Notkin</cp:lastModifiedBy>
  <cp:revision>1519</cp:revision>
  <dcterms:created xsi:type="dcterms:W3CDTF">2005-03-28T18:45:14Z</dcterms:created>
  <dcterms:modified xsi:type="dcterms:W3CDTF">2009-11-30T21:31:26Z</dcterms:modified>
</cp:coreProperties>
</file>