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330" r:id="rId2"/>
    <p:sldId id="256" r:id="rId3"/>
    <p:sldId id="257" r:id="rId4"/>
    <p:sldId id="316" r:id="rId5"/>
    <p:sldId id="260" r:id="rId6"/>
    <p:sldId id="261" r:id="rId7"/>
    <p:sldId id="317" r:id="rId8"/>
    <p:sldId id="262" r:id="rId9"/>
    <p:sldId id="263" r:id="rId10"/>
    <p:sldId id="264" r:id="rId11"/>
    <p:sldId id="326" r:id="rId12"/>
    <p:sldId id="325" r:id="rId13"/>
    <p:sldId id="327" r:id="rId14"/>
    <p:sldId id="269" r:id="rId15"/>
    <p:sldId id="320" r:id="rId16"/>
    <p:sldId id="319" r:id="rId17"/>
    <p:sldId id="270" r:id="rId18"/>
    <p:sldId id="271" r:id="rId19"/>
    <p:sldId id="273" r:id="rId20"/>
    <p:sldId id="258" r:id="rId21"/>
    <p:sldId id="275" r:id="rId22"/>
    <p:sldId id="276" r:id="rId23"/>
    <p:sldId id="285" r:id="rId24"/>
    <p:sldId id="321" r:id="rId25"/>
    <p:sldId id="287" r:id="rId26"/>
    <p:sldId id="289" r:id="rId27"/>
    <p:sldId id="322" r:id="rId28"/>
    <p:sldId id="323" r:id="rId29"/>
    <p:sldId id="295" r:id="rId30"/>
    <p:sldId id="296" r:id="rId31"/>
    <p:sldId id="332" r:id="rId32"/>
    <p:sldId id="314" r:id="rId33"/>
    <p:sldId id="297" r:id="rId34"/>
    <p:sldId id="312" r:id="rId35"/>
    <p:sldId id="302" r:id="rId36"/>
    <p:sldId id="303" r:id="rId37"/>
    <p:sldId id="290" r:id="rId38"/>
    <p:sldId id="291" r:id="rId39"/>
    <p:sldId id="310" r:id="rId40"/>
    <p:sldId id="315" r:id="rId41"/>
    <p:sldId id="318" r:id="rId42"/>
    <p:sldId id="328" r:id="rId43"/>
    <p:sldId id="329" r:id="rId44"/>
    <p:sldId id="33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2" autoAdjust="0"/>
  </p:normalViewPr>
  <p:slideViewPr>
    <p:cSldViewPr snapToGrid="0" showGuides="1">
      <p:cViewPr varScale="1">
        <p:scale>
          <a:sx n="59" d="100"/>
          <a:sy n="59" d="100"/>
        </p:scale>
        <p:origin x="21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7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13C32-3B51-4432-98BE-5FC74CF3EA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678CA-2F54-44BE-A511-97BAA829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3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2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2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59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65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91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58038"/>
            <a:ext cx="103632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82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765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8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1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4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12880140-73E7-49E1-964A-3FAC671F9CE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DC1819DB-58D5-4D54-A286-76A3E17B169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5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inneker@uw.edu" TargetMode="External"/><Relationship Id="rId2" Type="http://schemas.openxmlformats.org/officeDocument/2006/relationships/hyperlink" Target="https://forms.gle/x1iY1kR4WjY23Sn3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8.png"/><Relationship Id="rId4" Type="http://schemas.openxmlformats.org/officeDocument/2006/relationships/tags" Target="../tags/tag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nas.org/content/111/23/8410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311/20a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Early?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for CSE 311?</a:t>
            </a:r>
          </a:p>
          <a:p>
            <a:r>
              <a:rPr lang="en-US" dirty="0"/>
              <a:t>Welcome! You’re early!</a:t>
            </a:r>
          </a:p>
          <a:p>
            <a:endParaRPr lang="en-US" dirty="0"/>
          </a:p>
          <a:p>
            <a:r>
              <a:rPr lang="en-US" dirty="0"/>
              <a:t>Want a copy of these slides to take notes?</a:t>
            </a:r>
          </a:p>
          <a:p>
            <a:pPr lvl="1"/>
            <a:r>
              <a:rPr lang="en-US" dirty="0"/>
              <a:t> You can download them from the webpage cs.uw.edu/311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Want to be ready for the end of the lecture?</a:t>
            </a:r>
          </a:p>
          <a:p>
            <a:pPr lvl="1"/>
            <a:r>
              <a:rPr lang="en-US" dirty="0"/>
              <a:t>Download the Activity slide from the same place</a:t>
            </a:r>
          </a:p>
          <a:p>
            <a:pPr lvl="1"/>
            <a:r>
              <a:rPr lang="en-US" dirty="0"/>
              <a:t>Go to pollev.com/cse311 and login with your at-</a:t>
            </a:r>
            <a:r>
              <a:rPr lang="en-US" dirty="0" err="1"/>
              <a:t>uw</a:t>
            </a:r>
            <a:r>
              <a:rPr lang="en-US" dirty="0"/>
              <a:t> email (not at-</a:t>
            </a:r>
            <a:r>
              <a:rPr lang="en-US" dirty="0" err="1"/>
              <a:t>cs</a:t>
            </a:r>
            <a:r>
              <a:rPr lang="en-US" dirty="0"/>
              <a:t>!) </a:t>
            </a:r>
          </a:p>
          <a:p>
            <a:pPr lvl="1"/>
            <a:r>
              <a:rPr lang="en-US" dirty="0"/>
              <a:t>You should see something about “presentation hasn’t started yet”</a:t>
            </a:r>
          </a:p>
        </p:txBody>
      </p:sp>
    </p:spTree>
    <p:extLst>
      <p:ext uri="{BB962C8B-B14F-4D97-AF65-F5344CB8AC3E}">
        <p14:creationId xmlns:p14="http://schemas.microsoft.com/office/powerpoint/2010/main" val="380429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 Discussion board will be our primary means of communication.</a:t>
            </a:r>
          </a:p>
          <a:p>
            <a:pPr lvl="1"/>
            <a:r>
              <a:rPr lang="en-US" dirty="0"/>
              <a:t>Please check frequently.</a:t>
            </a:r>
          </a:p>
          <a:p>
            <a:endParaRPr lang="en-US" dirty="0"/>
          </a:p>
          <a:p>
            <a:r>
              <a:rPr lang="en-US" dirty="0"/>
              <a:t>You are also already be on the class email list</a:t>
            </a:r>
          </a:p>
          <a:p>
            <a:pPr lvl="1"/>
            <a:r>
              <a:rPr lang="en-US" dirty="0"/>
              <a:t>Occasional announcements here.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If you want to contact us:</a:t>
            </a:r>
          </a:p>
          <a:p>
            <a:pPr marL="585216" lvl="1" indent="-457200">
              <a:buFont typeface="Arial" panose="020B0604020202020204" pitchFamily="34" charset="0"/>
              <a:buChar char="•"/>
            </a:pPr>
            <a:r>
              <a:rPr lang="en-US" dirty="0"/>
              <a:t>Private post on Ed (seen by staff, all TAs)</a:t>
            </a:r>
          </a:p>
          <a:p>
            <a:pPr marL="585216" lvl="1" indent="-457200">
              <a:buFont typeface="Arial" panose="020B0604020202020204" pitchFamily="34" charset="0"/>
              <a:buChar char="•"/>
            </a:pPr>
            <a:r>
              <a:rPr lang="en-US" dirty="0"/>
              <a:t>Email Robbie</a:t>
            </a:r>
          </a:p>
          <a:p>
            <a:pPr marL="585216" lvl="1" indent="-457200">
              <a:buFont typeface="Arial" panose="020B0604020202020204" pitchFamily="34" charset="0"/>
              <a:buChar char="•"/>
            </a:pPr>
            <a:r>
              <a:rPr lang="en-US" dirty="0"/>
              <a:t>Anonymous Feedback form on webpage</a:t>
            </a:r>
          </a:p>
        </p:txBody>
      </p:sp>
    </p:spTree>
    <p:extLst>
      <p:ext uri="{BB962C8B-B14F-4D97-AF65-F5344CB8AC3E}">
        <p14:creationId xmlns:p14="http://schemas.microsoft.com/office/powerpoint/2010/main" val="51159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Pre-Quarter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a “quiz” up on canvas. </a:t>
            </a:r>
          </a:p>
          <a:p>
            <a:endParaRPr lang="en-US" dirty="0"/>
          </a:p>
          <a:p>
            <a:r>
              <a:rPr lang="en-US" dirty="0"/>
              <a:t>Asking you questions like “what time zone are you in?” </a:t>
            </a:r>
          </a:p>
          <a:p>
            <a:r>
              <a:rPr lang="en-US" dirty="0"/>
              <a:t>This will help us schedule office hours, connect people who might want study groups, etc.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Please fill it out by tonight!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9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collaborate! Please talk to each other and work with each other.</a:t>
            </a:r>
          </a:p>
          <a:p>
            <a:r>
              <a:rPr lang="en-US" dirty="0"/>
              <a:t>(subject to the policy – details on webpage)</a:t>
            </a:r>
          </a:p>
          <a:p>
            <a:endParaRPr lang="en-US" dirty="0"/>
          </a:p>
          <a:p>
            <a:r>
              <a:rPr lang="en-US" dirty="0"/>
              <a:t>We’re remote – it’s going to be harder to find people to work with.</a:t>
            </a:r>
          </a:p>
          <a:p>
            <a:pPr lvl="1"/>
            <a:r>
              <a:rPr lang="en-US" dirty="0"/>
              <a:t>Ed posts to help find people</a:t>
            </a:r>
          </a:p>
          <a:p>
            <a:pPr lvl="1"/>
            <a:r>
              <a:rPr lang="en-US" dirty="0"/>
              <a:t>Stay after section tomorrow</a:t>
            </a:r>
          </a:p>
          <a:p>
            <a:pPr lvl="1"/>
            <a:r>
              <a:rPr lang="en-US" dirty="0"/>
              <a:t>Pre-course survey to help asynchronous people</a:t>
            </a:r>
          </a:p>
          <a:p>
            <a:pPr lvl="1"/>
            <a:r>
              <a:rPr lang="en-US" dirty="0"/>
              <a:t>Let us know how we can help.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4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Study Groups!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311 is just a </a:t>
            </a:r>
            <a:r>
              <a:rPr lang="en-US" i="1" dirty="0"/>
              <a:t>different </a:t>
            </a:r>
            <a:r>
              <a:rPr lang="en-US" dirty="0"/>
              <a:t>course than intro programming.</a:t>
            </a:r>
          </a:p>
          <a:p>
            <a:r>
              <a:rPr lang="en-US" dirty="0"/>
              <a:t>If programming “came easy” for you, 311 might not (and vice versa).</a:t>
            </a:r>
          </a:p>
          <a:p>
            <a:r>
              <a:rPr lang="en-US" dirty="0"/>
              <a:t>Form a study group!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"when people said form study groups they meant form study groups“</a:t>
            </a:r>
            <a:br>
              <a:rPr lang="en-US" dirty="0"/>
            </a:br>
            <a:r>
              <a:rPr lang="en-US" dirty="0"/>
              <a:t>--Chloe </a:t>
            </a:r>
            <a:r>
              <a:rPr lang="en-US" dirty="0" err="1"/>
              <a:t>Dolese</a:t>
            </a:r>
            <a:r>
              <a:rPr lang="en-US" dirty="0"/>
              <a:t> Mandeville, CSE advisor </a:t>
            </a:r>
          </a:p>
        </p:txBody>
      </p:sp>
    </p:spTree>
    <p:extLst>
      <p:ext uri="{BB962C8B-B14F-4D97-AF65-F5344CB8AC3E}">
        <p14:creationId xmlns:p14="http://schemas.microsoft.com/office/powerpoint/2010/main" val="148952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390Z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CSE 390Z is a</a:t>
            </a:r>
            <a:r>
              <a:rPr lang="en-US" dirty="0"/>
              <a:t> </a:t>
            </a:r>
            <a:r>
              <a:rPr lang="en-US" b="1" dirty="0"/>
              <a:t>workshop</a:t>
            </a:r>
            <a:r>
              <a:rPr lang="en-US" dirty="0"/>
              <a:t> designed to provide academic support to students enrolled concurrently in CSE 311. During each 1.5-hour workshop, students will reinforce concepts through: 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b="1" dirty="0"/>
              <a:t>collaborative problem solving</a:t>
            </a:r>
            <a:r>
              <a:rPr lang="en-US" dirty="0"/>
              <a:t> </a:t>
            </a:r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b="1" dirty="0"/>
              <a:t>practice study skills and effective learning habits</a:t>
            </a:r>
            <a:endParaRPr lang="en-US" dirty="0"/>
          </a:p>
          <a:p>
            <a:pPr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b="1" dirty="0"/>
              <a:t>build community for peer support</a:t>
            </a:r>
            <a:endParaRPr lang="en-US" dirty="0"/>
          </a:p>
          <a:p>
            <a:r>
              <a:rPr lang="en-US" dirty="0"/>
              <a:t>All students enrolled in CSE 311 are welcome to register for this </a:t>
            </a:r>
            <a:r>
              <a:rPr lang="en-US" dirty="0" err="1"/>
              <a:t>class.If</a:t>
            </a:r>
            <a:r>
              <a:rPr lang="en-US" dirty="0"/>
              <a:t> you are interested in receiving an add code, please fill out a form 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 If you have any questions or concerns please contact Rob (</a:t>
            </a:r>
            <a:r>
              <a:rPr lang="en-US" dirty="0">
                <a:hlinkClick r:id="rId3"/>
              </a:rPr>
              <a:t>minneker@uw.edu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6794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in a pandemic…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…this just isn’t normal.</a:t>
            </a:r>
          </a:p>
          <a:p>
            <a:r>
              <a:rPr lang="en-US" dirty="0"/>
              <a:t>This probably isn’t how you envisioned</a:t>
            </a:r>
          </a:p>
          <a:p>
            <a:pPr lvl="1"/>
            <a:r>
              <a:rPr lang="en-US" dirty="0"/>
              <a:t>Your first quarter in CSE</a:t>
            </a:r>
          </a:p>
          <a:p>
            <a:pPr lvl="1"/>
            <a:r>
              <a:rPr lang="en-US" dirty="0"/>
              <a:t>Your first quarter at UW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definitely isn’t how I envisioned my first quarter as a professor…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We’re going to do our best to support you</a:t>
            </a:r>
          </a:p>
          <a:p>
            <a:pPr lvl="1"/>
            <a:r>
              <a:rPr lang="en-US" dirty="0"/>
              <a:t>If there’s something you’re “missing” that we can help with tell us!</a:t>
            </a:r>
          </a:p>
        </p:txBody>
      </p:sp>
    </p:spTree>
    <p:extLst>
      <p:ext uri="{BB962C8B-B14F-4D97-AF65-F5344CB8AC3E}">
        <p14:creationId xmlns:p14="http://schemas.microsoft.com/office/powerpoint/2010/main" val="2201052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course?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61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course, you will learn how to make and communicate rigorous and formal arguments.</a:t>
            </a:r>
          </a:p>
          <a:p>
            <a:endParaRPr lang="en-US" dirty="0"/>
          </a:p>
          <a:p>
            <a:r>
              <a:rPr lang="en-US" dirty="0"/>
              <a:t>Why? Because you’ll have to do technical communication in real life.</a:t>
            </a:r>
          </a:p>
          <a:p>
            <a:pPr lvl="1"/>
            <a:r>
              <a:rPr lang="en-US" dirty="0"/>
              <a:t>If you become a PM – you’ll have to convert non-technical requirements from experts into clear, unambiguous statements of what is needed. </a:t>
            </a:r>
          </a:p>
          <a:p>
            <a:pPr lvl="1"/>
            <a:r>
              <a:rPr lang="en-US" dirty="0"/>
              <a:t>If you become an engineer – you’ll have to justify to others exactly why your code works, and interpret precise requirements from your PM. </a:t>
            </a:r>
          </a:p>
          <a:p>
            <a:pPr lvl="1"/>
            <a:r>
              <a:rPr lang="en-US" dirty="0"/>
              <a:t>If you become an academic – to explain to other academics how your algorithms and ideas improve on everyone else’s.</a:t>
            </a:r>
          </a:p>
        </p:txBody>
      </p:sp>
    </p:spTree>
    <p:extLst>
      <p:ext uri="{BB962C8B-B14F-4D97-AF65-F5344CB8AC3E}">
        <p14:creationId xmlns:p14="http://schemas.microsoft.com/office/powerpoint/2010/main" val="185864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63E8E-00CB-4A95-AD3F-A86199B81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course?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4237E-D95A-49DD-A396-DBFE908C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course, you will learn how to make and communicate rigorous and formal arguments.</a:t>
            </a:r>
          </a:p>
          <a:p>
            <a:r>
              <a:rPr lang="en-US" dirty="0"/>
              <a:t>Two verbs</a:t>
            </a:r>
          </a:p>
          <a:p>
            <a:endParaRPr lang="en-US" dirty="0"/>
          </a:p>
          <a:p>
            <a:r>
              <a:rPr lang="en-US" dirty="0"/>
              <a:t>Make arguments – what kind of reasoning is allowed and what kind of reasoning can lead to errors?</a:t>
            </a:r>
          </a:p>
          <a:p>
            <a:r>
              <a:rPr lang="en-US" dirty="0"/>
              <a:t>Communicate arguments – using one of the common languages of computer scientists (no one is going to use your code if you can’t tell them what it does or convince them it’s functional)</a:t>
            </a:r>
          </a:p>
        </p:txBody>
      </p:sp>
    </p:spTree>
    <p:extLst>
      <p:ext uri="{BB962C8B-B14F-4D97-AF65-F5344CB8AC3E}">
        <p14:creationId xmlns:p14="http://schemas.microsoft.com/office/powerpoint/2010/main" val="251203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F588-9C57-4A2B-9092-C642D880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0BD4F-5D41-4C46-B192-05809687A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57556"/>
            <a:ext cx="11187258" cy="5024887"/>
          </a:xfrm>
        </p:spPr>
        <p:txBody>
          <a:bodyPr>
            <a:normAutofit/>
          </a:bodyPr>
          <a:lstStyle/>
          <a:p>
            <a:r>
              <a:rPr lang="en-US" dirty="0"/>
              <a:t>Symbolic Logic (training wheels; lectures 1-8) </a:t>
            </a:r>
          </a:p>
          <a:p>
            <a:pPr lvl="1"/>
            <a:r>
              <a:rPr lang="en-US" dirty="0"/>
              <a:t>Just make arguments in mechanical ways.</a:t>
            </a:r>
          </a:p>
          <a:p>
            <a:pPr lvl="2"/>
            <a:r>
              <a:rPr lang="en-US" dirty="0"/>
              <a:t>Using notation and rules a computer could understand.</a:t>
            </a:r>
          </a:p>
          <a:p>
            <a:pPr lvl="1"/>
            <a:r>
              <a:rPr lang="en-US" dirty="0"/>
              <a:t>Understand the rules that are allowed, without worrying about pretty words.</a:t>
            </a:r>
          </a:p>
          <a:p>
            <a:r>
              <a:rPr lang="en-US" dirty="0"/>
              <a:t>Set Theory/Arithmetic (bike in your backyard; lectures 9-20)</a:t>
            </a:r>
          </a:p>
          <a:p>
            <a:pPr lvl="1"/>
            <a:r>
              <a:rPr lang="en-US" dirty="0"/>
              <a:t>Make arguments, and communicate them to humans</a:t>
            </a:r>
          </a:p>
          <a:p>
            <a:pPr lvl="1"/>
            <a:r>
              <a:rPr lang="en-US" dirty="0"/>
              <a:t>Arguments about numbers and sets, objects you already know</a:t>
            </a:r>
          </a:p>
          <a:p>
            <a:r>
              <a:rPr lang="en-US" dirty="0"/>
              <a:t>Models of computation (biking in your neighborhood; lectures 21-30)</a:t>
            </a:r>
          </a:p>
          <a:p>
            <a:pPr lvl="1"/>
            <a:r>
              <a:rPr lang="en-US" dirty="0"/>
              <a:t>Still make and communicate rigorous arguments</a:t>
            </a:r>
          </a:p>
          <a:p>
            <a:pPr lvl="1"/>
            <a:r>
              <a:rPr lang="en-US" dirty="0"/>
              <a:t>But now with objects you haven’t used before.</a:t>
            </a:r>
          </a:p>
          <a:p>
            <a:pPr lvl="2"/>
            <a:r>
              <a:rPr lang="en-US" dirty="0"/>
              <a:t>A first taste of how we can argue rigorously about computers.</a:t>
            </a:r>
          </a:p>
        </p:txBody>
      </p:sp>
    </p:spTree>
    <p:extLst>
      <p:ext uri="{BB962C8B-B14F-4D97-AF65-F5344CB8AC3E}">
        <p14:creationId xmlns:p14="http://schemas.microsoft.com/office/powerpoint/2010/main" val="285559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Logistics and</a:t>
            </a:r>
            <a:br>
              <a:rPr lang="en-US" dirty="0"/>
            </a:br>
            <a:r>
              <a:rPr lang="en-US" dirty="0"/>
              <a:t>Propositional Logic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311: Foundations of Computing I</a:t>
            </a:r>
            <a:br>
              <a:rPr lang="en-US" dirty="0"/>
            </a:br>
            <a:r>
              <a:rPr lang="en-US" dirty="0"/>
              <a:t>Lecture 1</a:t>
            </a:r>
          </a:p>
        </p:txBody>
      </p:sp>
      <p:pic>
        <p:nvPicPr>
          <p:cNvPr id="4" name="Picture 2" descr="Formal Log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033" y="746887"/>
            <a:ext cx="4345420" cy="3422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970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Perspective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52517" y="1277943"/>
            <a:ext cx="8191776" cy="5236900"/>
            <a:chOff x="693738" y="1187556"/>
            <a:chExt cx="8191776" cy="5236900"/>
          </a:xfrm>
        </p:grpSpPr>
        <p:sp>
          <p:nvSpPr>
            <p:cNvPr id="5" name="Oval 4"/>
            <p:cNvSpPr/>
            <p:nvPr/>
          </p:nvSpPr>
          <p:spPr>
            <a:xfrm>
              <a:off x="693738" y="1187556"/>
              <a:ext cx="7321604" cy="5236900"/>
            </a:xfrm>
            <a:prstGeom prst="ellipse">
              <a:avLst/>
            </a:prstGeom>
            <a:ln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1773" y="1262260"/>
              <a:ext cx="258781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Franklin Gothic Medium"/>
                  <a:cs typeface="Franklin Gothic Medium"/>
                </a:rPr>
                <a:t>Computer Science </a:t>
              </a:r>
            </a:p>
            <a:p>
              <a:pPr algn="ctr"/>
              <a:r>
                <a:rPr lang="en-US" sz="2400" dirty="0">
                  <a:latin typeface="Franklin Gothic Medium"/>
                  <a:cs typeface="Franklin Gothic Medium"/>
                </a:rPr>
                <a:t>and Engineering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43317" y="2535954"/>
              <a:ext cx="19969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Franklin Gothic Medium"/>
                  <a:cs typeface="Franklin Gothic Medium"/>
                </a:rPr>
                <a:t>Programming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953947" y="2305122"/>
              <a:ext cx="3351287" cy="2881401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94679" y="2443856"/>
              <a:ext cx="10698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Franklin Gothic Medium"/>
                  <a:cs typeface="Franklin Gothic Medium"/>
                </a:rPr>
                <a:t>Theory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1366129" y="2305122"/>
              <a:ext cx="3351287" cy="2881401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58747" y="3364630"/>
              <a:ext cx="3351287" cy="2881401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6993" y="5667197"/>
              <a:ext cx="14574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Franklin Gothic Medium"/>
                  <a:cs typeface="Franklin Gothic Medium"/>
                </a:rPr>
                <a:t>Hardware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8139" y="2997619"/>
              <a:ext cx="1276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  <a:latin typeface="Franklin Gothic Medium"/>
                  <a:cs typeface="Franklin Gothic Medium"/>
                </a:rPr>
                <a:t>CSE 14x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6061335" y="3767164"/>
              <a:ext cx="2167464" cy="1750185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5357793" y="4119336"/>
              <a:ext cx="2871006" cy="1398012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572084" y="5553533"/>
              <a:ext cx="1313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  <a:latin typeface="Franklin Gothic Medium"/>
                  <a:cs typeface="Franklin Gothic Medium"/>
                </a:rPr>
                <a:t>CSE 311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 flipV="1">
              <a:off x="4333195" y="3116181"/>
              <a:ext cx="3895604" cy="2401167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9486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Logic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7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What is symbolic logic and why do we need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Symbolic Logic is a language, like English or Java, with its own</a:t>
            </a:r>
          </a:p>
          <a:p>
            <a:pPr>
              <a:defRPr/>
            </a:pPr>
            <a:r>
              <a:rPr lang="en-US" sz="2400" dirty="0"/>
              <a:t>words and rules for combining words into sentences (syntax)</a:t>
            </a:r>
          </a:p>
          <a:p>
            <a:pPr>
              <a:defRPr/>
            </a:pPr>
            <a:r>
              <a:rPr lang="en-US" sz="2400" dirty="0"/>
              <a:t>ways to assign meaning to words and sentences (semantics)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Symbolic Logic will let us </a:t>
            </a:r>
            <a:r>
              <a:rPr lang="en-US" sz="2400" b="1" dirty="0"/>
              <a:t>mechanically</a:t>
            </a:r>
            <a:r>
              <a:rPr lang="en-US" sz="2400" dirty="0"/>
              <a:t> simplify expressions and make arguments.</a:t>
            </a:r>
          </a:p>
          <a:p>
            <a:pPr marL="0" indent="0">
              <a:buNone/>
              <a:defRPr/>
            </a:pPr>
            <a:r>
              <a:rPr lang="en-US" sz="2400" dirty="0"/>
              <a:t>The new language will let us focus on the (sometimes familiar, sometimes unfamiliar) rules of logic.</a:t>
            </a:r>
          </a:p>
          <a:p>
            <a:pPr marL="0" indent="0">
              <a:buNone/>
              <a:defRPr/>
            </a:pPr>
            <a:r>
              <a:rPr lang="en-US" sz="2400" dirty="0"/>
              <a:t>Once we have those rules down, we’ll be able to apply them “intuitively” and won’t need the symbolic representation as often</a:t>
            </a:r>
          </a:p>
          <a:p>
            <a:pPr marL="0" indent="0">
              <a:buNone/>
              <a:defRPr/>
            </a:pPr>
            <a:r>
              <a:rPr lang="en-US" sz="2400" dirty="0"/>
              <a:t>	but we’ll still go back to it when things get complicated.</a:t>
            </a:r>
          </a:p>
        </p:txBody>
      </p:sp>
    </p:spTree>
    <p:extLst>
      <p:ext uri="{BB962C8B-B14F-4D97-AF65-F5344CB8AC3E}">
        <p14:creationId xmlns:p14="http://schemas.microsoft.com/office/powerpoint/2010/main" val="3495495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Propositions: building blocks of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4936943"/>
          </a:xfrm>
        </p:spPr>
        <p:txBody>
          <a:bodyPr>
            <a:normAutofit/>
          </a:bodyPr>
          <a:lstStyle/>
          <a:p>
            <a:pPr marL="457200" lvl="1">
              <a:defRPr/>
            </a:pPr>
            <a:endParaRPr lang="en-US" sz="2600" dirty="0"/>
          </a:p>
          <a:p>
            <a:pPr marL="457200" lvl="1">
              <a:defRPr/>
            </a:pPr>
            <a:endParaRPr lang="en-US" sz="2600" dirty="0"/>
          </a:p>
          <a:p>
            <a:pPr marL="457200" lvl="1">
              <a:defRPr/>
            </a:pPr>
            <a:endParaRPr lang="en-US" sz="2600" dirty="0"/>
          </a:p>
          <a:p>
            <a:pPr marL="457200" lvl="1">
              <a:defRPr/>
            </a:pPr>
            <a:endParaRPr lang="en-US" sz="2600" dirty="0"/>
          </a:p>
          <a:p>
            <a:pPr marL="457200" lvl="1">
              <a:defRPr/>
            </a:pPr>
            <a:r>
              <a:rPr lang="en-US" sz="2600" dirty="0"/>
              <a:t>Propositions are the basic building blocks in symbolic logic. </a:t>
            </a:r>
          </a:p>
          <a:p>
            <a:pPr marL="457200" lvl="1">
              <a:defRPr/>
            </a:pPr>
            <a:r>
              <a:rPr lang="en-US" sz="2600" dirty="0"/>
              <a:t>Here are two propositions.</a:t>
            </a:r>
          </a:p>
          <a:p>
            <a:pPr marL="57150" indent="0">
              <a:buNone/>
              <a:defRPr/>
            </a:pPr>
            <a:r>
              <a:rPr lang="en-US" dirty="0"/>
              <a:t>All cats are mammals</a:t>
            </a:r>
          </a:p>
          <a:p>
            <a:pPr marL="457200" lvl="1">
              <a:defRPr/>
            </a:pPr>
            <a:r>
              <a:rPr lang="en-US" dirty="0">
                <a:solidFill>
                  <a:srgbClr val="7030A0"/>
                </a:solidFill>
              </a:rPr>
              <a:t>True, (and a proposition)</a:t>
            </a:r>
            <a:endParaRPr lang="en-US" dirty="0"/>
          </a:p>
          <a:p>
            <a:pPr marL="57150" indent="0">
              <a:buNone/>
              <a:defRPr/>
            </a:pPr>
            <a:r>
              <a:rPr lang="en-US" dirty="0"/>
              <a:t>All mammals are cats</a:t>
            </a:r>
          </a:p>
          <a:p>
            <a:pPr marL="457200" lvl="1">
              <a:defRPr/>
            </a:pPr>
            <a:r>
              <a:rPr lang="en-US" dirty="0">
                <a:solidFill>
                  <a:srgbClr val="7030A0"/>
                </a:solidFill>
              </a:rPr>
              <a:t>False, but is well-formed and has a truth value, so still a proposition.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75239" y="1632285"/>
            <a:ext cx="8407337" cy="1485900"/>
            <a:chOff x="1185842" y="3429000"/>
            <a:chExt cx="6111311" cy="1485900"/>
          </a:xfrm>
        </p:grpSpPr>
        <p:sp>
          <p:nvSpPr>
            <p:cNvPr id="4" name="Rectangle 3"/>
            <p:cNvSpPr/>
            <p:nvPr/>
          </p:nvSpPr>
          <p:spPr>
            <a:xfrm>
              <a:off x="1185842" y="3429000"/>
              <a:ext cx="6111311" cy="1485900"/>
            </a:xfrm>
            <a:prstGeom prst="rect">
              <a:avLst/>
            </a:prstGeom>
            <a:solidFill>
              <a:srgbClr val="A48D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  <a:p>
              <a:pPr algn="ctr"/>
              <a:r>
                <a:rPr lang="en-US" sz="2800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 statement that has a truth value (i.e. is true or false) and is “well-formed”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195367" y="3429000"/>
              <a:ext cx="6101786" cy="476250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Proposition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145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142/143 you talked about a variable type that could be either true or false.</a:t>
            </a:r>
          </a:p>
          <a:p>
            <a:endParaRPr lang="en-US" dirty="0"/>
          </a:p>
          <a:p>
            <a:r>
              <a:rPr lang="en-US" dirty="0"/>
              <a:t>You called it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“Boolean”</a:t>
            </a:r>
          </a:p>
          <a:p>
            <a:r>
              <a:rPr lang="en-US" dirty="0"/>
              <a:t>Boolean variables are a useful analogy for propositions.</a:t>
            </a:r>
          </a:p>
          <a:p>
            <a:pPr lvl="1"/>
            <a:r>
              <a:rPr lang="en-US" dirty="0"/>
              <a:t>They aren’t identical, but they’re very similar.</a:t>
            </a:r>
          </a:p>
        </p:txBody>
      </p:sp>
    </p:spTree>
    <p:extLst>
      <p:ext uri="{BB962C8B-B14F-4D97-AF65-F5344CB8AC3E}">
        <p14:creationId xmlns:p14="http://schemas.microsoft.com/office/powerpoint/2010/main" val="2970810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Propositions?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39" y="1386913"/>
            <a:ext cx="8229600" cy="569379"/>
          </a:xfrm>
        </p:spPr>
        <p:txBody>
          <a:bodyPr vert="horz" lIns="91440" tIns="45720" rIns="45720" bIns="45720" rtlCol="0" anchor="t">
            <a:noAutofit/>
          </a:bodyPr>
          <a:lstStyle/>
          <a:p>
            <a:pPr marL="57150" indent="0">
              <a:spcBef>
                <a:spcPts val="2500"/>
              </a:spcBef>
              <a:buNone/>
              <a:defRPr/>
            </a:pPr>
            <a:r>
              <a:rPr lang="en-US" sz="2600" dirty="0"/>
              <a:t>2 + 2 = 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6469" y="1421895"/>
            <a:ext cx="811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This is a proposition.  It’s okay for propositions to be false.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26469" y="2294216"/>
            <a:ext cx="811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Not a proposition.  Doesn’t have a fixed truth value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26469" y="3187081"/>
            <a:ext cx="811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Not a proposition because it’s gibberish.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60985" y="4635550"/>
            <a:ext cx="811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This is a question which means it doesn’t have a truth value.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60985" y="6035677"/>
            <a:ext cx="85986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This is a proposition.  We don’t know if it’s true or false, but we know it’s one of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578261" y="2192209"/>
            <a:ext cx="1648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>
              <a:spcBef>
                <a:spcPts val="2500"/>
              </a:spcBef>
              <a:buNone/>
              <a:defRPr/>
            </a:pPr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x + 2 = 5</a:t>
            </a:r>
          </a:p>
        </p:txBody>
      </p:sp>
      <p:sp>
        <p:nvSpPr>
          <p:cNvPr id="5" name="Rectangle 4"/>
          <p:cNvSpPr/>
          <p:nvPr/>
        </p:nvSpPr>
        <p:spPr>
          <a:xfrm>
            <a:off x="575239" y="3091509"/>
            <a:ext cx="1651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spcBef>
                <a:spcPts val="2500"/>
              </a:spcBef>
              <a:buNone/>
              <a:defRPr/>
            </a:pPr>
            <a:r>
              <a:rPr lang="en-US" sz="28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Akjsdf</a:t>
            </a:r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!</a:t>
            </a:r>
          </a:p>
        </p:txBody>
      </p:sp>
      <p:sp>
        <p:nvSpPr>
          <p:cNvPr id="8" name="Rectangle 7"/>
          <p:cNvSpPr/>
          <p:nvPr/>
        </p:nvSpPr>
        <p:spPr>
          <a:xfrm>
            <a:off x="575239" y="4125759"/>
            <a:ext cx="2375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" indent="0">
              <a:spcBef>
                <a:spcPts val="2500"/>
              </a:spcBef>
              <a:buNone/>
              <a:defRPr/>
            </a:pPr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Who are you?</a:t>
            </a:r>
          </a:p>
        </p:txBody>
      </p:sp>
      <p:sp>
        <p:nvSpPr>
          <p:cNvPr id="9" name="Rectangle 8"/>
          <p:cNvSpPr/>
          <p:nvPr/>
        </p:nvSpPr>
        <p:spPr>
          <a:xfrm>
            <a:off x="575239" y="5356824"/>
            <a:ext cx="10894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spcBef>
                <a:spcPts val="2500"/>
              </a:spcBef>
              <a:buNone/>
              <a:defRPr/>
            </a:pPr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There is life on Mars.</a:t>
            </a:r>
          </a:p>
        </p:txBody>
      </p:sp>
    </p:spTree>
    <p:extLst>
      <p:ext uri="{BB962C8B-B14F-4D97-AF65-F5344CB8AC3E}">
        <p14:creationId xmlns:p14="http://schemas.microsoft.com/office/powerpoint/2010/main" val="20638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7150" indent="0">
                  <a:buNone/>
                  <a:defRPr/>
                </a:pPr>
                <a:r>
                  <a:rPr lang="en-US" dirty="0"/>
                  <a:t>We need a way of talking about </a:t>
                </a:r>
                <a:r>
                  <a:rPr lang="en-US" i="1" dirty="0"/>
                  <a:t>arbitrary</a:t>
                </a:r>
                <a:r>
                  <a:rPr lang="en-US" dirty="0"/>
                  <a:t> ideas…</a:t>
                </a:r>
              </a:p>
              <a:p>
                <a:pPr marL="57150" indent="0">
                  <a:buNone/>
                  <a:defRPr/>
                </a:pPr>
                <a:r>
                  <a:rPr lang="en-US" dirty="0"/>
                  <a:t>To make statements easier to read we’ll use propositional variables</a:t>
                </a:r>
                <a:r>
                  <a:rPr lang="en-US" dirty="0">
                    <a:solidFill>
                      <a:srgbClr val="4C3282"/>
                    </a:solidFill>
                  </a:rPr>
                  <a:t> </a:t>
                </a:r>
                <a:r>
                  <a:rPr lang="en-US" dirty="0"/>
                  <a:t>like</a:t>
                </a:r>
                <a:r>
                  <a:rPr lang="en-US" dirty="0">
                    <a:solidFill>
                      <a:srgbClr val="4C328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solidFill>
                          <a:srgbClr val="4C3282"/>
                        </a:solidFill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,…</m:t>
                    </m:r>
                  </m:oMath>
                </a14:m>
                <a:endParaRPr lang="en-US" dirty="0"/>
              </a:p>
              <a:p>
                <a:pPr marL="57150" indent="0">
                  <a:buNone/>
                  <a:defRPr/>
                </a:pPr>
                <a:r>
                  <a:rPr lang="en-US" dirty="0"/>
                  <a:t>	Lower-case letters are standard. </a:t>
                </a:r>
              </a:p>
              <a:p>
                <a:pPr marL="57150" indent="0">
                  <a:buNone/>
                  <a:defRPr/>
                </a:pPr>
                <a:r>
                  <a:rPr lang="en-US" dirty="0"/>
                  <a:t>	Usually start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(for proposition), and avoid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, because…</a:t>
                </a:r>
              </a:p>
              <a:p>
                <a:pPr marL="57150" indent="0">
                  <a:buNone/>
                  <a:defRPr/>
                </a:pPr>
                <a:r>
                  <a:rPr lang="en-US" dirty="0"/>
                  <a:t>Truth Values:</a:t>
                </a:r>
              </a:p>
              <a:p>
                <a:pPr lvl="1">
                  <a:defRPr/>
                </a:pP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rgbClr val="4C3282"/>
                    </a:solidFill>
                  </a:rPr>
                  <a:t>T</a:t>
                </a:r>
                <a:r>
                  <a:rPr lang="en-US" sz="2800" dirty="0"/>
                  <a:t> for </a:t>
                </a:r>
                <a:r>
                  <a:rPr lang="en-US" sz="2800" dirty="0">
                    <a:solidFill>
                      <a:schemeClr val="accent4">
                        <a:lumMod val="25000"/>
                      </a:schemeClr>
                    </a:solidFill>
                  </a:rPr>
                  <a:t>true (note capitalization)</a:t>
                </a:r>
              </a:p>
              <a:p>
                <a:pPr lvl="1">
                  <a:defRPr/>
                </a:pPr>
                <a:r>
                  <a:rPr lang="en-US" sz="2800" dirty="0"/>
                  <a:t> </a:t>
                </a:r>
                <a:r>
                  <a:rPr lang="en-US" sz="2800" dirty="0">
                    <a:solidFill>
                      <a:srgbClr val="4C3282"/>
                    </a:solidFill>
                  </a:rPr>
                  <a:t>F</a:t>
                </a:r>
                <a:r>
                  <a:rPr lang="en-US" sz="2800" dirty="0"/>
                  <a:t> for </a:t>
                </a:r>
                <a:r>
                  <a:rPr lang="en-US" sz="2800" dirty="0">
                    <a:solidFill>
                      <a:schemeClr val="accent4">
                        <a:lumMod val="25000"/>
                      </a:schemeClr>
                    </a:solidFill>
                  </a:rPr>
                  <a:t>false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3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4749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 propositions were a lot like Booleans…</a:t>
            </a:r>
          </a:p>
          <a:p>
            <a:r>
              <a:rPr lang="en-US" dirty="0"/>
              <a:t>How did you connect Booleans in code?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370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Connectives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And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&amp;&amp;</a:t>
                </a:r>
                <a:r>
                  <a:rPr lang="en-US" dirty="0"/>
                  <a:t>) works exactly like it did in code.</a:t>
                </a:r>
              </a:p>
              <a:p>
                <a:pPr lvl="1"/>
                <a:r>
                  <a:rPr lang="en-US" dirty="0"/>
                  <a:t>But with a different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Or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||</a:t>
                </a:r>
                <a:r>
                  <a:rPr lang="en-US" dirty="0"/>
                  <a:t>) works exactly like it did in code.</a:t>
                </a:r>
              </a:p>
              <a:p>
                <a:r>
                  <a:rPr lang="en-US" dirty="0"/>
                  <a:t>But with a different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Not (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!</a:t>
                </a:r>
                <a:r>
                  <a:rPr lang="en-US" dirty="0"/>
                  <a:t>)works exactly like it did in code.</a:t>
                </a:r>
              </a:p>
              <a:p>
                <a:pPr lvl="1"/>
                <a:r>
                  <a:rPr lang="en-US" dirty="0"/>
                  <a:t>But with a different symbol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444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Truth Tables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860965" y="1468579"/>
          <a:ext cx="1250371" cy="1336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3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400" b="1" i="1" baseline="0" dirty="0"/>
                        <a:t>p</a:t>
                      </a:r>
                      <a:endParaRPr lang="en-US" sz="2400" b="1" i="1" dirty="0"/>
                    </a:p>
                  </a:txBody>
                  <a:tcPr marT="45680" marB="456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36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80" marB="456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6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680" marB="456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123704" y="1427014"/>
          <a:ext cx="252846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 </a:t>
                      </a:r>
                      <a:r>
                        <a:rPr lang="en-US" sz="2400" b="1" i="0" baseline="0" dirty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400" b="1" i="0" baseline="0" dirty="0"/>
                        <a:t> </a:t>
                      </a:r>
                      <a:r>
                        <a:rPr lang="en-US" sz="2400" b="1" i="1" baseline="0" dirty="0"/>
                        <a:t>q</a:t>
                      </a:r>
                      <a:endParaRPr lang="en-US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815935" y="3972793"/>
          <a:ext cx="2540763" cy="193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67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 </a:t>
                      </a:r>
                      <a:r>
                        <a:rPr lang="en-US" sz="2400" b="1" i="0" baseline="0" dirty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400" b="1" i="1" dirty="0"/>
                        <a:t> 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5239" y="5903418"/>
            <a:ext cx="112842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Truth tables are the simplest way to describe how logical connectives operate.</a:t>
            </a:r>
          </a:p>
        </p:txBody>
      </p:sp>
    </p:spTree>
    <p:extLst>
      <p:ext uri="{BB962C8B-B14F-4D97-AF65-F5344CB8AC3E}">
        <p14:creationId xmlns:p14="http://schemas.microsoft.com/office/powerpoint/2010/main" val="240539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Course logistics (e.g. how are we doing this online?)</a:t>
            </a:r>
          </a:p>
          <a:p>
            <a:r>
              <a:rPr lang="en-US" dirty="0"/>
              <a:t>What is the goal of this course?</a:t>
            </a:r>
          </a:p>
          <a:p>
            <a:r>
              <a:rPr lang="en-US" dirty="0"/>
              <a:t>Start of Propositional Logic</a:t>
            </a:r>
          </a:p>
        </p:txBody>
      </p:sp>
    </p:spTree>
    <p:extLst>
      <p:ext uri="{BB962C8B-B14F-4D97-AF65-F5344CB8AC3E}">
        <p14:creationId xmlns:p14="http://schemas.microsoft.com/office/powerpoint/2010/main" val="709027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Truth Tables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860965" y="1468579"/>
          <a:ext cx="1250371" cy="1336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3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400" b="1" i="1" baseline="0" dirty="0"/>
                        <a:t>p</a:t>
                      </a:r>
                      <a:endParaRPr lang="en-US" sz="2400" b="1" i="1" dirty="0"/>
                    </a:p>
                  </a:txBody>
                  <a:tcPr marT="45680" marB="456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3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</a:t>
                      </a:r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</a:t>
                      </a:r>
                    </a:p>
                  </a:txBody>
                  <a:tcPr marT="45680" marB="456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</a:t>
                      </a:r>
                    </a:p>
                  </a:txBody>
                  <a:tcPr marT="45680" marB="456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</a:t>
                      </a:r>
                    </a:p>
                  </a:txBody>
                  <a:tcPr marT="45680" marB="456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123704" y="1427014"/>
          <a:ext cx="252846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 </a:t>
                      </a:r>
                      <a:r>
                        <a:rPr lang="en-US" sz="2400" b="1" i="0" baseline="0" dirty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400" b="1" i="0" baseline="0" dirty="0"/>
                        <a:t> </a:t>
                      </a:r>
                      <a:r>
                        <a:rPr lang="en-US" sz="2400" b="1" i="1" baseline="0" dirty="0"/>
                        <a:t>q</a:t>
                      </a:r>
                      <a:endParaRPr lang="en-US" sz="2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815935" y="3972793"/>
          <a:ext cx="2540763" cy="193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67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/>
                        <a:t>p </a:t>
                      </a:r>
                      <a:r>
                        <a:rPr lang="en-US" sz="2400" b="1" i="0" baseline="0" dirty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400" b="1" i="1" dirty="0"/>
                        <a:t> q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5239" y="5903418"/>
            <a:ext cx="112842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Truth tables are the simplest way to describe how logical connectives operate.</a:t>
            </a:r>
          </a:p>
        </p:txBody>
      </p:sp>
    </p:spTree>
    <p:extLst>
      <p:ext uri="{BB962C8B-B14F-4D97-AF65-F5344CB8AC3E}">
        <p14:creationId xmlns:p14="http://schemas.microsoft.com/office/powerpoint/2010/main" val="3491613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56CA-780F-42BB-AB4A-BEC01FE2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05CC36-26BC-4DBC-9F73-31C11524D9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Another way to connect propositions 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“If it is raining, then I have my umbrella.”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</a:p>
              <a:p>
                <a:r>
                  <a:rPr lang="en-US" dirty="0"/>
                  <a:t>Think of an implication as a promise.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05CC36-26BC-4DBC-9F73-31C11524D9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42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1207371"/>
              </p:ext>
            </p:extLst>
          </p:nvPr>
        </p:nvGraphicFramePr>
        <p:xfrm>
          <a:off x="7065685" y="1791161"/>
          <a:ext cx="3113943" cy="2989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877">
                <a:tc>
                  <a:txBody>
                    <a:bodyPr/>
                    <a:lstStyle/>
                    <a:p>
                      <a:r>
                        <a:rPr lang="en-US" sz="2800" i="1" dirty="0">
                          <a:latin typeface="Franklin Gothic Medium"/>
                        </a:rPr>
                        <a:t>  </a:t>
                      </a:r>
                      <a:r>
                        <a:rPr lang="en-US" sz="2800" b="1" i="1" dirty="0">
                          <a:latin typeface="Franklin Gothic Medium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>
                          <a:latin typeface="Franklin Gothic Medium"/>
                        </a:rPr>
                        <a:t>  </a:t>
                      </a:r>
                      <a:r>
                        <a:rPr lang="en-US" sz="2800" b="1" i="1" dirty="0">
                          <a:latin typeface="Franklin Gothic Medium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dirty="0">
                          <a:latin typeface="Franklin Gothic Medium"/>
                        </a:rPr>
                        <a:t>p </a:t>
                      </a:r>
                      <a:r>
                        <a:rPr lang="en-US" sz="2800" b="1" i="1" baseline="0" dirty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800" b="1" i="1" dirty="0">
                          <a:latin typeface="Franklin Gothic Medium"/>
                        </a:rPr>
                        <a:t> 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Franklin Gothic Medium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8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7082" y="4867564"/>
            <a:ext cx="5585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This is the definition of implication.</a:t>
            </a:r>
          </a:p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When you write “if…then…” in a piece of mathematical English, this is how you will be interpreted.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771" y="2246811"/>
            <a:ext cx="5812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first two lines should match your intuition.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5239" y="3482569"/>
            <a:ext cx="6270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last two lines are called “vacuous truth.” For now, they’re the definition. We’ll explain why in a few lectures.</a:t>
            </a:r>
          </a:p>
        </p:txBody>
      </p:sp>
    </p:spTree>
    <p:extLst>
      <p:ext uri="{BB962C8B-B14F-4D97-AF65-F5344CB8AC3E}">
        <p14:creationId xmlns:p14="http://schemas.microsoft.com/office/powerpoint/2010/main" val="79207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171082" y="1740362"/>
            <a:ext cx="5751413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i="1" dirty="0"/>
              <a:t>“If it’s raining, then I have my umbrella”</a:t>
            </a:r>
          </a:p>
          <a:p>
            <a:pPr marL="0" indent="0" algn="ctr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i="1" dirty="0"/>
              <a:t>It’s useful to think of implications as promises.  An implication is false exactly when you can </a:t>
            </a:r>
            <a:r>
              <a:rPr lang="en-US" sz="2600" b="1" i="1" dirty="0"/>
              <a:t>demonstrate </a:t>
            </a:r>
            <a:r>
              <a:rPr lang="en-US" sz="2600" i="1" dirty="0"/>
              <a:t>I’m lying.</a:t>
            </a:r>
            <a:endParaRPr lang="en-US" sz="2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589189"/>
              </p:ext>
            </p:extLst>
          </p:nvPr>
        </p:nvGraphicFramePr>
        <p:xfrm>
          <a:off x="8274628" y="179116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</a:rPr>
                        <a:t>  </a:t>
                      </a:r>
                      <a:r>
                        <a:rPr lang="en-US" b="1" i="1" dirty="0">
                          <a:latin typeface="Franklin Gothic Medium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</a:rPr>
                        <a:t>  </a:t>
                      </a:r>
                      <a:r>
                        <a:rPr lang="en-US" b="1" i="1" dirty="0">
                          <a:latin typeface="Franklin Gothic Medium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Franklin Gothic Medium"/>
                        </a:rPr>
                        <a:t>p </a:t>
                      </a:r>
                      <a:r>
                        <a:rPr lang="en-US" b="1" i="1" baseline="0" dirty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b="1" i="1" dirty="0">
                          <a:latin typeface="Franklin Gothic Medium"/>
                        </a:rPr>
                        <a:t> 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35596" y="5014512"/>
            <a:ext cx="171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793311"/>
              </p:ext>
            </p:extLst>
          </p:nvPr>
        </p:nvGraphicFramePr>
        <p:xfrm>
          <a:off x="1363585" y="4003343"/>
          <a:ext cx="5366405" cy="17456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4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It’s 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It’s not 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7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have my umbrella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7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do not have my umbrella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Implication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179" t="-6587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769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171082" y="1740362"/>
            <a:ext cx="5751413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600" i="1" dirty="0"/>
              <a:t>“If it’s raining, then I have my umbrella”</a:t>
            </a:r>
          </a:p>
          <a:p>
            <a:pPr marL="0" indent="0" algn="ctr">
              <a:buNone/>
            </a:pPr>
            <a:endParaRPr lang="en-US" sz="2600" i="1" dirty="0"/>
          </a:p>
          <a:p>
            <a:pPr marL="0" indent="0">
              <a:buNone/>
            </a:pPr>
            <a:r>
              <a:rPr lang="en-US" sz="2600" i="1" dirty="0"/>
              <a:t>It’s useful to think of implications as promises.  An implication is false exactly when you can </a:t>
            </a:r>
            <a:r>
              <a:rPr lang="en-US" sz="2600" b="1" i="1" dirty="0"/>
              <a:t>demonstrate </a:t>
            </a:r>
            <a:r>
              <a:rPr lang="en-US" sz="2600" i="1" dirty="0"/>
              <a:t>I’m lying.</a:t>
            </a:r>
            <a:endParaRPr lang="en-US" sz="2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589189"/>
              </p:ext>
            </p:extLst>
          </p:nvPr>
        </p:nvGraphicFramePr>
        <p:xfrm>
          <a:off x="8274628" y="179116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</a:rPr>
                        <a:t>  </a:t>
                      </a:r>
                      <a:r>
                        <a:rPr lang="en-US" b="1" i="1" dirty="0">
                          <a:latin typeface="Franklin Gothic Medium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</a:rPr>
                        <a:t>  </a:t>
                      </a:r>
                      <a:r>
                        <a:rPr lang="en-US" b="1" i="1" dirty="0">
                          <a:latin typeface="Franklin Gothic Medium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latin typeface="Franklin Gothic Medium"/>
                        </a:rPr>
                        <a:t>p </a:t>
                      </a:r>
                      <a:r>
                        <a:rPr lang="en-US" b="1" i="1" baseline="0" dirty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b="1" i="1" dirty="0">
                          <a:latin typeface="Franklin Gothic Medium"/>
                        </a:rPr>
                        <a:t> 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35596" y="5014512"/>
            <a:ext cx="171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4718"/>
              </p:ext>
            </p:extLst>
          </p:nvPr>
        </p:nvGraphicFramePr>
        <p:xfrm>
          <a:off x="1363585" y="4003343"/>
          <a:ext cx="5366405" cy="17941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4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It’s 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It’s not 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7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have my umbrella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lie.</a:t>
                      </a:r>
                    </a:p>
                    <a:p>
                      <a:pPr algn="ctr"/>
                      <a:r>
                        <a:rPr lang="en-US" sz="2000" dirty="0"/>
                        <a:t>True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lie.</a:t>
                      </a:r>
                    </a:p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7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do not have my umbrella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LIE!</a:t>
                      </a:r>
                      <a:br>
                        <a:rPr lang="en-US" sz="2000" b="1" dirty="0">
                          <a:solidFill>
                            <a:srgbClr val="C00000"/>
                          </a:solidFill>
                        </a:rPr>
                      </a:b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False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lie.</a:t>
                      </a:r>
                      <a:br>
                        <a:rPr lang="en-US" dirty="0"/>
                      </a:br>
                      <a:r>
                        <a:rPr lang="en-US" dirty="0"/>
                        <a:t>True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Implication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179" t="-6587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015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253856"/>
                <a:ext cx="8229600" cy="606642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253856"/>
                <a:ext cx="8229600" cy="60664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627530" y="1718777"/>
                <a:ext cx="10264588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Franklin Gothic Medium" charset="0"/>
                        <a:cs typeface="Franklin Gothic Medium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Franklin Gothic Medium" charset="0"/>
                        <a:cs typeface="Franklin Gothic Medium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Franklin Gothic Medium" charset="0"/>
                        <a:cs typeface="Franklin Gothic Medium" charset="0"/>
                      </a:rPr>
                      <m:t>𝑞</m:t>
                    </m:r>
                  </m:oMath>
                </a14:m>
                <a:r>
                  <a:rPr lang="en-US" dirty="0">
                    <a:ea typeface="Franklin Gothic Medium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Franklin Gothic Medium" charset="0"/>
                        <a:cs typeface="Franklin Gothic Medium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Franklin Gothic Medium" charset="0"/>
                        <a:cs typeface="Franklin Gothic Medium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Franklin Gothic Medium" charset="0"/>
                        <a:cs typeface="Franklin Gothic Medium" charset="0"/>
                      </a:rPr>
                      <m:t>𝑝</m:t>
                    </m:r>
                  </m:oMath>
                </a14:m>
                <a:r>
                  <a:rPr lang="en-US" dirty="0">
                    <a:ea typeface="Franklin Gothic Medium" charset="0"/>
                  </a:rPr>
                  <a:t> are different implications!</a:t>
                </a:r>
              </a:p>
              <a:p>
                <a:pPr marL="0" indent="0">
                  <a:buNone/>
                </a:pPr>
                <a:endParaRPr lang="en-US" dirty="0">
                  <a:ea typeface="Franklin Gothic Medium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ea typeface="Franklin Gothic Medium" charset="0"/>
                  </a:rPr>
                  <a:t>“If the sun is out, then we have class outside.”</a:t>
                </a:r>
              </a:p>
              <a:p>
                <a:pPr marL="0" indent="0">
                  <a:buNone/>
                </a:pPr>
                <a:r>
                  <a:rPr lang="en-US" dirty="0">
                    <a:ea typeface="Franklin Gothic Medium" charset="0"/>
                  </a:rPr>
                  <a:t>“If we have class outside, then the sun is out.”</a:t>
                </a:r>
              </a:p>
              <a:p>
                <a:pPr marL="0" indent="0">
                  <a:buNone/>
                </a:pPr>
                <a:endParaRPr lang="en-US" dirty="0">
                  <a:ea typeface="Franklin Gothic Medium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ea typeface="Franklin Gothic Medium" charset="0"/>
                  </a:rPr>
                  <a:t>Only the first is useful to you when you see the sun come out.</a:t>
                </a:r>
              </a:p>
              <a:p>
                <a:pPr marL="0" indent="0">
                  <a:buNone/>
                </a:pPr>
                <a:r>
                  <a:rPr lang="en-US" dirty="0">
                    <a:ea typeface="Franklin Gothic Medium" charset="0"/>
                  </a:rPr>
                  <a:t>Only the second is useful if you forgot your umbrella. </a:t>
                </a: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627530" y="1718777"/>
                <a:ext cx="10264588" cy="4525963"/>
              </a:xfrm>
              <a:blipFill>
                <a:blip r:embed="rId5"/>
                <a:stretch>
                  <a:fillRect l="-1663" t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190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253856"/>
                <a:ext cx="8229600" cy="606642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253856"/>
                <a:ext cx="8229600" cy="606642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995054" y="128847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Implication: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implies </a:t>
            </a:r>
            <a:r>
              <a:rPr lang="en-US" i="1" dirty="0"/>
              <a:t>q</a:t>
            </a:r>
          </a:p>
          <a:p>
            <a:pPr lvl="1"/>
            <a:r>
              <a:rPr lang="en-US" dirty="0"/>
              <a:t>whenever </a:t>
            </a:r>
            <a:r>
              <a:rPr lang="en-US" i="1" dirty="0"/>
              <a:t>p</a:t>
            </a:r>
            <a:r>
              <a:rPr lang="en-US" dirty="0"/>
              <a:t> is true </a:t>
            </a:r>
            <a:r>
              <a:rPr lang="en-US" i="1" dirty="0"/>
              <a:t>q</a:t>
            </a:r>
            <a:r>
              <a:rPr lang="en-US" dirty="0"/>
              <a:t> must be true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then </a:t>
            </a:r>
            <a:r>
              <a:rPr lang="en-US" i="1" dirty="0"/>
              <a:t>q</a:t>
            </a:r>
          </a:p>
          <a:p>
            <a:pPr lvl="1"/>
            <a:r>
              <a:rPr lang="en-US" i="1" dirty="0"/>
              <a:t>q</a:t>
            </a:r>
            <a:r>
              <a:rPr lang="en-US" dirty="0"/>
              <a:t> if </a:t>
            </a:r>
            <a:r>
              <a:rPr lang="en-US" i="1" dirty="0"/>
              <a:t>p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is sufficient for </a:t>
            </a:r>
            <a:r>
              <a:rPr lang="en-US" i="1" dirty="0"/>
              <a:t>q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only if </a:t>
            </a:r>
            <a:r>
              <a:rPr lang="en-US" i="1" dirty="0"/>
              <a:t>q</a:t>
            </a:r>
          </a:p>
          <a:p>
            <a:pPr lvl="1"/>
            <a:r>
              <a:rPr lang="en-US" i="1" dirty="0"/>
              <a:t>q is necessary for p</a:t>
            </a:r>
          </a:p>
          <a:p>
            <a:pPr lvl="1"/>
            <a:endParaRPr lang="en-US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274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  <a:cs typeface="Franklin Gothic Medium"/>
                        </a:rPr>
                        <a:t> 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  <a:cs typeface="Franklin Gothic Medium"/>
                        </a:rPr>
                        <a:t> 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Franklin Gothic Medium"/>
                          <a:cs typeface="Franklin Gothic Medium"/>
                        </a:rPr>
                        <a:t>p </a:t>
                      </a:r>
                      <a:r>
                        <a:rPr lang="en-US" i="1" baseline="0" dirty="0">
                          <a:latin typeface="Franklin Gothic Medium"/>
                          <a:cs typeface="Franklin Gothic Medium"/>
                          <a:sym typeface="Symbol"/>
                        </a:rPr>
                        <a:t></a:t>
                      </a:r>
                      <a:r>
                        <a:rPr lang="en-US" i="1" dirty="0">
                          <a:latin typeface="Franklin Gothic Medium"/>
                          <a:cs typeface="Franklin Gothic Medium"/>
                        </a:rPr>
                        <a:t> 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"/>
                          <a:cs typeface="Franklin Gothic Medium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Franklin Gothic Medium"/>
                          <a:cs typeface="Franklin Gothic Medium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E91E871-04CF-4811-989D-25F862FD4A2B}"/>
              </a:ext>
            </a:extLst>
          </p:cNvPr>
          <p:cNvSpPr txBox="1"/>
          <p:nvPr/>
        </p:nvSpPr>
        <p:spPr>
          <a:xfrm>
            <a:off x="1712259" y="5186082"/>
            <a:ext cx="9758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Implications are super useful, so there are LOTS of translations. </a:t>
            </a:r>
          </a:p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You’ll learn these in detail in section.</a:t>
            </a:r>
          </a:p>
        </p:txBody>
      </p:sp>
    </p:spTree>
    <p:extLst>
      <p:ext uri="{BB962C8B-B14F-4D97-AF65-F5344CB8AC3E}">
        <p14:creationId xmlns:p14="http://schemas.microsoft.com/office/powerpoint/2010/main" val="1359667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44160"/>
            <a:ext cx="7929418" cy="51408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“Robbie knows the Pythagorean Theorem if he is a mathematician and took geometry, and he is a mathematician or did not take geometry.”</a:t>
            </a:r>
          </a:p>
          <a:p>
            <a:pPr marL="57150" indent="0">
              <a:buNone/>
              <a:defRPr/>
            </a:pPr>
            <a:endParaRPr lang="en-US" sz="1400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en-US" sz="2600" dirty="0"/>
              <a:t>Is this a proposition?</a:t>
            </a:r>
          </a:p>
          <a:p>
            <a:pPr marL="0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We’d like to </a:t>
            </a:r>
            <a:r>
              <a:rPr lang="en-US" sz="2600" i="1" dirty="0"/>
              <a:t>understand</a:t>
            </a:r>
            <a:r>
              <a:rPr lang="en-US" sz="2600" dirty="0"/>
              <a:t> what this proposition means.</a:t>
            </a:r>
          </a:p>
          <a:p>
            <a:pPr marL="0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In particular, is it true?</a:t>
            </a:r>
          </a:p>
        </p:txBody>
      </p:sp>
    </p:spTree>
    <p:extLst>
      <p:ext uri="{BB962C8B-B14F-4D97-AF65-F5344CB8AC3E}">
        <p14:creationId xmlns:p14="http://schemas.microsoft.com/office/powerpoint/2010/main" val="4640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Compound Proposition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44160"/>
                <a:ext cx="8326582" cy="5140800"/>
              </a:xfrm>
            </p:spPr>
            <p:txBody>
              <a:bodyPr>
                <a:normAutofit/>
              </a:bodyPr>
              <a:lstStyle/>
              <a:p>
                <a:pPr marL="57150" indent="0">
                  <a:buNone/>
                  <a:defRPr/>
                </a:pPr>
                <a:r>
                  <a:rPr lang="en-US" dirty="0">
                    <a:solidFill>
                      <a:srgbClr val="002060"/>
                    </a:solidFill>
                  </a:rPr>
                  <a:t>“Robbie knows the Pythagorean Theorem if he is a mathematician and took geometry, and he is a mathematician or did not take geometry.”</a:t>
                </a:r>
              </a:p>
              <a:p>
                <a:pPr marL="0" indent="0">
                  <a:buNone/>
                  <a:defRPr/>
                </a:pPr>
                <a:r>
                  <a:rPr lang="en-US" sz="2600" dirty="0"/>
                  <a:t>We’d like to </a:t>
                </a:r>
                <a:r>
                  <a:rPr lang="en-US" sz="2600" i="1" dirty="0"/>
                  <a:t>understand</a:t>
                </a:r>
                <a:r>
                  <a:rPr lang="en-US" sz="2600" dirty="0"/>
                  <a:t> what this proposition means.</a:t>
                </a:r>
                <a:endParaRPr lang="en-US" sz="1400" dirty="0"/>
              </a:p>
              <a:p>
                <a:pPr marL="0" indent="0">
                  <a:buNone/>
                  <a:defRPr/>
                </a:pPr>
                <a:r>
                  <a:rPr lang="en-US" sz="2400" dirty="0"/>
                  <a:t>First find the simplest (</a:t>
                </a:r>
                <a:r>
                  <a:rPr lang="en-US" sz="2400" b="1" dirty="0">
                    <a:solidFill>
                      <a:schemeClr val="accent4">
                        <a:lumMod val="25000"/>
                      </a:schemeClr>
                    </a:solidFill>
                  </a:rPr>
                  <a:t>atomic) propositions</a:t>
                </a:r>
                <a:r>
                  <a:rPr lang="en-US" sz="2400" dirty="0"/>
                  <a:t>:</a:t>
                </a:r>
              </a:p>
              <a:p>
                <a:pPr marL="57150" indent="0">
                  <a:buNone/>
                  <a:defRPr/>
                </a:pPr>
                <a:r>
                  <a:rPr lang="en-US" sz="2400" dirty="0"/>
                  <a:t>	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“Robbie knows the Pythagorean Theorem”</a:t>
                </a:r>
              </a:p>
              <a:p>
                <a:pPr marL="57150" indent="0">
                  <a:buNone/>
                  <a:defRPr/>
                </a:pPr>
                <a:r>
                  <a:rPr lang="en-US" sz="2400" dirty="0"/>
                  <a:t>	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“Robbie is a mathematician”</a:t>
                </a:r>
              </a:p>
              <a:p>
                <a:pPr marL="57150" indent="0">
                  <a:buNone/>
                  <a:defRPr/>
                </a:pPr>
                <a:r>
                  <a:rPr lang="en-US" sz="2400" dirty="0"/>
                  <a:t>	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“Robbie took geometry”</a:t>
                </a:r>
              </a:p>
              <a:p>
                <a:pPr marL="57150" indent="0">
                  <a:buNone/>
                  <a:defRPr/>
                </a:pPr>
                <a:r>
                  <a:rPr lang="en-US" sz="2400" dirty="0"/>
                  <a:t>	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if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)) and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 or (not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))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44160"/>
                <a:ext cx="8326582" cy="5140800"/>
              </a:xfrm>
              <a:blipFill>
                <a:blip r:embed="rId3"/>
                <a:stretch>
                  <a:fillRect l="-1830" t="-2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12081" y="5724509"/>
                <a:ext cx="386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if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∨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081" y="5724509"/>
                <a:ext cx="3862211" cy="523220"/>
              </a:xfrm>
              <a:prstGeom prst="rect">
                <a:avLst/>
              </a:prstGeom>
              <a:blipFill>
                <a:blip r:embed="rId4"/>
                <a:stretch>
                  <a:fillRect l="-3318" t="-11628" r="-205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2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Compound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44160"/>
            <a:ext cx="8372764" cy="5140800"/>
          </a:xfrm>
        </p:spPr>
        <p:txBody>
          <a:bodyPr>
            <a:normAutofit/>
          </a:bodyPr>
          <a:lstStyle/>
          <a:p>
            <a:pPr marL="57150" indent="0"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“Robbie knows the Pythagorean Theorem if he is a mathematician and took geometry, and he is a mathematician or did not take geometry.”</a:t>
            </a:r>
          </a:p>
          <a:p>
            <a:pPr marL="57150" indent="0">
              <a:buNone/>
              <a:defRPr/>
            </a:pPr>
            <a:endParaRPr lang="en-US" sz="1400" dirty="0">
              <a:solidFill>
                <a:srgbClr val="C00000"/>
              </a:solidFill>
            </a:endParaRPr>
          </a:p>
          <a:p>
            <a:pPr marL="57150" indent="0">
              <a:buNone/>
              <a:defRPr/>
            </a:pPr>
            <a:r>
              <a:rPr lang="en-US" sz="2400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7075892" y="2772723"/>
                <a:ext cx="4922387" cy="1312553"/>
              </a:xfrm>
              <a:prstGeom prst="rect">
                <a:avLst/>
              </a:prstGeom>
              <a:ln w="22225">
                <a:solidFill>
                  <a:schemeClr val="accent1"/>
                </a:solidFill>
              </a:ln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Franklin Gothic Medium"/>
                    <a:ea typeface="+mn-ea"/>
                    <a:cs typeface="Franklin Gothic Medium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Franklin Gothic Medium"/>
                    <a:ea typeface="+mn-ea"/>
                    <a:cs typeface="Franklin Gothic Medium"/>
                  </a:defRPr>
                </a:lvl2pPr>
                <a:lvl3pPr marL="9144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	“Robbie knows the Pythagorean Theorem”</a:t>
                </a:r>
              </a:p>
              <a:p>
                <a:pPr marL="5715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	“Robbie is a mathematician”</a:t>
                </a:r>
              </a:p>
              <a:p>
                <a:pPr marL="5715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	“Robbie took geometry”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892" y="2772723"/>
                <a:ext cx="4922387" cy="1312553"/>
              </a:xfrm>
              <a:prstGeom prst="rect">
                <a:avLst/>
              </a:prstGeom>
              <a:blipFill>
                <a:blip r:embed="rId3"/>
                <a:stretch>
                  <a:fillRect t="-1826"/>
                </a:stretch>
              </a:blipFill>
              <a:ln w="2222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36885" y="4234844"/>
            <a:ext cx="80210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How did we know where to put the parentheses?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Subtle English grammar choices (top-level parentheses are independent clauses).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Context/which parsing will make more sense.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Conventions</a:t>
            </a:r>
          </a:p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 reading on this is coming soon!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13681" y="3064436"/>
                <a:ext cx="386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if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∨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681" y="3064436"/>
                <a:ext cx="3862211" cy="523220"/>
              </a:xfrm>
              <a:prstGeom prst="rect">
                <a:avLst/>
              </a:prstGeom>
              <a:blipFill>
                <a:blip r:embed="rId5"/>
                <a:stretch>
                  <a:fillRect l="-3155" t="-12791" r="-205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27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We’ll always have a TA watching chat – if you have a question, ask it there (either general or direct to the TA).</a:t>
            </a:r>
          </a:p>
          <a:p>
            <a:pPr lvl="1"/>
            <a:r>
              <a:rPr lang="en-US" dirty="0"/>
              <a:t>Don’t send direct to me, I won’t see it </a:t>
            </a:r>
          </a:p>
          <a:p>
            <a:r>
              <a:rPr lang="en-US" dirty="0"/>
              <a:t>TA may answer directly, interrupt me, or wait a few minutes and have me answer at a good stopping point. </a:t>
            </a:r>
          </a:p>
          <a:p>
            <a:endParaRPr lang="en-US" dirty="0"/>
          </a:p>
          <a:p>
            <a:r>
              <a:rPr lang="en-US" dirty="0"/>
              <a:t>If you’re comfortable (and have the </a:t>
            </a:r>
            <a:r>
              <a:rPr lang="en-US" dirty="0" err="1"/>
              <a:t>wifi</a:t>
            </a:r>
            <a:r>
              <a:rPr lang="en-US" dirty="0"/>
              <a:t>) to turn on your video please do</a:t>
            </a:r>
          </a:p>
          <a:p>
            <a:pPr lvl="1"/>
            <a:r>
              <a:rPr lang="en-US" dirty="0"/>
              <a:t>Nodding/confused looks/glazed over eyes help me know if I said something super confusing.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will put recordings of (both) lectures on the course webpage.</a:t>
            </a:r>
          </a:p>
        </p:txBody>
      </p:sp>
      <p:pic>
        <p:nvPicPr>
          <p:cNvPr id="2050" name="Picture 2" descr="Grimacing Face on Microsoft Windows 10 May 2019 Update">
            <a:extLst>
              <a:ext uri="{FF2B5EF4-FFF2-40B4-BE49-F238E27FC236}">
                <a16:creationId xmlns:a16="http://schemas.microsoft.com/office/drawing/2014/main" id="{19C2A251-5E09-4C7A-95AA-7AC713E3E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037" y="2167689"/>
            <a:ext cx="366963" cy="36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336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Compound Proposition…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244159"/>
            <a:ext cx="8345055" cy="1729949"/>
          </a:xfrm>
        </p:spPr>
        <p:txBody>
          <a:bodyPr>
            <a:normAutofit/>
          </a:bodyPr>
          <a:lstStyle/>
          <a:p>
            <a:pPr marL="57150" indent="0"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“Robbie knows the Pythagorean Theorem if he is a mathematician and took geometry, and he is a mathematician or did not take geometry.”</a:t>
            </a:r>
          </a:p>
          <a:p>
            <a:pPr marL="57150" indent="0">
              <a:buNone/>
              <a:defRPr/>
            </a:pPr>
            <a:endParaRPr lang="en-US" sz="1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09789" y="2905780"/>
                <a:ext cx="38622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if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∨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789" y="2905780"/>
                <a:ext cx="3862211" cy="523220"/>
              </a:xfrm>
              <a:prstGeom prst="rect">
                <a:avLst/>
              </a:prstGeom>
              <a:blipFill>
                <a:blip r:embed="rId3"/>
                <a:stretch>
                  <a:fillRect l="-3318" t="-12791" r="-205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5239" y="4441371"/>
            <a:ext cx="11187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What promise am I making?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64463" y="4964591"/>
                <a:ext cx="39603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→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∨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463" y="4964591"/>
                <a:ext cx="3960380" cy="523220"/>
              </a:xfrm>
              <a:prstGeom prst="rect">
                <a:avLst/>
              </a:prstGeom>
              <a:blipFill>
                <a:blip r:embed="rId5"/>
                <a:stretch>
                  <a:fillRect l="-3236" t="-11628" r="-200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142303" y="4964591"/>
                <a:ext cx="397762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𝑝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→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∧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∨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8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))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303" y="4964591"/>
                <a:ext cx="3977627" cy="523220"/>
              </a:xfrm>
              <a:prstGeom prst="rect">
                <a:avLst/>
              </a:prstGeom>
              <a:blipFill>
                <a:blip r:embed="rId6"/>
                <a:stretch>
                  <a:fillRect l="-3221" t="-11628" r="-199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36023" y="5487811"/>
            <a:ext cx="10672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The first one! </a:t>
            </a:r>
            <a:r>
              <a:rPr lang="en-US" sz="2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Being a mathematician and taking geometry </a:t>
            </a:r>
            <a:r>
              <a:rPr lang="en-US" sz="2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goes with the “if” knowing the Pythagorean Theorem is the consequence.</a:t>
            </a:r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16440FBD-0C2C-4022-AE1A-D125C8986D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75892" y="2772723"/>
                <a:ext cx="4922387" cy="1312553"/>
              </a:xfrm>
              <a:prstGeom prst="rect">
                <a:avLst/>
              </a:prstGeom>
              <a:ln w="22225">
                <a:solidFill>
                  <a:schemeClr val="accent1"/>
                </a:solidFill>
              </a:ln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Franklin Gothic Medium"/>
                    <a:ea typeface="+mn-ea"/>
                    <a:cs typeface="Franklin Gothic Medium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Franklin Gothic Medium"/>
                    <a:ea typeface="+mn-ea"/>
                    <a:cs typeface="Franklin Gothic Medium"/>
                  </a:defRPr>
                </a:lvl2pPr>
                <a:lvl3pPr marL="9144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457200" rtl="0" eaLnBrk="1" latinLnBrk="0" hangingPunct="1">
                  <a:spcBef>
                    <a:spcPct val="20000"/>
                  </a:spcBef>
                  <a:buFont typeface="Arial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715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	“Robbie knows the Pythagorean Theorem”</a:t>
                </a:r>
              </a:p>
              <a:p>
                <a:pPr marL="5715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	“Robbie is a mathematician”</a:t>
                </a:r>
              </a:p>
              <a:p>
                <a:pPr marL="57150" indent="0"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4C3282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	“Robbie took geometry”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16440FBD-0C2C-4022-AE1A-D125C8986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5892" y="2772723"/>
                <a:ext cx="4922387" cy="1312553"/>
              </a:xfrm>
              <a:prstGeom prst="rect">
                <a:avLst/>
              </a:prstGeom>
              <a:blipFill>
                <a:blip r:embed="rId7"/>
                <a:stretch>
                  <a:fillRect t="-1826"/>
                </a:stretch>
              </a:blipFill>
              <a:ln w="2222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3566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use breakout rooms to give you a chance to try problems with other students.</a:t>
            </a:r>
          </a:p>
          <a:p>
            <a:r>
              <a:rPr lang="en-US" dirty="0"/>
              <a:t>Why? It works!</a:t>
            </a:r>
          </a:p>
          <a:p>
            <a:pPr lvl="1"/>
            <a:r>
              <a:rPr lang="en-US" dirty="0">
                <a:hlinkClick r:id="rId2"/>
              </a:rPr>
              <a:t>https://www.pnas.org/content/111/23/8410</a:t>
            </a:r>
            <a:r>
              <a:rPr lang="en-US" dirty="0"/>
              <a:t> a meta-analysis of 225 studies.</a:t>
            </a:r>
          </a:p>
          <a:p>
            <a:pPr lvl="1"/>
            <a:r>
              <a:rPr lang="en-US" dirty="0"/>
              <a:t>Just listening to me isn’t as good for you as listening to me then trying problems on your own and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1956303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lecture we’ll give you an activity to do in the breakout rooms.</a:t>
            </a:r>
          </a:p>
          <a:p>
            <a:endParaRPr lang="en-US" dirty="0"/>
          </a:p>
          <a:p>
            <a:r>
              <a:rPr lang="en-US" dirty="0"/>
              <a:t>Directions are in Activity pdf</a:t>
            </a:r>
          </a:p>
          <a:p>
            <a:pPr lvl="1"/>
            <a:r>
              <a:rPr lang="en-US" dirty="0"/>
              <a:t>Go to cs.uw.edu/311 and get that pdf!</a:t>
            </a:r>
          </a:p>
        </p:txBody>
      </p:sp>
    </p:spTree>
    <p:extLst>
      <p:ext uri="{BB962C8B-B14F-4D97-AF65-F5344CB8AC3E}">
        <p14:creationId xmlns:p14="http://schemas.microsoft.com/office/powerpoint/2010/main" val="330869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1 Activity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289111"/>
          </a:xfrm>
        </p:spPr>
        <p:txBody>
          <a:bodyPr/>
          <a:lstStyle/>
          <a:p>
            <a:r>
              <a:rPr lang="en-US" dirty="0"/>
              <a:t>Introduce yourselves!</a:t>
            </a:r>
          </a:p>
          <a:p>
            <a:pPr lvl="1"/>
            <a:r>
              <a:rPr lang="en-US" dirty="0"/>
              <a:t>If you can turn your video on, please do.</a:t>
            </a:r>
          </a:p>
          <a:p>
            <a:pPr lvl="1"/>
            <a:r>
              <a:rPr lang="en-US" dirty="0"/>
              <a:t>If you can’t, please unmute and say hi.</a:t>
            </a:r>
          </a:p>
          <a:p>
            <a:pPr lvl="1"/>
            <a:r>
              <a:rPr lang="en-US" dirty="0"/>
              <a:t>If you can’t do either, say “hi” in chat.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Choose someone to share screen, showing this pdf.</a:t>
            </a:r>
          </a:p>
          <a:p>
            <a:pPr lvl="1"/>
            <a:r>
              <a:rPr lang="en-US" sz="2800" dirty="0"/>
              <a:t>Answer these “get to know you” questions until you’re pulled back to the main room.</a:t>
            </a:r>
          </a:p>
          <a:p>
            <a:pPr lvl="1"/>
            <a:r>
              <a:rPr lang="en-US" sz="2800" dirty="0"/>
              <a:t>What is your favorite socially-distanced activity?</a:t>
            </a:r>
          </a:p>
          <a:p>
            <a:pPr lvl="1"/>
            <a:r>
              <a:rPr lang="en-US" sz="2800" dirty="0"/>
              <a:t>What class are you most excited about this quarter?</a:t>
            </a:r>
          </a:p>
          <a:p>
            <a:pPr lvl="1"/>
            <a:r>
              <a:rPr lang="en-US" sz="2800" dirty="0"/>
              <a:t>	And why is it 311?</a:t>
            </a:r>
          </a:p>
          <a:p>
            <a:pPr lvl="1"/>
            <a:r>
              <a:rPr lang="en-US" sz="2800" dirty="0"/>
              <a:t>Found a new friend? A new study group? Share your emails!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623222" y="481914"/>
            <a:ext cx="5369010" cy="2582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Practice filling out a poll everywhere for Activity Credit!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Go to pollev.com/cse311 and login with your UW identity</a:t>
            </a:r>
          </a:p>
          <a:p>
            <a:pPr algn="ctr"/>
            <a:r>
              <a:rPr lang="en-US" sz="2400" dirty="0"/>
              <a:t>Or text cse311 to 22333</a:t>
            </a:r>
          </a:p>
        </p:txBody>
      </p:sp>
    </p:spTree>
    <p:extLst>
      <p:ext uri="{BB962C8B-B14F-4D97-AF65-F5344CB8AC3E}">
        <p14:creationId xmlns:p14="http://schemas.microsoft.com/office/powerpoint/2010/main" val="724317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Tonight: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Pre-course survey on canvas.</a:t>
            </a:r>
          </a:p>
          <a:p>
            <a:r>
              <a:rPr lang="en-US" dirty="0"/>
              <a:t>Make sure you can access the Ed discussion board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Tomorrow:</a:t>
            </a:r>
          </a:p>
          <a:p>
            <a:r>
              <a:rPr lang="en-US" dirty="0"/>
              <a:t>Go to section</a:t>
            </a:r>
          </a:p>
          <a:p>
            <a:endParaRPr lang="en-US" b="1" dirty="0"/>
          </a:p>
          <a:p>
            <a:r>
              <a:rPr lang="en-US" b="1" dirty="0"/>
              <a:t>Soon:</a:t>
            </a:r>
          </a:p>
          <a:p>
            <a:r>
              <a:rPr lang="en-US" dirty="0"/>
              <a:t>Form a study group!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321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46" y="1620929"/>
            <a:ext cx="1290007" cy="1040733"/>
          </a:xfrm>
        </p:spPr>
      </p:pic>
      <p:sp>
        <p:nvSpPr>
          <p:cNvPr id="5" name="TextBox 4"/>
          <p:cNvSpPr txBox="1"/>
          <p:nvPr/>
        </p:nvSpPr>
        <p:spPr>
          <a:xfrm>
            <a:off x="777546" y="2737376"/>
            <a:ext cx="41439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Instructor: Robbie Weber</a:t>
            </a:r>
          </a:p>
          <a:p>
            <a:endParaRPr lang="en-US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Ph.D. from UW CSE in theory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First quarter as teaching faculty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Third time as an instructor</a:t>
            </a:r>
          </a:p>
          <a:p>
            <a:r>
              <a:rPr lang="en-US" sz="2000" dirty="0" err="1">
                <a:latin typeface="Segoe UI Semilight" panose="020B0402040204020203" pitchFamily="34" charset="0"/>
                <a:cs typeface="Segoe UI Semilight" panose="020B0402040204020203" pitchFamily="34" charset="0"/>
              </a:rPr>
              <a:t>TAed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8 different courses.</a:t>
            </a:r>
          </a:p>
          <a:p>
            <a:endParaRPr lang="en-US" sz="20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Office: CSE2 311</a:t>
            </a:r>
          </a:p>
          <a:p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Email: rtweber2@cs.washington.edu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6C56D5-6254-4205-A9D2-5FC0112213CE}"/>
              </a:ext>
            </a:extLst>
          </p:cNvPr>
          <p:cNvSpPr txBox="1"/>
          <p:nvPr/>
        </p:nvSpPr>
        <p:spPr>
          <a:xfrm>
            <a:off x="6168868" y="1345940"/>
            <a:ext cx="5172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TAs</a:t>
            </a:r>
          </a:p>
          <a:p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24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2AAC9CA-1553-4C40-802D-2ED549097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589815"/>
              </p:ext>
            </p:extLst>
          </p:nvPr>
        </p:nvGraphicFramePr>
        <p:xfrm>
          <a:off x="6286500" y="1848194"/>
          <a:ext cx="3248025" cy="464068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48025">
                  <a:extLst>
                    <a:ext uri="{9D8B030D-6E8A-4147-A177-3AD203B41FA5}">
                      <a16:colId xmlns:a16="http://schemas.microsoft.com/office/drawing/2014/main" val="2248722589"/>
                    </a:ext>
                  </a:extLst>
                </a:gridCol>
              </a:tblGrid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Timothy </a:t>
                      </a: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Akintilo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140139932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Austin Chan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3163731392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Yijie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 Deng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1729623493"/>
                  </a:ext>
                </a:extLst>
              </a:tr>
              <a:tr h="27752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Daniel Fuchs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2918369873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Raymond Guo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2827747525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Arthur Liang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3788495315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Melissa Lin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4266612290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Arthur Liang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2969362007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Andrey </a:t>
                      </a: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Ryabtsev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3947423945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Zoey Shi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3315756232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Josh Shin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2911687477"/>
                  </a:ext>
                </a:extLst>
              </a:tr>
              <a:tr h="27752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Alicia </a:t>
                      </a:r>
                      <a:r>
                        <a:rPr lang="en-US" sz="2000" u="none" strike="noStrike" dirty="0" err="1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Stepin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2983157295"/>
                  </a:ext>
                </a:extLst>
              </a:tr>
              <a:tr h="24290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Jason </a:t>
                      </a:r>
                      <a:r>
                        <a:rPr lang="en-US" sz="2000" b="0" u="none" strike="noStrike" dirty="0" err="1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Waataja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4151858444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Alice Wang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2261686156"/>
                  </a:ext>
                </a:extLst>
              </a:tr>
              <a:tr h="240642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latin typeface="Segoe UI Semilight" panose="020B0402040204020203" pitchFamily="34" charset="0"/>
                          <a:cs typeface="Segoe UI Semilight" panose="020B0402040204020203" pitchFamily="34" charset="0"/>
                        </a:rPr>
                        <a:t>Howard Xiao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Segoe UI Semilight" panose="020B0402040204020203" pitchFamily="34" charset="0"/>
                        <a:cs typeface="Segoe UI Semilight" panose="020B0402040204020203" pitchFamily="34" charset="0"/>
                      </a:endParaRPr>
                    </a:p>
                  </a:txBody>
                  <a:tcPr marL="4579" marR="4579" marT="4579" marB="0"/>
                </a:tc>
                <a:extLst>
                  <a:ext uri="{0D108BD9-81ED-4DB2-BD59-A6C34878D82A}">
                    <a16:rowId xmlns:a16="http://schemas.microsoft.com/office/drawing/2014/main" val="561563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155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/>
          </a:bodyPr>
          <a:lstStyle/>
          <a:p>
            <a:r>
              <a:rPr lang="en-US" dirty="0"/>
              <a:t>Sections start tomorrow!</a:t>
            </a:r>
          </a:p>
          <a:p>
            <a:pPr lvl="1"/>
            <a:r>
              <a:rPr lang="en-US" dirty="0"/>
              <a:t>Mostly a chance to practice and ask questions</a:t>
            </a:r>
          </a:p>
          <a:p>
            <a:r>
              <a:rPr lang="en-US" dirty="0"/>
              <a:t>Please attend your registered section if you can.</a:t>
            </a:r>
          </a:p>
          <a:p>
            <a:r>
              <a:rPr lang="en-US" dirty="0"/>
              <a:t>There can be multiple sections at the same time, make sure you know the two-letter code for your section. </a:t>
            </a:r>
          </a:p>
          <a:p>
            <a:r>
              <a:rPr lang="en-US" dirty="0"/>
              <a:t>Zoom links on Canvas or Ed.</a:t>
            </a:r>
          </a:p>
          <a:p>
            <a:endParaRPr lang="en-US" dirty="0"/>
          </a:p>
          <a:p>
            <a:r>
              <a:rPr lang="en-US" dirty="0"/>
              <a:t>Some sections introduce new material. </a:t>
            </a:r>
          </a:p>
          <a:p>
            <a:r>
              <a:rPr lang="en-US" dirty="0"/>
              <a:t>TA walkthroughs will be posted for reference, but sections aren’t recorded.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6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all on the webpage: </a:t>
            </a:r>
            <a:r>
              <a:rPr lang="en-US" dirty="0">
                <a:hlinkClick r:id="rId2"/>
              </a:rPr>
              <a:t>https://courses.cs.washington.edu/courses/cse311/20au/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In general, when in doubt, it’s on the webpage.</a:t>
            </a:r>
          </a:p>
          <a:p>
            <a:endParaRPr lang="en-US" dirty="0"/>
          </a:p>
          <a:p>
            <a:r>
              <a:rPr lang="en-US" dirty="0"/>
              <a:t>We’ll talk through syllabus details as they become relevant, only a few highlights today…</a:t>
            </a:r>
          </a:p>
        </p:txBody>
      </p:sp>
    </p:spTree>
    <p:extLst>
      <p:ext uri="{BB962C8B-B14F-4D97-AF65-F5344CB8AC3E}">
        <p14:creationId xmlns:p14="http://schemas.microsoft.com/office/powerpoint/2010/main" val="184071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We’ll have occasional pre- or post-lecture readings. All required readings will be available on the webpage.</a:t>
            </a:r>
          </a:p>
          <a:p>
            <a:endParaRPr lang="en-US" dirty="0"/>
          </a:p>
          <a:p>
            <a:r>
              <a:rPr lang="en-US" dirty="0"/>
              <a:t>There is also an </a:t>
            </a:r>
            <a:r>
              <a:rPr lang="en-US" b="1" dirty="0"/>
              <a:t>optional</a:t>
            </a:r>
            <a:r>
              <a:rPr lang="en-US" dirty="0"/>
              <a:t> Book:</a:t>
            </a:r>
          </a:p>
          <a:p>
            <a:r>
              <a:rPr lang="en-US" dirty="0"/>
              <a:t>Discrete Mathematics and its Applications (Kenneth Rosen)</a:t>
            </a:r>
          </a:p>
          <a:p>
            <a:r>
              <a:rPr lang="en-US" dirty="0"/>
              <a:t>We’ll tell you the relevant sections for 6</a:t>
            </a:r>
            <a:r>
              <a:rPr lang="en-US" baseline="30000" dirty="0"/>
              <a:t>th</a:t>
            </a:r>
            <a:r>
              <a:rPr lang="en-US" dirty="0"/>
              <a:t> or 7</a:t>
            </a:r>
            <a:r>
              <a:rPr lang="en-US" baseline="30000" dirty="0"/>
              <a:t>th</a:t>
            </a:r>
            <a:r>
              <a:rPr lang="en-US" dirty="0"/>
              <a:t> editions. </a:t>
            </a:r>
          </a:p>
          <a:p>
            <a:r>
              <a:rPr lang="en-US" dirty="0"/>
              <a:t>    Many used copies available  </a:t>
            </a:r>
          </a:p>
          <a:p>
            <a:r>
              <a:rPr lang="en-US" dirty="0"/>
              <a:t>    Good for practice with solved problems</a:t>
            </a:r>
          </a:p>
          <a:p>
            <a:r>
              <a:rPr lang="en-US" dirty="0"/>
              <a:t>Older (or newer) editions also have necessary content, but it may be moved around.</a:t>
            </a:r>
          </a:p>
        </p:txBody>
      </p:sp>
    </p:spTree>
    <p:extLst>
      <p:ext uri="{BB962C8B-B14F-4D97-AF65-F5344CB8AC3E}">
        <p14:creationId xmlns:p14="http://schemas.microsoft.com/office/powerpoint/2010/main" val="205417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(70%)</a:t>
            </a:r>
          </a:p>
          <a:p>
            <a:pPr lvl="1"/>
            <a:r>
              <a:rPr lang="en-US" dirty="0"/>
              <a:t>Approximately weekly. Mostly due Fridays. </a:t>
            </a:r>
          </a:p>
          <a:p>
            <a:pPr lvl="1"/>
            <a:r>
              <a:rPr lang="en-US" dirty="0"/>
              <a:t>Graded on both accuracy and clarity/style. </a:t>
            </a:r>
          </a:p>
          <a:p>
            <a:r>
              <a:rPr lang="en-US" dirty="0"/>
              <a:t>Exams (22.5%)</a:t>
            </a:r>
          </a:p>
          <a:p>
            <a:pPr lvl="1"/>
            <a:r>
              <a:rPr lang="en-US" dirty="0"/>
              <a:t>We’ll have two take-home exams (think “shorter homework” rather than one-hour exam). Approximate dates: Nov. 13-16, Dec. 11-14</a:t>
            </a:r>
          </a:p>
          <a:p>
            <a:r>
              <a:rPr lang="en-US" dirty="0"/>
              <a:t>Lecture activities (7.5%)</a:t>
            </a:r>
          </a:p>
          <a:p>
            <a:pPr lvl="1"/>
            <a:r>
              <a:rPr lang="en-US" dirty="0"/>
              <a:t>Completed either online “live” or (if you’re asynchronous, or miss a lecture) online by the following Sunday. </a:t>
            </a:r>
          </a:p>
        </p:txBody>
      </p:sp>
    </p:spTree>
    <p:extLst>
      <p:ext uri="{BB962C8B-B14F-4D97-AF65-F5344CB8AC3E}">
        <p14:creationId xmlns:p14="http://schemas.microsoft.com/office/powerpoint/2010/main" val="29243390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478A45B3-8228-4452-9448-225E48ECB476}" vid="{3FFB9360-7A2B-4DBD-A3D8-46E51A2048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14230</TotalTime>
  <Words>2558</Words>
  <Application>Microsoft Office PowerPoint</Application>
  <PresentationFormat>Widescreen</PresentationFormat>
  <Paragraphs>474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Arial</vt:lpstr>
      <vt:lpstr>Calibri</vt:lpstr>
      <vt:lpstr>Cambria Math</vt:lpstr>
      <vt:lpstr>Courier New</vt:lpstr>
      <vt:lpstr>Franklin Gothic Medium</vt:lpstr>
      <vt:lpstr>Segoe UI</vt:lpstr>
      <vt:lpstr>Segoe UI Light</vt:lpstr>
      <vt:lpstr>Segoe UI Semibold</vt:lpstr>
      <vt:lpstr>Segoe UI Semilight</vt:lpstr>
      <vt:lpstr>Symbol</vt:lpstr>
      <vt:lpstr>Tw Cen MT</vt:lpstr>
      <vt:lpstr>Wingdings 3</vt:lpstr>
      <vt:lpstr>Integral</vt:lpstr>
      <vt:lpstr>Here Early?</vt:lpstr>
      <vt:lpstr>Logistics and Propositional Logic</vt:lpstr>
      <vt:lpstr>Outline</vt:lpstr>
      <vt:lpstr>Zoom Logistics</vt:lpstr>
      <vt:lpstr>Staff</vt:lpstr>
      <vt:lpstr>Sections</vt:lpstr>
      <vt:lpstr>Syllabus</vt:lpstr>
      <vt:lpstr>Textbook</vt:lpstr>
      <vt:lpstr>Work</vt:lpstr>
      <vt:lpstr>Communication</vt:lpstr>
      <vt:lpstr>Pre-Quarter Survey</vt:lpstr>
      <vt:lpstr>Collaboration Policy</vt:lpstr>
      <vt:lpstr>Form Study Groups! </vt:lpstr>
      <vt:lpstr>CSE 390Z</vt:lpstr>
      <vt:lpstr>We’re in a pandemic…</vt:lpstr>
      <vt:lpstr>What is this course?</vt:lpstr>
      <vt:lpstr>What is this course?</vt:lpstr>
      <vt:lpstr>What is this course?</vt:lpstr>
      <vt:lpstr>Course Outline</vt:lpstr>
      <vt:lpstr>Some Perspective</vt:lpstr>
      <vt:lpstr>Symbolic Logic</vt:lpstr>
      <vt:lpstr>What is symbolic logic and why do we need it?</vt:lpstr>
      <vt:lpstr>Propositions: building blocks of logic</vt:lpstr>
      <vt:lpstr>Analogy</vt:lpstr>
      <vt:lpstr>Are These Propositions?</vt:lpstr>
      <vt:lpstr>Propositions</vt:lpstr>
      <vt:lpstr>Analogy</vt:lpstr>
      <vt:lpstr>Logical Connectives</vt:lpstr>
      <vt:lpstr>Some Truth Tables</vt:lpstr>
      <vt:lpstr>Some Truth Tables</vt:lpstr>
      <vt:lpstr>Implication</vt:lpstr>
      <vt:lpstr>Implication</vt:lpstr>
      <vt:lpstr>Implication (p→q)</vt:lpstr>
      <vt:lpstr>Implication (p→q)</vt:lpstr>
      <vt:lpstr>p → q</vt:lpstr>
      <vt:lpstr>p → q</vt:lpstr>
      <vt:lpstr>A More Complicated Statement</vt:lpstr>
      <vt:lpstr>A Compound Proposition</vt:lpstr>
      <vt:lpstr>A Compound Proposition</vt:lpstr>
      <vt:lpstr>Back to the Compound Proposition…</vt:lpstr>
      <vt:lpstr>Breakout Rooms</vt:lpstr>
      <vt:lpstr>Breakout Rooms</vt:lpstr>
      <vt:lpstr>Lecture 1 Activity</vt:lpstr>
      <vt:lpstr>Todo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 Logic</dc:title>
  <dc:creator>rtweber2</dc:creator>
  <cp:lastModifiedBy>rtweber2</cp:lastModifiedBy>
  <cp:revision>95</cp:revision>
  <dcterms:created xsi:type="dcterms:W3CDTF">2020-07-07T00:40:35Z</dcterms:created>
  <dcterms:modified xsi:type="dcterms:W3CDTF">2020-09-30T23:23:25Z</dcterms:modified>
</cp:coreProperties>
</file>