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97" r:id="rId2"/>
    <p:sldId id="326" r:id="rId3"/>
    <p:sldId id="327" r:id="rId4"/>
    <p:sldId id="328" r:id="rId5"/>
    <p:sldId id="329" r:id="rId6"/>
    <p:sldId id="256" r:id="rId7"/>
    <p:sldId id="334" r:id="rId8"/>
    <p:sldId id="330" r:id="rId9"/>
    <p:sldId id="333" r:id="rId10"/>
    <p:sldId id="331" r:id="rId11"/>
    <p:sldId id="332" r:id="rId12"/>
    <p:sldId id="335" r:id="rId13"/>
    <p:sldId id="336" r:id="rId14"/>
    <p:sldId id="337" r:id="rId15"/>
    <p:sldId id="338" r:id="rId16"/>
    <p:sldId id="339" r:id="rId17"/>
    <p:sldId id="341" r:id="rId18"/>
    <p:sldId id="347" r:id="rId19"/>
    <p:sldId id="342" r:id="rId20"/>
    <p:sldId id="343" r:id="rId21"/>
    <p:sldId id="344" r:id="rId22"/>
    <p:sldId id="345" r:id="rId23"/>
    <p:sldId id="346" r:id="rId24"/>
    <p:sldId id="300" r:id="rId25"/>
    <p:sldId id="325" r:id="rId26"/>
    <p:sldId id="274" r:id="rId27"/>
    <p:sldId id="301" r:id="rId28"/>
    <p:sldId id="302" r:id="rId29"/>
    <p:sldId id="275" r:id="rId30"/>
    <p:sldId id="303" r:id="rId31"/>
    <p:sldId id="278" r:id="rId32"/>
    <p:sldId id="279" r:id="rId33"/>
    <p:sldId id="280" r:id="rId34"/>
    <p:sldId id="281" r:id="rId35"/>
    <p:sldId id="312" r:id="rId36"/>
    <p:sldId id="282" r:id="rId37"/>
    <p:sldId id="310" r:id="rId38"/>
    <p:sldId id="284" r:id="rId39"/>
    <p:sldId id="313" r:id="rId40"/>
    <p:sldId id="314" r:id="rId41"/>
    <p:sldId id="320" r:id="rId42"/>
    <p:sldId id="316" r:id="rId43"/>
    <p:sldId id="357" r:id="rId44"/>
    <p:sldId id="358" r:id="rId45"/>
    <p:sldId id="317" r:id="rId46"/>
    <p:sldId id="348" r:id="rId47"/>
    <p:sldId id="349" r:id="rId48"/>
    <p:sldId id="350" r:id="rId49"/>
    <p:sldId id="318" r:id="rId50"/>
    <p:sldId id="356" r:id="rId51"/>
    <p:sldId id="351" r:id="rId52"/>
    <p:sldId id="352" r:id="rId53"/>
    <p:sldId id="353" r:id="rId54"/>
    <p:sldId id="321" r:id="rId55"/>
    <p:sldId id="323" r:id="rId56"/>
    <p:sldId id="319" r:id="rId57"/>
    <p:sldId id="32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showGuides="1">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BED4E-280B-4D1F-91E2-EAE079489D9B}"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94161-02CB-4E79-96C7-F52320B8DA38}" type="slidenum">
              <a:rPr lang="en-US" smtClean="0"/>
              <a:t>‹#›</a:t>
            </a:fld>
            <a:endParaRPr lang="en-US"/>
          </a:p>
        </p:txBody>
      </p:sp>
    </p:spTree>
    <p:extLst>
      <p:ext uri="{BB962C8B-B14F-4D97-AF65-F5344CB8AC3E}">
        <p14:creationId xmlns:p14="http://schemas.microsoft.com/office/powerpoint/2010/main" val="408956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1A22D-B0DA-7946-9107-1C35E13A8882}" type="slidenum">
              <a:rPr lang="en-US" smtClean="0"/>
              <a:t>13</a:t>
            </a:fld>
            <a:endParaRPr lang="en-US"/>
          </a:p>
        </p:txBody>
      </p:sp>
    </p:spTree>
    <p:extLst>
      <p:ext uri="{BB962C8B-B14F-4D97-AF65-F5344CB8AC3E}">
        <p14:creationId xmlns:p14="http://schemas.microsoft.com/office/powerpoint/2010/main" val="29568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1A22D-B0DA-7946-9107-1C35E13A8882}" type="slidenum">
              <a:rPr lang="en-US" smtClean="0"/>
              <a:t>14</a:t>
            </a:fld>
            <a:endParaRPr lang="en-US"/>
          </a:p>
        </p:txBody>
      </p:sp>
    </p:spTree>
    <p:extLst>
      <p:ext uri="{BB962C8B-B14F-4D97-AF65-F5344CB8AC3E}">
        <p14:creationId xmlns:p14="http://schemas.microsoft.com/office/powerpoint/2010/main" val="207979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1A22D-B0DA-7946-9107-1C35E13A8882}" type="slidenum">
              <a:rPr lang="en-US" smtClean="0"/>
              <a:t>15</a:t>
            </a:fld>
            <a:endParaRPr lang="en-US"/>
          </a:p>
        </p:txBody>
      </p:sp>
    </p:spTree>
    <p:extLst>
      <p:ext uri="{BB962C8B-B14F-4D97-AF65-F5344CB8AC3E}">
        <p14:creationId xmlns:p14="http://schemas.microsoft.com/office/powerpoint/2010/main" val="44859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1A22D-B0DA-7946-9107-1C35E13A8882}" type="slidenum">
              <a:rPr lang="en-US" smtClean="0"/>
              <a:t>16</a:t>
            </a:fld>
            <a:endParaRPr lang="en-US"/>
          </a:p>
        </p:txBody>
      </p:sp>
    </p:spTree>
    <p:extLst>
      <p:ext uri="{BB962C8B-B14F-4D97-AF65-F5344CB8AC3E}">
        <p14:creationId xmlns:p14="http://schemas.microsoft.com/office/powerpoint/2010/main" val="327642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828A34B-58F1-44EF-8A68-5FDEE34C4E2B}"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85A9-D3F0-48F6-9028-7DB0CAA4D3E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9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828A34B-58F1-44EF-8A68-5FDEE34C4E2B}" type="datetimeFigureOut">
              <a:rPr lang="en-US" smtClean="0"/>
              <a:t>10/8/2020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C91A85A9-D3F0-48F6-9028-7DB0CAA4D3E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80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828A34B-58F1-44EF-8A68-5FDEE34C4E2B}" type="datetimeFigureOut">
              <a:rPr lang="en-US" smtClean="0"/>
              <a:t>10/8/2020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C91A85A9-D3F0-48F6-9028-7DB0CAA4D3E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smtClean="0"/>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896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2223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28A34B-58F1-44EF-8A68-5FDEE34C4E2B}"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85A9-D3F0-48F6-9028-7DB0CAA4D3E7}" type="slidenum">
              <a:rPr lang="en-US" smtClean="0"/>
              <a:t>‹#›</a:t>
            </a:fld>
            <a:endParaRPr lang="en-US"/>
          </a:p>
        </p:txBody>
      </p:sp>
    </p:spTree>
    <p:extLst>
      <p:ext uri="{BB962C8B-B14F-4D97-AF65-F5344CB8AC3E}">
        <p14:creationId xmlns:p14="http://schemas.microsoft.com/office/powerpoint/2010/main" val="229367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828A34B-58F1-44EF-8A68-5FDEE34C4E2B}" type="datetimeFigureOut">
              <a:rPr lang="en-US" smtClean="0"/>
              <a:t>10/8/2020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C91A85A9-D3F0-48F6-9028-7DB0CAA4D3E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03773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smtClean="0"/>
              <a:t>Edit Master text styles</a:t>
            </a:r>
          </a:p>
        </p:txBody>
      </p:sp>
      <p:sp>
        <p:nvSpPr>
          <p:cNvPr id="7" name="Date Placeholder 6"/>
          <p:cNvSpPr>
            <a:spLocks noGrp="1"/>
          </p:cNvSpPr>
          <p:nvPr>
            <p:ph type="dt" sz="half" idx="10"/>
          </p:nvPr>
        </p:nvSpPr>
        <p:spPr/>
        <p:txBody>
          <a:bodyPr/>
          <a:lstStyle/>
          <a:p>
            <a:fld id="{5828A34B-58F1-44EF-8A68-5FDEE34C4E2B}"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A85A9-D3F0-48F6-9028-7DB0CAA4D3E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smtClean="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405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28A34B-58F1-44EF-8A68-5FDEE34C4E2B}"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A85A9-D3F0-48F6-9028-7DB0CAA4D3E7}" type="slidenum">
              <a:rPr lang="en-US" smtClean="0"/>
              <a:t>‹#›</a:t>
            </a:fld>
            <a:endParaRPr lang="en-US"/>
          </a:p>
        </p:txBody>
      </p:sp>
    </p:spTree>
    <p:extLst>
      <p:ext uri="{BB962C8B-B14F-4D97-AF65-F5344CB8AC3E}">
        <p14:creationId xmlns:p14="http://schemas.microsoft.com/office/powerpoint/2010/main" val="239741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28A34B-58F1-44EF-8A68-5FDEE34C4E2B}"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A85A9-D3F0-48F6-9028-7DB0CAA4D3E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338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28A34B-58F1-44EF-8A68-5FDEE34C4E2B}"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A85A9-D3F0-48F6-9028-7DB0CAA4D3E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6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8A34B-58F1-44EF-8A68-5FDEE34C4E2B}"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A85A9-D3F0-48F6-9028-7DB0CAA4D3E7}" type="slidenum">
              <a:rPr lang="en-US" smtClean="0"/>
              <a:t>‹#›</a:t>
            </a:fld>
            <a:endParaRPr lang="en-US"/>
          </a:p>
        </p:txBody>
      </p:sp>
    </p:spTree>
    <p:extLst>
      <p:ext uri="{BB962C8B-B14F-4D97-AF65-F5344CB8AC3E}">
        <p14:creationId xmlns:p14="http://schemas.microsoft.com/office/powerpoint/2010/main" val="171878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28A34B-58F1-44EF-8A68-5FDEE34C4E2B}"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A85A9-D3F0-48F6-9028-7DB0CAA4D3E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75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828A34B-58F1-44EF-8A68-5FDEE34C4E2B}" type="datetimeFigureOut">
              <a:rPr lang="en-US" smtClean="0"/>
              <a:t>10/8/2020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C91A85A9-D3F0-48F6-9028-7DB0CAA4D3E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37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1.png"/><Relationship Id="rId4" Type="http://schemas.openxmlformats.org/officeDocument/2006/relationships/image" Target="../media/image131.png"/></Relationships>
</file>

<file path=ppt/slides/_rels/slide26.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0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0.png"/><Relationship Id="rId4"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0.png"/><Relationship Id="rId4" Type="http://schemas.openxmlformats.org/officeDocument/2006/relationships/image" Target="../media/image1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3.png"/><Relationship Id="rId4" Type="http://schemas.openxmlformats.org/officeDocument/2006/relationships/image" Target="../media/image2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nneker@uw.edu" TargetMode="External"/><Relationship Id="rId2" Type="http://schemas.openxmlformats.org/officeDocument/2006/relationships/hyperlink" Target="https://forms.gle/x1iY1kR4WjY23Sn3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r>
              <a:rPr lang="en-US" dirty="0" smtClean="0"/>
              <a:t>Translate this sentence into symbolic logic, and describe a weather pattern and transportation method that causes the proposition to be false.</a:t>
            </a:r>
          </a:p>
          <a:p>
            <a:endParaRPr lang="en-US" dirty="0"/>
          </a:p>
          <a:p>
            <a:r>
              <a:rPr lang="en-US" dirty="0" smtClean="0"/>
              <a:t>It is snowing today, and if it is raining or snowing then we won’t walk to school.</a:t>
            </a:r>
            <a:endParaRPr lang="en-US" dirty="0"/>
          </a:p>
        </p:txBody>
      </p:sp>
    </p:spTree>
    <p:extLst>
      <p:ext uri="{BB962C8B-B14F-4D97-AF65-F5344CB8AC3E}">
        <p14:creationId xmlns:p14="http://schemas.microsoft.com/office/powerpoint/2010/main" val="221026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Policy</a:t>
            </a:r>
          </a:p>
        </p:txBody>
      </p:sp>
      <p:sp>
        <p:nvSpPr>
          <p:cNvPr id="3" name="Content Placeholder 2"/>
          <p:cNvSpPr>
            <a:spLocks noGrp="1"/>
          </p:cNvSpPr>
          <p:nvPr>
            <p:ph idx="1"/>
          </p:nvPr>
        </p:nvSpPr>
        <p:spPr>
          <a:xfrm>
            <a:off x="575240" y="1463857"/>
            <a:ext cx="11187258" cy="5198200"/>
          </a:xfrm>
        </p:spPr>
        <p:txBody>
          <a:bodyPr>
            <a:normAutofit lnSpcReduction="10000"/>
          </a:bodyPr>
          <a:lstStyle/>
          <a:p>
            <a:r>
              <a:rPr lang="en-US" sz="2400" dirty="0"/>
              <a:t>The goal of the course is for you to learn; the collaboration policy </a:t>
            </a:r>
            <a:r>
              <a:rPr lang="en-US" sz="2400" dirty="0" smtClean="0"/>
              <a:t>facilitates that.</a:t>
            </a:r>
            <a:endParaRPr lang="en-US" sz="2400" dirty="0"/>
          </a:p>
          <a:p>
            <a:r>
              <a:rPr lang="en-US" sz="2400" dirty="0"/>
              <a:t>Collaboration with others is </a:t>
            </a:r>
            <a:r>
              <a:rPr lang="en-US" sz="2400" b="1" dirty="0"/>
              <a:t>encouraged</a:t>
            </a:r>
          </a:p>
          <a:p>
            <a:pPr lvl="1"/>
            <a:r>
              <a:rPr lang="en-US" sz="2000" dirty="0"/>
              <a:t>You may work on homework with other students, but…</a:t>
            </a:r>
          </a:p>
          <a:p>
            <a:r>
              <a:rPr lang="en-US" sz="2400" dirty="0"/>
              <a:t>BUT you must:</a:t>
            </a:r>
          </a:p>
          <a:p>
            <a:pPr lvl="1"/>
            <a:r>
              <a:rPr lang="en-US" sz="2000" dirty="0"/>
              <a:t>list anyone you work with</a:t>
            </a:r>
          </a:p>
          <a:p>
            <a:pPr lvl="1"/>
            <a:r>
              <a:rPr lang="en-US" sz="2000" dirty="0"/>
              <a:t>Write up your solutions independently using your own words.</a:t>
            </a:r>
          </a:p>
          <a:p>
            <a:r>
              <a:rPr lang="en-US" sz="2400" dirty="0"/>
              <a:t>Some details</a:t>
            </a:r>
          </a:p>
          <a:p>
            <a:pPr lvl="1"/>
            <a:r>
              <a:rPr lang="en-US" sz="2000" dirty="0"/>
              <a:t>do not leave with any solution written down or photographed</a:t>
            </a:r>
          </a:p>
          <a:p>
            <a:pPr lvl="1"/>
            <a:r>
              <a:rPr lang="en-US" sz="2000" dirty="0"/>
              <a:t>wait 30 minutes before writing up your solution</a:t>
            </a:r>
          </a:p>
          <a:p>
            <a:r>
              <a:rPr lang="en-US" sz="2400" dirty="0"/>
              <a:t>If you can write the solution yourself, you’ve </a:t>
            </a:r>
            <a:r>
              <a:rPr lang="en-US" sz="2400" b="1" dirty="0"/>
              <a:t>taught</a:t>
            </a:r>
            <a:r>
              <a:rPr lang="en-US" sz="2400" dirty="0"/>
              <a:t> each other, and you’ve </a:t>
            </a:r>
            <a:r>
              <a:rPr lang="en-US" sz="2400" b="1" dirty="0" smtClean="0"/>
              <a:t>learned!</a:t>
            </a:r>
            <a:endParaRPr lang="en-US" sz="2400" dirty="0"/>
          </a:p>
          <a:p>
            <a:r>
              <a:rPr lang="en-US" sz="2400" dirty="0"/>
              <a:t>And that makes it much more likely to stick. </a:t>
            </a:r>
          </a:p>
          <a:p>
            <a:r>
              <a:rPr lang="en-US" sz="2400" dirty="0"/>
              <a:t>More implementation details (including sample scenarios) on the webpage</a:t>
            </a:r>
            <a:r>
              <a:rPr lang="en-US" sz="2400" dirty="0" smtClean="0"/>
              <a:t>!</a:t>
            </a:r>
            <a:endParaRPr lang="en-US" sz="2400" dirty="0"/>
          </a:p>
        </p:txBody>
      </p:sp>
    </p:spTree>
    <p:extLst>
      <p:ext uri="{BB962C8B-B14F-4D97-AF65-F5344CB8AC3E}">
        <p14:creationId xmlns:p14="http://schemas.microsoft.com/office/powerpoint/2010/main" val="385208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Work</a:t>
            </a:r>
          </a:p>
        </p:txBody>
      </p:sp>
      <p:sp>
        <p:nvSpPr>
          <p:cNvPr id="3" name="Content Placeholder 2"/>
          <p:cNvSpPr>
            <a:spLocks noGrp="1"/>
          </p:cNvSpPr>
          <p:nvPr>
            <p:ph idx="1"/>
          </p:nvPr>
        </p:nvSpPr>
        <p:spPr>
          <a:xfrm>
            <a:off x="575240" y="1463856"/>
            <a:ext cx="11187258" cy="5111669"/>
          </a:xfrm>
        </p:spPr>
        <p:txBody>
          <a:bodyPr>
            <a:normAutofit/>
          </a:bodyPr>
          <a:lstStyle/>
          <a:p>
            <a:r>
              <a:rPr lang="en-US" sz="2400" dirty="0"/>
              <a:t>You have 4 late days for the quarter.</a:t>
            </a:r>
          </a:p>
          <a:p>
            <a:r>
              <a:rPr lang="en-US" sz="2400" dirty="0"/>
              <a:t>You can use a late day to turn in a homework up to 24 hours later than otherwise due.</a:t>
            </a:r>
          </a:p>
          <a:p>
            <a:r>
              <a:rPr lang="en-US" sz="2400" dirty="0"/>
              <a:t>But you can use at most 2 late days per assignment.</a:t>
            </a:r>
          </a:p>
          <a:p>
            <a:r>
              <a:rPr lang="en-US" sz="2400" dirty="0"/>
              <a:t>The intent of late days is to handle “normal” issues that happen during a quarter (e.g. programming project for another course takes longer than you thought, or a family member had a birthday </a:t>
            </a:r>
            <a:r>
              <a:rPr lang="en-US" sz="2400" strike="sngStrike" dirty="0" err="1"/>
              <a:t>party</a:t>
            </a:r>
            <a:r>
              <a:rPr lang="en-US" sz="2400" dirty="0" err="1"/>
              <a:t>zoom</a:t>
            </a:r>
            <a:r>
              <a:rPr lang="en-US" sz="2400" dirty="0"/>
              <a:t> you had to attend).</a:t>
            </a:r>
          </a:p>
          <a:p>
            <a:r>
              <a:rPr lang="en-US" sz="2400" dirty="0"/>
              <a:t>If you have a more significant issue, please talk to us. We’ll work with you.</a:t>
            </a:r>
          </a:p>
          <a:p>
            <a:pPr lvl="1"/>
            <a:r>
              <a:rPr lang="en-US" sz="2000" dirty="0"/>
              <a:t>Private post on Ed, or email Robbie</a:t>
            </a:r>
          </a:p>
          <a:p>
            <a:r>
              <a:rPr lang="en-US" sz="2400" dirty="0"/>
              <a:t>It’s a weird quarter. We can work with you when things happen, but we’re not psychics. Please reach out – the sooner the better. </a:t>
            </a:r>
          </a:p>
          <a:p>
            <a:pPr lvl="1"/>
            <a:r>
              <a:rPr lang="en-US" sz="2000" dirty="0"/>
              <a:t>If we give you an extension and it turns out you didn’t need it, that’s ok!</a:t>
            </a:r>
          </a:p>
        </p:txBody>
      </p:sp>
    </p:spTree>
    <p:extLst>
      <p:ext uri="{BB962C8B-B14F-4D97-AF65-F5344CB8AC3E}">
        <p14:creationId xmlns:p14="http://schemas.microsoft.com/office/powerpoint/2010/main" val="372025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Connectives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413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Complicated Statement</a:t>
            </a:r>
          </a:p>
        </p:txBody>
      </p:sp>
      <p:sp>
        <p:nvSpPr>
          <p:cNvPr id="3" name="Content Placeholder 2"/>
          <p:cNvSpPr>
            <a:spLocks noGrp="1"/>
          </p:cNvSpPr>
          <p:nvPr>
            <p:ph idx="1"/>
          </p:nvPr>
        </p:nvSpPr>
        <p:spPr>
          <a:xfrm>
            <a:off x="1981200" y="1244160"/>
            <a:ext cx="7929418" cy="5140800"/>
          </a:xfrm>
        </p:spPr>
        <p:txBody>
          <a:bodyPr/>
          <a:lstStyle/>
          <a:p>
            <a:pPr marL="57150" indent="0">
              <a:buNone/>
              <a:defRPr/>
            </a:pPr>
            <a:r>
              <a:rPr lang="en-US" dirty="0">
                <a:solidFill>
                  <a:srgbClr val="002060"/>
                </a:solidFill>
              </a:rPr>
              <a:t>“Robbie knows the Pythagorean Theorem if he is a mathematician and took geometry, and he is a mathematician or did not take geometry.”</a:t>
            </a:r>
          </a:p>
          <a:p>
            <a:pPr marL="57150" indent="0">
              <a:buNone/>
              <a:defRPr/>
            </a:pPr>
            <a:endParaRPr lang="en-US" sz="1400" dirty="0">
              <a:solidFill>
                <a:srgbClr val="C00000"/>
              </a:solidFill>
            </a:endParaRPr>
          </a:p>
          <a:p>
            <a:pPr marL="0" indent="0">
              <a:buNone/>
              <a:defRPr/>
            </a:pPr>
            <a:r>
              <a:rPr lang="en-US" sz="2600" dirty="0"/>
              <a:t>Is this a proposition?</a:t>
            </a:r>
          </a:p>
          <a:p>
            <a:pPr marL="0" indent="0">
              <a:buNone/>
              <a:defRPr/>
            </a:pPr>
            <a:endParaRPr lang="en-US" sz="2600" dirty="0"/>
          </a:p>
          <a:p>
            <a:pPr marL="0" indent="0">
              <a:buNone/>
              <a:defRPr/>
            </a:pPr>
            <a:r>
              <a:rPr lang="en-US" sz="2600" dirty="0"/>
              <a:t>We’d like to </a:t>
            </a:r>
            <a:r>
              <a:rPr lang="en-US" sz="2600" i="1" dirty="0"/>
              <a:t>understand</a:t>
            </a:r>
            <a:r>
              <a:rPr lang="en-US" sz="2600" dirty="0"/>
              <a:t> what this proposition means.</a:t>
            </a:r>
          </a:p>
          <a:p>
            <a:pPr marL="0" indent="0">
              <a:buNone/>
              <a:defRPr/>
            </a:pPr>
            <a:endParaRPr lang="en-US" sz="2600" dirty="0"/>
          </a:p>
          <a:p>
            <a:pPr marL="0" indent="0">
              <a:buNone/>
              <a:defRPr/>
            </a:pPr>
            <a:r>
              <a:rPr lang="en-US" sz="2600" dirty="0"/>
              <a:t>In particular, is it true?</a:t>
            </a:r>
          </a:p>
        </p:txBody>
      </p:sp>
    </p:spTree>
    <p:extLst>
      <p:ext uri="{BB962C8B-B14F-4D97-AF65-F5344CB8AC3E}">
        <p14:creationId xmlns:p14="http://schemas.microsoft.com/office/powerpoint/2010/main" val="21962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Compound 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244160"/>
                <a:ext cx="8326582" cy="5140800"/>
              </a:xfrm>
            </p:spPr>
            <p:txBody>
              <a:bodyPr>
                <a:normAutofit/>
              </a:bodyPr>
              <a:lstStyle/>
              <a:p>
                <a:pPr marL="57150" indent="0">
                  <a:buNone/>
                  <a:defRPr/>
                </a:pPr>
                <a:r>
                  <a:rPr lang="en-US" dirty="0">
                    <a:solidFill>
                      <a:srgbClr val="002060"/>
                    </a:solidFill>
                  </a:rPr>
                  <a:t>“Robbie knows the Pythagorean Theorem if he is a mathematician and took geometry, and he is a mathematician or did not take geometry.”</a:t>
                </a:r>
              </a:p>
              <a:p>
                <a:pPr marL="0" indent="0">
                  <a:buNone/>
                  <a:defRPr/>
                </a:pPr>
                <a:r>
                  <a:rPr lang="en-US" sz="2600" dirty="0"/>
                  <a:t>We’d like to </a:t>
                </a:r>
                <a:r>
                  <a:rPr lang="en-US" sz="2600" i="1" dirty="0"/>
                  <a:t>understand</a:t>
                </a:r>
                <a:r>
                  <a:rPr lang="en-US" sz="2600" dirty="0"/>
                  <a:t> what this proposition means.</a:t>
                </a:r>
                <a:endParaRPr lang="en-US" sz="1400" dirty="0"/>
              </a:p>
              <a:p>
                <a:pPr marL="0" indent="0">
                  <a:buNone/>
                  <a:defRPr/>
                </a:pPr>
                <a:r>
                  <a:rPr lang="en-US" sz="2400" dirty="0"/>
                  <a:t>First find the simplest (</a:t>
                </a:r>
                <a:r>
                  <a:rPr lang="en-US" sz="2400" b="1" dirty="0">
                    <a:solidFill>
                      <a:schemeClr val="accent4">
                        <a:lumMod val="25000"/>
                      </a:schemeClr>
                    </a:solidFill>
                  </a:rPr>
                  <a:t>atomic) propositions</a:t>
                </a:r>
                <a:r>
                  <a:rPr lang="en-US" sz="2400" dirty="0"/>
                  <a:t>:</a:t>
                </a:r>
              </a:p>
              <a:p>
                <a:pPr marL="57150" indent="0">
                  <a:buNone/>
                  <a:defRPr/>
                </a:pPr>
                <a:r>
                  <a:rPr lang="en-US" sz="2400" dirty="0"/>
                  <a:t>	</a:t>
                </a:r>
                <a:r>
                  <a:rPr lang="en-US" sz="2400" dirty="0">
                    <a:solidFill>
                      <a:srgbClr val="C00000"/>
                    </a:solidFill>
                  </a:rPr>
                  <a:t> </a:t>
                </a:r>
                <a14:m>
                  <m:oMath xmlns:m="http://schemas.openxmlformats.org/officeDocument/2006/math">
                    <m:r>
                      <a:rPr lang="en-US" sz="2400" i="1" smtClean="0">
                        <a:solidFill>
                          <a:srgbClr val="4C3282"/>
                        </a:solidFill>
                        <a:latin typeface="Cambria Math" panose="02040503050406030204" pitchFamily="18" charset="0"/>
                      </a:rPr>
                      <m:t>𝑝</m:t>
                    </m:r>
                    <m:r>
                      <a:rPr lang="en-US" sz="2400" i="1">
                        <a:solidFill>
                          <a:srgbClr val="C00000"/>
                        </a:solidFill>
                        <a:latin typeface="Cambria Math" panose="02040503050406030204" pitchFamily="18" charset="0"/>
                      </a:rPr>
                      <m:t> </m:t>
                    </m:r>
                  </m:oMath>
                </a14:m>
                <a:r>
                  <a:rPr lang="en-US" sz="2400" dirty="0"/>
                  <a:t>	“Robbie knows the Pythagorean Theorem”</a:t>
                </a:r>
              </a:p>
              <a:p>
                <a:pPr marL="57150" indent="0">
                  <a:buNone/>
                  <a:defRPr/>
                </a:pPr>
                <a:r>
                  <a:rPr lang="en-US" sz="2400" dirty="0"/>
                  <a:t>	</a:t>
                </a:r>
                <a:r>
                  <a:rPr lang="en-US" sz="2400" dirty="0">
                    <a:solidFill>
                      <a:srgbClr val="C00000"/>
                    </a:solidFill>
                  </a:rPr>
                  <a:t> </a:t>
                </a:r>
                <a14:m>
                  <m:oMath xmlns:m="http://schemas.openxmlformats.org/officeDocument/2006/math">
                    <m:r>
                      <a:rPr lang="en-US" sz="2400" i="1" smtClean="0">
                        <a:solidFill>
                          <a:srgbClr val="4C3282"/>
                        </a:solidFill>
                        <a:latin typeface="Cambria Math" panose="02040503050406030204" pitchFamily="18" charset="0"/>
                      </a:rPr>
                      <m:t>𝑞</m:t>
                    </m:r>
                    <m:r>
                      <a:rPr lang="en-US" sz="2400" i="1">
                        <a:solidFill>
                          <a:srgbClr val="C00000"/>
                        </a:solidFill>
                        <a:latin typeface="Cambria Math" panose="02040503050406030204" pitchFamily="18" charset="0"/>
                      </a:rPr>
                      <m:t> </m:t>
                    </m:r>
                  </m:oMath>
                </a14:m>
                <a:r>
                  <a:rPr lang="en-US" sz="2400" dirty="0"/>
                  <a:t>	“Robbie is a mathematician”</a:t>
                </a:r>
              </a:p>
              <a:p>
                <a:pPr marL="57150" indent="0">
                  <a:buNone/>
                  <a:defRPr/>
                </a:pPr>
                <a:r>
                  <a:rPr lang="en-US" sz="2400" dirty="0"/>
                  <a:t>	</a:t>
                </a:r>
                <a:r>
                  <a:rPr lang="en-US" sz="2400" dirty="0">
                    <a:solidFill>
                      <a:srgbClr val="C00000"/>
                    </a:solidFill>
                  </a:rPr>
                  <a:t> </a:t>
                </a:r>
                <a14:m>
                  <m:oMath xmlns:m="http://schemas.openxmlformats.org/officeDocument/2006/math">
                    <m:r>
                      <a:rPr lang="en-US" sz="2400" i="1" smtClean="0">
                        <a:solidFill>
                          <a:srgbClr val="4C3282"/>
                        </a:solidFill>
                        <a:latin typeface="Cambria Math" panose="02040503050406030204" pitchFamily="18" charset="0"/>
                      </a:rPr>
                      <m:t>𝑟</m:t>
                    </m:r>
                    <m:r>
                      <a:rPr lang="en-US" sz="2400" i="1">
                        <a:solidFill>
                          <a:srgbClr val="C00000"/>
                        </a:solidFill>
                        <a:latin typeface="Cambria Math" panose="02040503050406030204" pitchFamily="18" charset="0"/>
                      </a:rPr>
                      <m:t> </m:t>
                    </m:r>
                  </m:oMath>
                </a14:m>
                <a:r>
                  <a:rPr lang="en-US" sz="2400" dirty="0"/>
                  <a:t>	“Robbie took geometry”</a:t>
                </a:r>
              </a:p>
              <a:p>
                <a:pPr marL="57150" indent="0">
                  <a:buNone/>
                  <a:defRPr/>
                </a:pPr>
                <a:r>
                  <a:rPr lang="en-US" sz="2400" dirty="0"/>
                  <a:t>	(</a:t>
                </a:r>
                <a14:m>
                  <m:oMath xmlns:m="http://schemas.openxmlformats.org/officeDocument/2006/math">
                    <m:r>
                      <a:rPr lang="en-US" sz="2400" i="1" dirty="0" smtClean="0">
                        <a:latin typeface="Cambria Math" panose="02040503050406030204" pitchFamily="18" charset="0"/>
                      </a:rPr>
                      <m:t>𝑝</m:t>
                    </m:r>
                  </m:oMath>
                </a14:m>
                <a:r>
                  <a:rPr lang="en-US" sz="2400" dirty="0"/>
                  <a:t> if (</a:t>
                </a:r>
                <a14:m>
                  <m:oMath xmlns:m="http://schemas.openxmlformats.org/officeDocument/2006/math">
                    <m:r>
                      <a:rPr lang="en-US" sz="2400" i="1" dirty="0" smtClean="0">
                        <a:latin typeface="Cambria Math" panose="02040503050406030204" pitchFamily="18" charset="0"/>
                      </a:rPr>
                      <m:t>𝑞</m:t>
                    </m:r>
                  </m:oMath>
                </a14:m>
                <a:r>
                  <a:rPr lang="en-US" sz="2400" dirty="0"/>
                  <a:t> and </a:t>
                </a:r>
                <a14:m>
                  <m:oMath xmlns:m="http://schemas.openxmlformats.org/officeDocument/2006/math">
                    <m:r>
                      <a:rPr lang="en-US" sz="2400" i="1" dirty="0" smtClean="0">
                        <a:latin typeface="Cambria Math" panose="02040503050406030204" pitchFamily="18" charset="0"/>
                      </a:rPr>
                      <m:t>𝑟</m:t>
                    </m:r>
                  </m:oMath>
                </a14:m>
                <a:r>
                  <a:rPr lang="en-US" sz="2400" dirty="0"/>
                  <a:t>)) and (</a:t>
                </a:r>
                <a14:m>
                  <m:oMath xmlns:m="http://schemas.openxmlformats.org/officeDocument/2006/math">
                    <m:r>
                      <a:rPr lang="en-US" sz="2400" i="1" dirty="0" smtClean="0">
                        <a:latin typeface="Cambria Math" panose="02040503050406030204" pitchFamily="18" charset="0"/>
                      </a:rPr>
                      <m:t>𝑞</m:t>
                    </m:r>
                  </m:oMath>
                </a14:m>
                <a:r>
                  <a:rPr lang="en-US" sz="2400" dirty="0"/>
                  <a:t> or (not </a:t>
                </a:r>
                <a14:m>
                  <m:oMath xmlns:m="http://schemas.openxmlformats.org/officeDocument/2006/math">
                    <m:r>
                      <a:rPr lang="en-US" sz="2400" i="1" dirty="0" smtClean="0">
                        <a:latin typeface="Cambria Math" panose="02040503050406030204" pitchFamily="18" charset="0"/>
                      </a:rPr>
                      <m:t>𝑟</m:t>
                    </m:r>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244160"/>
                <a:ext cx="8326582" cy="5140800"/>
              </a:xfrm>
              <a:blipFill>
                <a:blip r:embed="rId3"/>
                <a:stretch>
                  <a:fillRect l="-1830" t="-20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112081" y="5724509"/>
                <a:ext cx="3862211" cy="523220"/>
              </a:xfrm>
              <a:prstGeom prst="rect">
                <a:avLst/>
              </a:prstGeom>
            </p:spPr>
            <p:txBody>
              <a:bodyPr wrap="none">
                <a:spAutoFit/>
              </a:bodyPr>
              <a:lstStyle/>
              <a:p>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rPr>
                      <m:t>¬</m:t>
                    </m:r>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3112081" y="5724509"/>
                <a:ext cx="3862211" cy="523220"/>
              </a:xfrm>
              <a:prstGeom prst="rect">
                <a:avLst/>
              </a:prstGeom>
              <a:blipFill>
                <a:blip r:embed="rId4"/>
                <a:stretch>
                  <a:fillRect l="-3318" t="-11628" r="-2054" b="-31395"/>
                </a:stretch>
              </a:blipFill>
            </p:spPr>
            <p:txBody>
              <a:bodyPr/>
              <a:lstStyle/>
              <a:p>
                <a:r>
                  <a:rPr lang="en-US">
                    <a:noFill/>
                  </a:rPr>
                  <a:t> </a:t>
                </a:r>
              </a:p>
            </p:txBody>
          </p:sp>
        </mc:Fallback>
      </mc:AlternateContent>
    </p:spTree>
    <p:extLst>
      <p:ext uri="{BB962C8B-B14F-4D97-AF65-F5344CB8AC3E}">
        <p14:creationId xmlns:p14="http://schemas.microsoft.com/office/powerpoint/2010/main" val="32452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Parentheses…</a:t>
            </a:r>
            <a:endParaRPr lang="en-US" dirty="0"/>
          </a:p>
        </p:txBody>
      </p:sp>
      <p:sp>
        <p:nvSpPr>
          <p:cNvPr id="3" name="Content Placeholder 2"/>
          <p:cNvSpPr>
            <a:spLocks noGrp="1"/>
          </p:cNvSpPr>
          <p:nvPr>
            <p:ph idx="1"/>
          </p:nvPr>
        </p:nvSpPr>
        <p:spPr>
          <a:xfrm>
            <a:off x="1981200" y="1244160"/>
            <a:ext cx="8372764" cy="5140800"/>
          </a:xfrm>
        </p:spPr>
        <p:txBody>
          <a:bodyPr>
            <a:normAutofit/>
          </a:bodyPr>
          <a:lstStyle/>
          <a:p>
            <a:pPr marL="57150" indent="0">
              <a:buNone/>
              <a:defRPr/>
            </a:pPr>
            <a:r>
              <a:rPr lang="en-US" dirty="0">
                <a:solidFill>
                  <a:srgbClr val="002060"/>
                </a:solidFill>
              </a:rPr>
              <a:t>“Robbie knows the Pythagorean Theorem if he is a mathematician and took geometry, and he is a mathematician or did not take geometry.”</a:t>
            </a:r>
          </a:p>
          <a:p>
            <a:pPr marL="57150" indent="0">
              <a:buNone/>
              <a:defRPr/>
            </a:pPr>
            <a:endParaRPr lang="en-US" sz="1400" dirty="0">
              <a:solidFill>
                <a:srgbClr val="C00000"/>
              </a:solidFill>
            </a:endParaRPr>
          </a:p>
          <a:p>
            <a:pPr marL="57150" indent="0">
              <a:buNone/>
              <a:defRPr/>
            </a:pPr>
            <a:r>
              <a:rPr lang="en-US" sz="2400" dirty="0"/>
              <a:t>	</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7075892" y="2772723"/>
                <a:ext cx="4922387" cy="1312553"/>
              </a:xfrm>
              <a:prstGeom prst="rect">
                <a:avLst/>
              </a:prstGeom>
              <a:ln w="22225">
                <a:solidFill>
                  <a:schemeClr val="accent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defRPr/>
                </a:pPr>
                <a14:m>
                  <m:oMath xmlns:m="http://schemas.openxmlformats.org/officeDocument/2006/math">
                    <m:r>
                      <a:rPr lang="en-US" sz="1800" i="1">
                        <a:solidFill>
                          <a:srgbClr val="4C3282"/>
                        </a:solidFill>
                        <a:latin typeface="Cambria Math" panose="02040503050406030204" pitchFamily="18" charset="0"/>
                      </a:rPr>
                      <m:t>𝑝</m:t>
                    </m:r>
                    <m:r>
                      <a:rPr lang="en-US" sz="1800" i="1">
                        <a:solidFill>
                          <a:srgbClr val="C00000"/>
                        </a:solidFill>
                        <a:latin typeface="Cambria Math" panose="02040503050406030204" pitchFamily="18" charset="0"/>
                      </a:rPr>
                      <m:t> </m:t>
                    </m:r>
                  </m:oMath>
                </a14:m>
                <a:r>
                  <a:rPr lang="en-US" sz="1800" dirty="0"/>
                  <a:t>	“Robbie knows the Pythagorean Theorem”</a:t>
                </a:r>
              </a:p>
              <a:p>
                <a:pPr marL="57150" indent="0">
                  <a:buNone/>
                  <a:defRPr/>
                </a:pPr>
                <a14:m>
                  <m:oMath xmlns:m="http://schemas.openxmlformats.org/officeDocument/2006/math">
                    <m:r>
                      <a:rPr lang="en-US" sz="1800" i="1">
                        <a:solidFill>
                          <a:srgbClr val="4C3282"/>
                        </a:solidFill>
                        <a:latin typeface="Cambria Math" panose="02040503050406030204" pitchFamily="18" charset="0"/>
                      </a:rPr>
                      <m:t>𝑞</m:t>
                    </m:r>
                    <m:r>
                      <a:rPr lang="en-US" sz="1800" i="1">
                        <a:solidFill>
                          <a:srgbClr val="C00000"/>
                        </a:solidFill>
                        <a:latin typeface="Cambria Math" panose="02040503050406030204" pitchFamily="18" charset="0"/>
                      </a:rPr>
                      <m:t> </m:t>
                    </m:r>
                  </m:oMath>
                </a14:m>
                <a:r>
                  <a:rPr lang="en-US" sz="1800" dirty="0"/>
                  <a:t>	“Robbie is a mathematician”</a:t>
                </a:r>
              </a:p>
              <a:p>
                <a:pPr marL="57150" indent="0">
                  <a:buNone/>
                  <a:defRPr/>
                </a:pPr>
                <a14:m>
                  <m:oMath xmlns:m="http://schemas.openxmlformats.org/officeDocument/2006/math">
                    <m:r>
                      <a:rPr lang="en-US" sz="1800" i="1">
                        <a:solidFill>
                          <a:srgbClr val="4C3282"/>
                        </a:solidFill>
                        <a:latin typeface="Cambria Math" panose="02040503050406030204" pitchFamily="18" charset="0"/>
                      </a:rPr>
                      <m:t>𝑟</m:t>
                    </m:r>
                    <m:r>
                      <a:rPr lang="en-US" sz="1800" i="1">
                        <a:solidFill>
                          <a:srgbClr val="C00000"/>
                        </a:solidFill>
                        <a:latin typeface="Cambria Math" panose="02040503050406030204" pitchFamily="18" charset="0"/>
                      </a:rPr>
                      <m:t> </m:t>
                    </m:r>
                  </m:oMath>
                </a14:m>
                <a:r>
                  <a:rPr lang="en-US" sz="1800" dirty="0"/>
                  <a:t>	“Robbie took geometry”</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7075892" y="2772723"/>
                <a:ext cx="4922387" cy="1312553"/>
              </a:xfrm>
              <a:prstGeom prst="rect">
                <a:avLst/>
              </a:prstGeom>
              <a:blipFill>
                <a:blip r:embed="rId3"/>
                <a:stretch>
                  <a:fillRect t="-1826"/>
                </a:stretch>
              </a:blipFill>
              <a:ln w="22225">
                <a:solidFill>
                  <a:schemeClr val="accent1"/>
                </a:solidFill>
              </a:ln>
            </p:spPr>
            <p:txBody>
              <a:bodyPr/>
              <a:lstStyle/>
              <a:p>
                <a:r>
                  <a:rPr lang="en-US">
                    <a:noFill/>
                  </a:rPr>
                  <a:t> </a:t>
                </a:r>
              </a:p>
            </p:txBody>
          </p:sp>
        </mc:Fallback>
      </mc:AlternateContent>
      <p:sp>
        <p:nvSpPr>
          <p:cNvPr id="5" name="TextBox 4"/>
          <p:cNvSpPr txBox="1"/>
          <p:nvPr/>
        </p:nvSpPr>
        <p:spPr>
          <a:xfrm>
            <a:off x="336885" y="4234844"/>
            <a:ext cx="8021052" cy="236988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How did we know where to put the parentheses?</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Subtle English grammar choices (top-level parentheses are independent clauses).</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Context/which parsing will make more sense.</a:t>
            </a:r>
          </a:p>
          <a:p>
            <a:pPr marL="342900" indent="-342900">
              <a:buFont typeface="Arial" panose="020B0604020202020204" pitchFamily="34" charset="0"/>
              <a:buChar char="•"/>
            </a:pPr>
            <a:r>
              <a:rPr lang="en-US" sz="2400" dirty="0">
                <a:latin typeface="Segoe UI Semilight" panose="020B0402040204020203" pitchFamily="34" charset="0"/>
                <a:cs typeface="Segoe UI Semilight" panose="020B0402040204020203" pitchFamily="34" charset="0"/>
              </a:rPr>
              <a:t>Conventions</a:t>
            </a:r>
          </a:p>
          <a:p>
            <a:r>
              <a:rPr lang="en-US" sz="2400" dirty="0">
                <a:latin typeface="Segoe UI Semilight" panose="020B0402040204020203" pitchFamily="34" charset="0"/>
                <a:cs typeface="Segoe UI Semilight" panose="020B0402040204020203" pitchFamily="34" charset="0"/>
              </a:rPr>
              <a:t>A reading on this is coming soon!</a:t>
            </a:r>
          </a:p>
        </p:txBody>
      </p:sp>
      <mc:AlternateContent xmlns:mc="http://schemas.openxmlformats.org/markup-compatibility/2006" xmlns:a14="http://schemas.microsoft.com/office/drawing/2010/main">
        <mc:Choice Requires="a14">
          <p:sp>
            <p:nvSpPr>
              <p:cNvPr id="6" name="Rectangle 5"/>
              <p:cNvSpPr/>
              <p:nvPr/>
            </p:nvSpPr>
            <p:spPr>
              <a:xfrm>
                <a:off x="3213681" y="3064436"/>
                <a:ext cx="3862211" cy="523220"/>
              </a:xfrm>
              <a:prstGeom prst="rect">
                <a:avLst/>
              </a:prstGeom>
            </p:spPr>
            <p:txBody>
              <a:bodyPr wrap="none">
                <a:spAutoFit/>
              </a:bodyPr>
              <a:lstStyle/>
              <a:p>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rPr>
                      <m:t>¬</m:t>
                    </m:r>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3213681" y="3064436"/>
                <a:ext cx="3862211" cy="523220"/>
              </a:xfrm>
              <a:prstGeom prst="rect">
                <a:avLst/>
              </a:prstGeom>
              <a:blipFill>
                <a:blip r:embed="rId5"/>
                <a:stretch>
                  <a:fillRect l="-3155" t="-12791" r="-2050" b="-31395"/>
                </a:stretch>
              </a:blipFill>
            </p:spPr>
            <p:txBody>
              <a:bodyPr/>
              <a:lstStyle/>
              <a:p>
                <a:r>
                  <a:rPr lang="en-US">
                    <a:noFill/>
                  </a:rPr>
                  <a:t> </a:t>
                </a:r>
              </a:p>
            </p:txBody>
          </p:sp>
        </mc:Fallback>
      </mc:AlternateContent>
    </p:spTree>
    <p:extLst>
      <p:ext uri="{BB962C8B-B14F-4D97-AF65-F5344CB8AC3E}">
        <p14:creationId xmlns:p14="http://schemas.microsoft.com/office/powerpoint/2010/main" val="42144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Compound Proposition…</a:t>
            </a:r>
          </a:p>
        </p:txBody>
      </p:sp>
      <p:sp>
        <p:nvSpPr>
          <p:cNvPr id="3" name="Content Placeholder 2"/>
          <p:cNvSpPr>
            <a:spLocks noGrp="1"/>
          </p:cNvSpPr>
          <p:nvPr>
            <p:ph idx="1"/>
          </p:nvPr>
        </p:nvSpPr>
        <p:spPr>
          <a:xfrm>
            <a:off x="1981199" y="1244159"/>
            <a:ext cx="8345055" cy="1729949"/>
          </a:xfrm>
        </p:spPr>
        <p:txBody>
          <a:bodyPr>
            <a:normAutofit/>
          </a:bodyPr>
          <a:lstStyle/>
          <a:p>
            <a:pPr marL="57150" indent="0">
              <a:buNone/>
              <a:defRPr/>
            </a:pPr>
            <a:r>
              <a:rPr lang="en-US" dirty="0">
                <a:solidFill>
                  <a:srgbClr val="002060"/>
                </a:solidFill>
              </a:rPr>
              <a:t>“Robbie knows the Pythagorean Theorem if he is a mathematician and took geometry, and he is a mathematician or did not take geometry.”</a:t>
            </a:r>
          </a:p>
          <a:p>
            <a:pPr marL="57150" indent="0">
              <a:buNone/>
              <a:defRPr/>
            </a:pPr>
            <a:endParaRPr lang="en-US" sz="1400" dirty="0">
              <a:solidFill>
                <a:srgbClr val="C00000"/>
              </a:solidFill>
            </a:endParaRPr>
          </a:p>
        </p:txBody>
      </p:sp>
      <mc:AlternateContent xmlns:mc="http://schemas.openxmlformats.org/markup-compatibility/2006" xmlns:a14="http://schemas.microsoft.com/office/drawing/2010/main">
        <mc:Choice Requires="a14">
          <p:sp>
            <p:nvSpPr>
              <p:cNvPr id="4" name="Rectangle 3"/>
              <p:cNvSpPr/>
              <p:nvPr/>
            </p:nvSpPr>
            <p:spPr>
              <a:xfrm>
                <a:off x="2809789" y="2905780"/>
                <a:ext cx="3862211" cy="523220"/>
              </a:xfrm>
              <a:prstGeom prst="rect">
                <a:avLst/>
              </a:prstGeom>
            </p:spPr>
            <p:txBody>
              <a:bodyPr wrap="none">
                <a:spAutoFit/>
              </a:bodyPr>
              <a:lstStyle/>
              <a:p>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rPr>
                      <m:t>¬</m:t>
                    </m:r>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809789" y="2905780"/>
                <a:ext cx="3862211" cy="523220"/>
              </a:xfrm>
              <a:prstGeom prst="rect">
                <a:avLst/>
              </a:prstGeom>
              <a:blipFill>
                <a:blip r:embed="rId3"/>
                <a:stretch>
                  <a:fillRect l="-3318" t="-12791" r="-2054" b="-31395"/>
                </a:stretch>
              </a:blipFill>
            </p:spPr>
            <p:txBody>
              <a:bodyPr/>
              <a:lstStyle/>
              <a:p>
                <a:r>
                  <a:rPr lang="en-US">
                    <a:noFill/>
                  </a:rPr>
                  <a:t> </a:t>
                </a:r>
              </a:p>
            </p:txBody>
          </p:sp>
        </mc:Fallback>
      </mc:AlternateContent>
      <p:sp>
        <p:nvSpPr>
          <p:cNvPr id="6" name="TextBox 5"/>
          <p:cNvSpPr txBox="1"/>
          <p:nvPr/>
        </p:nvSpPr>
        <p:spPr>
          <a:xfrm>
            <a:off x="575239" y="4441371"/>
            <a:ext cx="11187259" cy="523220"/>
          </a:xfrm>
          <a:prstGeom prst="rect">
            <a:avLst/>
          </a:prstGeom>
          <a:noFill/>
        </p:spPr>
        <p:txBody>
          <a:bodyPr wrap="square" rtlCol="0">
            <a:spAutoFit/>
          </a:bodyPr>
          <a:lstStyle/>
          <a:p>
            <a:pPr algn="ctr"/>
            <a:r>
              <a:rPr lang="en-US" sz="2800" dirty="0">
                <a:latin typeface="Segoe UI Semilight" panose="020B0402040204020203" pitchFamily="34" charset="0"/>
                <a:cs typeface="Segoe UI Semilight" panose="020B0402040204020203" pitchFamily="34" charset="0"/>
              </a:rPr>
              <a:t>What promise am I making?</a:t>
            </a:r>
          </a:p>
        </p:txBody>
      </p:sp>
      <mc:AlternateContent xmlns:mc="http://schemas.openxmlformats.org/markup-compatibility/2006" xmlns:a14="http://schemas.microsoft.com/office/drawing/2010/main">
        <mc:Choice Requires="a14">
          <p:sp>
            <p:nvSpPr>
              <p:cNvPr id="7" name="Rectangle 6"/>
              <p:cNvSpPr/>
              <p:nvPr/>
            </p:nvSpPr>
            <p:spPr>
              <a:xfrm>
                <a:off x="1564463" y="4964591"/>
                <a:ext cx="3960380" cy="523220"/>
              </a:xfrm>
              <a:prstGeom prst="rect">
                <a:avLst/>
              </a:prstGeom>
            </p:spPr>
            <p:txBody>
              <a:bodyPr wrap="none">
                <a:spAutoFit/>
              </a:bodyPr>
              <a:lstStyle/>
              <a:p>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rPr>
                      <m:t>¬</m:t>
                    </m:r>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564463" y="4964591"/>
                <a:ext cx="3960380" cy="523220"/>
              </a:xfrm>
              <a:prstGeom prst="rect">
                <a:avLst/>
              </a:prstGeom>
              <a:blipFill>
                <a:blip r:embed="rId5"/>
                <a:stretch>
                  <a:fillRect l="-3236" t="-11628" r="-2003"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42303" y="4964591"/>
                <a:ext cx="3977627" cy="523220"/>
              </a:xfrm>
              <a:prstGeom prst="rect">
                <a:avLst/>
              </a:prstGeom>
            </p:spPr>
            <p:txBody>
              <a:bodyPr wrap="none">
                <a:spAutoFit/>
              </a:bodyPr>
              <a:lstStyle/>
              <a:p>
                <a:r>
                  <a:rPr lang="en-US" sz="2800" dirty="0">
                    <a:latin typeface="Segoe UI Semilight" panose="020B0402040204020203" pitchFamily="34" charset="0"/>
                    <a:cs typeface="Segoe UI Semilight" panose="020B0402040204020203" pitchFamily="34" charset="0"/>
                  </a:rPr>
                  <a:t>(</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i="1" dirty="0">
                        <a:latin typeface="Cambria Math" panose="02040503050406030204" pitchFamily="18" charset="0"/>
                      </a:rPr>
                      <m:t>𝑞</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rPr>
                      <m:t>¬</m:t>
                    </m:r>
                    <m:r>
                      <a:rPr lang="en-US" sz="2800" i="1" dirty="0">
                        <a:latin typeface="Cambria Math" panose="02040503050406030204" pitchFamily="18" charset="0"/>
                      </a:rPr>
                      <m:t>𝑟</m:t>
                    </m:r>
                  </m:oMath>
                </a14:m>
                <a:r>
                  <a:rPr lang="en-US" sz="2800" dirty="0">
                    <a:latin typeface="Segoe UI Semilight" panose="020B0402040204020203" pitchFamily="34" charset="0"/>
                    <a:cs typeface="Segoe UI Semilight" panose="020B0402040204020203"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7142303" y="4964591"/>
                <a:ext cx="3977627" cy="523220"/>
              </a:xfrm>
              <a:prstGeom prst="rect">
                <a:avLst/>
              </a:prstGeom>
              <a:blipFill>
                <a:blip r:embed="rId6"/>
                <a:stretch>
                  <a:fillRect l="-3221" t="-11628" r="-1994" b="-31395"/>
                </a:stretch>
              </a:blipFill>
            </p:spPr>
            <p:txBody>
              <a:bodyPr/>
              <a:lstStyle/>
              <a:p>
                <a:r>
                  <a:rPr lang="en-US">
                    <a:noFill/>
                  </a:rPr>
                  <a:t> </a:t>
                </a:r>
              </a:p>
            </p:txBody>
          </p:sp>
        </mc:Fallback>
      </mc:AlternateContent>
      <p:sp>
        <p:nvSpPr>
          <p:cNvPr id="9" name="TextBox 8"/>
          <p:cNvSpPr txBox="1"/>
          <p:nvPr/>
        </p:nvSpPr>
        <p:spPr>
          <a:xfrm>
            <a:off x="836023" y="5487811"/>
            <a:ext cx="1067235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first one! </a:t>
            </a:r>
            <a:r>
              <a:rPr lang="en-US" sz="2800" dirty="0" smtClean="0">
                <a:latin typeface="Segoe UI Semilight" panose="020B0402040204020203" pitchFamily="34" charset="0"/>
                <a:cs typeface="Segoe UI Semilight" panose="020B0402040204020203" pitchFamily="34" charset="0"/>
              </a:rPr>
              <a:t>Being a mathematician and taking geometry is the condition. Knowing the Pythagorean Theorem is the promise.</a:t>
            </a: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6440FBD-0C2C-4022-AE1A-D125C8986D1D}"/>
                  </a:ext>
                </a:extLst>
              </p:cNvPr>
              <p:cNvSpPr txBox="1">
                <a:spLocks/>
              </p:cNvSpPr>
              <p:nvPr/>
            </p:nvSpPr>
            <p:spPr>
              <a:xfrm>
                <a:off x="7075892" y="2772723"/>
                <a:ext cx="4922387" cy="1312553"/>
              </a:xfrm>
              <a:prstGeom prst="rect">
                <a:avLst/>
              </a:prstGeom>
              <a:ln w="22225">
                <a:solidFill>
                  <a:schemeClr val="accent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defRPr/>
                </a:pPr>
                <a14:m>
                  <m:oMath xmlns:m="http://schemas.openxmlformats.org/officeDocument/2006/math">
                    <m:r>
                      <a:rPr lang="en-US" sz="1800" i="1">
                        <a:solidFill>
                          <a:srgbClr val="4C3282"/>
                        </a:solidFill>
                        <a:latin typeface="Cambria Math" panose="02040503050406030204" pitchFamily="18" charset="0"/>
                      </a:rPr>
                      <m:t>𝑝</m:t>
                    </m:r>
                    <m:r>
                      <a:rPr lang="en-US" sz="1800" i="1">
                        <a:solidFill>
                          <a:srgbClr val="C00000"/>
                        </a:solidFill>
                        <a:latin typeface="Cambria Math" panose="02040503050406030204" pitchFamily="18" charset="0"/>
                      </a:rPr>
                      <m:t> </m:t>
                    </m:r>
                  </m:oMath>
                </a14:m>
                <a:r>
                  <a:rPr lang="en-US" sz="1800" dirty="0"/>
                  <a:t>	“Robbie knows the Pythagorean Theorem”</a:t>
                </a:r>
              </a:p>
              <a:p>
                <a:pPr marL="57150" indent="0">
                  <a:buNone/>
                  <a:defRPr/>
                </a:pPr>
                <a14:m>
                  <m:oMath xmlns:m="http://schemas.openxmlformats.org/officeDocument/2006/math">
                    <m:r>
                      <a:rPr lang="en-US" sz="1800" i="1">
                        <a:solidFill>
                          <a:srgbClr val="4C3282"/>
                        </a:solidFill>
                        <a:latin typeface="Cambria Math" panose="02040503050406030204" pitchFamily="18" charset="0"/>
                      </a:rPr>
                      <m:t>𝑞</m:t>
                    </m:r>
                    <m:r>
                      <a:rPr lang="en-US" sz="1800" i="1">
                        <a:solidFill>
                          <a:srgbClr val="C00000"/>
                        </a:solidFill>
                        <a:latin typeface="Cambria Math" panose="02040503050406030204" pitchFamily="18" charset="0"/>
                      </a:rPr>
                      <m:t> </m:t>
                    </m:r>
                  </m:oMath>
                </a14:m>
                <a:r>
                  <a:rPr lang="en-US" sz="1800" dirty="0"/>
                  <a:t>	“Robbie is a mathematician”</a:t>
                </a:r>
              </a:p>
              <a:p>
                <a:pPr marL="57150" indent="0">
                  <a:buNone/>
                  <a:defRPr/>
                </a:pPr>
                <a14:m>
                  <m:oMath xmlns:m="http://schemas.openxmlformats.org/officeDocument/2006/math">
                    <m:r>
                      <a:rPr lang="en-US" sz="1800" i="1">
                        <a:solidFill>
                          <a:srgbClr val="4C3282"/>
                        </a:solidFill>
                        <a:latin typeface="Cambria Math" panose="02040503050406030204" pitchFamily="18" charset="0"/>
                      </a:rPr>
                      <m:t>𝑟</m:t>
                    </m:r>
                    <m:r>
                      <a:rPr lang="en-US" sz="1800" i="1">
                        <a:solidFill>
                          <a:srgbClr val="C00000"/>
                        </a:solidFill>
                        <a:latin typeface="Cambria Math" panose="02040503050406030204" pitchFamily="18" charset="0"/>
                      </a:rPr>
                      <m:t> </m:t>
                    </m:r>
                  </m:oMath>
                </a14:m>
                <a:r>
                  <a:rPr lang="en-US" sz="1800" dirty="0"/>
                  <a:t>	“Robbie took geometry”</a:t>
                </a:r>
              </a:p>
            </p:txBody>
          </p:sp>
        </mc:Choice>
        <mc:Fallback xmlns="">
          <p:sp>
            <p:nvSpPr>
              <p:cNvPr id="10" name="Content Placeholder 2">
                <a:extLst>
                  <a:ext uri="{FF2B5EF4-FFF2-40B4-BE49-F238E27FC236}">
                    <a16:creationId xmlns:a16="http://schemas.microsoft.com/office/drawing/2014/main" id="{16440FBD-0C2C-4022-AE1A-D125C8986D1D}"/>
                  </a:ext>
                </a:extLst>
              </p:cNvPr>
              <p:cNvSpPr txBox="1">
                <a:spLocks noRot="1" noChangeAspect="1" noMove="1" noResize="1" noEditPoints="1" noAdjustHandles="1" noChangeArrowheads="1" noChangeShapeType="1" noTextEdit="1"/>
              </p:cNvSpPr>
              <p:nvPr/>
            </p:nvSpPr>
            <p:spPr>
              <a:xfrm>
                <a:off x="7075892" y="2772723"/>
                <a:ext cx="4922387" cy="1312553"/>
              </a:xfrm>
              <a:prstGeom prst="rect">
                <a:avLst/>
              </a:prstGeom>
              <a:blipFill>
                <a:blip r:embed="rId7"/>
                <a:stretch>
                  <a:fillRect t="-1826"/>
                </a:stretch>
              </a:blipFill>
              <a:ln w="222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2063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Analyzing the Sentence with a Truth Table</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nvPr>
            </p:nvGraphicFramePr>
            <p:xfrm>
              <a:off x="1981201" y="1498883"/>
              <a:ext cx="7358063" cy="4754880"/>
            </p:xfrm>
            <a:graphic>
              <a:graphicData uri="http://schemas.openxmlformats.org/drawingml/2006/table">
                <a:tbl>
                  <a:tblPr firstRow="1" bandRow="1">
                    <a:tableStyleId>{5940675A-B579-460E-94D1-54222C63F5DA}</a:tableStyleId>
                  </a:tblPr>
                  <a:tblGrid>
                    <a:gridCol w="313627">
                      <a:extLst>
                        <a:ext uri="{9D8B030D-6E8A-4147-A177-3AD203B41FA5}">
                          <a16:colId xmlns:a16="http://schemas.microsoft.com/office/drawing/2014/main" val="20000"/>
                        </a:ext>
                      </a:extLst>
                    </a:gridCol>
                    <a:gridCol w="312169">
                      <a:extLst>
                        <a:ext uri="{9D8B030D-6E8A-4147-A177-3AD203B41FA5}">
                          <a16:colId xmlns:a16="http://schemas.microsoft.com/office/drawing/2014/main" val="20001"/>
                        </a:ext>
                      </a:extLst>
                    </a:gridCol>
                    <a:gridCol w="300510">
                      <a:extLst>
                        <a:ext uri="{9D8B030D-6E8A-4147-A177-3AD203B41FA5}">
                          <a16:colId xmlns:a16="http://schemas.microsoft.com/office/drawing/2014/main" val="20002"/>
                        </a:ext>
                      </a:extLst>
                    </a:gridCol>
                    <a:gridCol w="336363">
                      <a:extLst>
                        <a:ext uri="{9D8B030D-6E8A-4147-A177-3AD203B41FA5}">
                          <a16:colId xmlns:a16="http://schemas.microsoft.com/office/drawing/2014/main" val="20009"/>
                        </a:ext>
                      </a:extLst>
                    </a:gridCol>
                    <a:gridCol w="788126">
                      <a:extLst>
                        <a:ext uri="{9D8B030D-6E8A-4147-A177-3AD203B41FA5}">
                          <a16:colId xmlns:a16="http://schemas.microsoft.com/office/drawing/2014/main" val="20003"/>
                        </a:ext>
                      </a:extLst>
                    </a:gridCol>
                    <a:gridCol w="1114425">
                      <a:extLst>
                        <a:ext uri="{9D8B030D-6E8A-4147-A177-3AD203B41FA5}">
                          <a16:colId xmlns:a16="http://schemas.microsoft.com/office/drawing/2014/main" val="20006"/>
                        </a:ext>
                      </a:extLst>
                    </a:gridCol>
                    <a:gridCol w="1400175">
                      <a:extLst>
                        <a:ext uri="{9D8B030D-6E8A-4147-A177-3AD203B41FA5}">
                          <a16:colId xmlns:a16="http://schemas.microsoft.com/office/drawing/2014/main" val="20007"/>
                        </a:ext>
                      </a:extLst>
                    </a:gridCol>
                    <a:gridCol w="2792668">
                      <a:extLst>
                        <a:ext uri="{9D8B030D-6E8A-4147-A177-3AD203B41FA5}">
                          <a16:colId xmlns:a16="http://schemas.microsoft.com/office/drawing/2014/main" val="20008"/>
                        </a:ext>
                      </a:extLst>
                    </a:gridCol>
                  </a:tblGrid>
                  <a:tr h="528320">
                    <a:tc>
                      <a:txBody>
                        <a:bodyPr/>
                        <a:lstStyle/>
                        <a:p>
                          <a:pPr algn="ctr"/>
                          <a14:m>
                            <m:oMathPara xmlns:m="http://schemas.openxmlformats.org/officeDocument/2006/math">
                              <m:oMathParaPr>
                                <m:jc m:val="centerGroup"/>
                              </m:oMathParaPr>
                              <m:oMath xmlns:m="http://schemas.openxmlformats.org/officeDocument/2006/math">
                                <m:r>
                                  <a:rPr lang="en-US" sz="1500" b="1" i="1" smtClean="0">
                                    <a:latin typeface="Cambria Math" charset="0"/>
                                    <a:ea typeface="Cambria Math" pitchFamily="18" charset="0"/>
                                  </a:rPr>
                                  <m:t>𝒑</m:t>
                                </m:r>
                              </m:oMath>
                            </m:oMathPara>
                          </a14:m>
                          <a:endParaRPr lang="en-US" sz="1500" b="1" i="1" dirty="0">
                            <a:latin typeface="Cambria Math" pitchFamily="18" charset="0"/>
                            <a:ea typeface="Cambria Math"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charset="0"/>
                                    <a:ea typeface="Cambria Math" pitchFamily="18" charset="0"/>
                                  </a:rPr>
                                  <m:t>𝒒</m:t>
                                </m:r>
                              </m:oMath>
                            </m:oMathPara>
                          </a14:m>
                          <a:endParaRPr lang="en-US" sz="1500" b="1" i="1" dirty="0">
                            <a:latin typeface="Cambria Math" pitchFamily="18" charset="0"/>
                            <a:ea typeface="Cambria Math" pitchFamily="18"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charset="0"/>
                                    <a:ea typeface="Cambria Math" pitchFamily="18" charset="0"/>
                                  </a:rPr>
                                  <m:t>𝒓</m:t>
                                </m:r>
                              </m:oMath>
                            </m:oMathPara>
                          </a14:m>
                          <a:endParaRPr lang="en-US" sz="1500" b="1" i="1" dirty="0">
                            <a:latin typeface="Cambria Math" pitchFamily="18" charset="0"/>
                            <a:ea typeface="Cambria Math"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panose="02040503050406030204" pitchFamily="18" charset="0"/>
                                    <a:ea typeface="Cambria Math" panose="02040503050406030204" pitchFamily="18" charset="0"/>
                                  </a:rPr>
                                  <m:t>¬</m:t>
                                </m:r>
                                <m:r>
                                  <a:rPr lang="en-US" sz="1500" b="1" i="1" smtClean="0">
                                    <a:latin typeface="Cambria Math" charset="0"/>
                                    <a:ea typeface="Cambria Math" pitchFamily="18" charset="0"/>
                                  </a:rPr>
                                  <m:t>𝒓</m:t>
                                </m:r>
                              </m:oMath>
                            </m:oMathPara>
                          </a14:m>
                          <a:endParaRPr lang="en-US" sz="1500" b="1" i="1" dirty="0">
                            <a:latin typeface="Cambria Math" pitchFamily="18" charset="0"/>
                            <a:ea typeface="Cambria Math"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panose="02040503050406030204" pitchFamily="18" charset="0"/>
                                  </a:rPr>
                                  <m:t>𝒒</m:t>
                                </m:r>
                                <m:r>
                                  <a:rPr lang="en-US" sz="1500" b="1" i="1" smtClean="0">
                                    <a:latin typeface="Cambria Math" panose="02040503050406030204" pitchFamily="18" charset="0"/>
                                    <a:ea typeface="Cambria Math" panose="02040503050406030204" pitchFamily="18" charset="0"/>
                                  </a:rPr>
                                  <m:t>∨¬</m:t>
                                </m:r>
                                <m:r>
                                  <a:rPr lang="en-US" sz="1500" b="1" i="1" smtClean="0">
                                    <a:latin typeface="Cambria Math" panose="02040503050406030204" pitchFamily="18" charset="0"/>
                                    <a:ea typeface="Cambria Math" panose="02040503050406030204" pitchFamily="18" charset="0"/>
                                  </a:rPr>
                                  <m:t>𝒓</m:t>
                                </m:r>
                              </m:oMath>
                            </m:oMathPara>
                          </a14:m>
                          <a:endParaRPr lang="en-US" sz="1500" b="1" i="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charset="0"/>
                                  </a:rPr>
                                  <m:t>𝒒</m:t>
                                </m:r>
                                <m:r>
                                  <a:rPr lang="en-US" sz="1500" b="1" i="1" smtClean="0">
                                    <a:latin typeface="Cambria Math" panose="02040503050406030204" pitchFamily="18" charset="0"/>
                                    <a:ea typeface="Cambria Math" panose="02040503050406030204" pitchFamily="18" charset="0"/>
                                    <a:cs typeface="Cambria Math" charset="0"/>
                                  </a:rPr>
                                  <m:t>∧</m:t>
                                </m:r>
                                <m:r>
                                  <a:rPr lang="en-US" sz="1500" b="1" i="1" smtClean="0">
                                    <a:latin typeface="Cambria Math" charset="0"/>
                                    <a:ea typeface="Cambria Math" charset="0"/>
                                    <a:cs typeface="Cambria Math" charset="0"/>
                                  </a:rPr>
                                  <m:t>𝒓</m:t>
                                </m:r>
                              </m:oMath>
                            </m:oMathPara>
                          </a14:m>
                          <a:endParaRPr lang="en-US" sz="1500" b="1" i="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500" b="1" i="1" smtClean="0">
                                    <a:latin typeface="Cambria Math" charset="0"/>
                                  </a:rPr>
                                  <m:t>(</m:t>
                                </m:r>
                                <m:r>
                                  <a:rPr lang="en-US" sz="1500" b="1" i="1" smtClean="0">
                                    <a:latin typeface="Cambria Math" charset="0"/>
                                  </a:rPr>
                                  <m:t>𝒒</m:t>
                                </m:r>
                                <m:r>
                                  <a:rPr lang="en-US" sz="1500" b="1" i="1" smtClean="0">
                                    <a:latin typeface="Cambria Math" panose="02040503050406030204" pitchFamily="18" charset="0"/>
                                    <a:ea typeface="Cambria Math" panose="02040503050406030204" pitchFamily="18" charset="0"/>
                                    <a:cs typeface="Cambria Math" charset="0"/>
                                  </a:rPr>
                                  <m:t>∧</m:t>
                                </m:r>
                                <m:r>
                                  <a:rPr lang="en-US" sz="1500" b="1" i="1" smtClean="0">
                                    <a:latin typeface="Cambria Math" charset="0"/>
                                    <a:ea typeface="Cambria Math" charset="0"/>
                                    <a:cs typeface="Cambria Math" charset="0"/>
                                  </a:rPr>
                                  <m:t>𝒓</m:t>
                                </m:r>
                                <m:r>
                                  <a:rPr lang="en-US" sz="1500" b="1" i="1" smtClean="0">
                                    <a:latin typeface="Cambria Math" charset="0"/>
                                  </a:rPr>
                                  <m:t>)</m:t>
                                </m:r>
                                <m:r>
                                  <a:rPr lang="en-US" sz="1500" b="1" i="1" smtClean="0">
                                    <a:latin typeface="Cambria Math" panose="02040503050406030204" pitchFamily="18" charset="0"/>
                                    <a:ea typeface="Cambria Math" panose="02040503050406030204" pitchFamily="18" charset="0"/>
                                  </a:rPr>
                                  <m:t>→</m:t>
                                </m:r>
                                <m:r>
                                  <a:rPr lang="en-US" sz="1500" b="1" i="1" smtClean="0">
                                    <a:latin typeface="Cambria Math" charset="0"/>
                                    <a:ea typeface="Cambria Math" panose="02040503050406030204" pitchFamily="18" charset="0"/>
                                  </a:rPr>
                                  <m:t>𝒑</m:t>
                                </m:r>
                              </m:oMath>
                            </m:oMathPara>
                          </a14:m>
                          <a:endParaRPr lang="en-US" sz="1500" b="1" i="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sz="1500" b="1" i="1" smtClean="0">
                                        <a:latin typeface="Cambria Math" panose="02040503050406030204" pitchFamily="18" charset="0"/>
                                        <a:ea typeface="Cambria Math" charset="0"/>
                                      </a:rPr>
                                    </m:ctrlPr>
                                  </m:dPr>
                                  <m:e>
                                    <m:r>
                                      <a:rPr lang="en-US" sz="1500" b="1" i="1" smtClean="0">
                                        <a:latin typeface="Cambria Math" charset="0"/>
                                      </a:rPr>
                                      <m:t>(</m:t>
                                    </m:r>
                                    <m:r>
                                      <a:rPr lang="en-US" sz="1500" b="1" i="1" smtClean="0">
                                        <a:latin typeface="Cambria Math" charset="0"/>
                                      </a:rPr>
                                      <m:t>𝒒</m:t>
                                    </m:r>
                                    <m:r>
                                      <a:rPr lang="en-US" sz="1500" b="1" i="1" smtClean="0">
                                        <a:latin typeface="Cambria Math" panose="02040503050406030204" pitchFamily="18" charset="0"/>
                                        <a:ea typeface="Cambria Math" panose="02040503050406030204" pitchFamily="18" charset="0"/>
                                        <a:cs typeface="Cambria Math" charset="0"/>
                                      </a:rPr>
                                      <m:t>∧</m:t>
                                    </m:r>
                                    <m:r>
                                      <a:rPr lang="en-US" sz="1500" b="1" i="1" smtClean="0">
                                        <a:latin typeface="Cambria Math" charset="0"/>
                                        <a:ea typeface="Cambria Math" charset="0"/>
                                        <a:cs typeface="Cambria Math" charset="0"/>
                                      </a:rPr>
                                      <m:t>𝒓</m:t>
                                    </m:r>
                                    <m:r>
                                      <m:rPr>
                                        <m:nor/>
                                      </m:rPr>
                                      <a:rPr lang="en-US" sz="1500" b="1" i="1" dirty="0"/>
                                      <m:t> </m:t>
                                    </m:r>
                                    <m:r>
                                      <a:rPr lang="en-US" sz="1500" b="1" i="1" smtClean="0">
                                        <a:latin typeface="Cambria Math" charset="0"/>
                                      </a:rPr>
                                      <m:t>)</m:t>
                                    </m:r>
                                    <m:r>
                                      <a:rPr lang="en-US" sz="1500" b="1" i="1" smtClean="0">
                                        <a:latin typeface="Cambria Math" panose="02040503050406030204" pitchFamily="18" charset="0"/>
                                        <a:ea typeface="Cambria Math" panose="02040503050406030204" pitchFamily="18" charset="0"/>
                                      </a:rPr>
                                      <m:t>→</m:t>
                                    </m:r>
                                    <m:r>
                                      <a:rPr lang="en-US" sz="1500" b="1" i="1" smtClean="0">
                                        <a:latin typeface="Cambria Math" charset="0"/>
                                        <a:ea typeface="Cambria Math" panose="02040503050406030204" pitchFamily="18" charset="0"/>
                                      </a:rPr>
                                      <m:t>𝒑</m:t>
                                    </m:r>
                                    <m:r>
                                      <m:rPr>
                                        <m:nor/>
                                      </m:rPr>
                                      <a:rPr lang="en-US" sz="1500" b="1" i="1" dirty="0"/>
                                      <m:t> </m:t>
                                    </m:r>
                                  </m:e>
                                </m:d>
                                <m:r>
                                  <a:rPr lang="en-US" sz="1500" b="1" i="1" smtClean="0">
                                    <a:latin typeface="Cambria Math" charset="0"/>
                                    <a:ea typeface="Cambria Math" charset="0"/>
                                    <a:cs typeface="Cambria Math" charset="0"/>
                                  </a:rPr>
                                  <m:t>∧(</m:t>
                                </m:r>
                                <m:r>
                                  <a:rPr lang="en-US" sz="1500" b="1" i="1" smtClean="0">
                                    <a:latin typeface="Cambria Math" panose="02040503050406030204" pitchFamily="18" charset="0"/>
                                  </a:rPr>
                                  <m:t>𝒒</m:t>
                                </m:r>
                                <m:r>
                                  <a:rPr lang="en-US" sz="1500" b="1" i="1" smtClean="0">
                                    <a:latin typeface="Cambria Math" panose="02040503050406030204" pitchFamily="18" charset="0"/>
                                    <a:ea typeface="Cambria Math" panose="02040503050406030204" pitchFamily="18" charset="0"/>
                                  </a:rPr>
                                  <m:t>∨¬</m:t>
                                </m:r>
                                <m:r>
                                  <a:rPr lang="en-US" sz="1500" b="1" i="1" smtClean="0">
                                    <a:latin typeface="Cambria Math" panose="02040503050406030204" pitchFamily="18" charset="0"/>
                                    <a:ea typeface="Cambria Math" panose="02040503050406030204" pitchFamily="18" charset="0"/>
                                  </a:rPr>
                                  <m:t>𝒓</m:t>
                                </m:r>
                                <m:r>
                                  <a:rPr lang="en-US" sz="1500" b="1" i="1" smtClean="0">
                                    <a:latin typeface="Cambria Math" panose="02040503050406030204" pitchFamily="18" charset="0"/>
                                    <a:ea typeface="Cambria Math" panose="02040503050406030204" pitchFamily="18" charset="0"/>
                                  </a:rPr>
                                  <m:t>)</m:t>
                                </m:r>
                              </m:oMath>
                            </m:oMathPara>
                          </a14:m>
                          <a:endParaRPr lang="en-US" sz="1500" b="1" i="1" dirty="0"/>
                        </a:p>
                      </a:txBody>
                      <a:tcPr anchor="ctr"/>
                    </a:tc>
                    <a:extLst>
                      <a:ext uri="{0D108BD9-81ED-4DB2-BD59-A6C34878D82A}">
                        <a16:rowId xmlns:a16="http://schemas.microsoft.com/office/drawing/2014/main" val="10000"/>
                      </a:ext>
                    </a:extLst>
                  </a:tr>
                  <a:tr h="528320">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1"/>
                      </a:ext>
                    </a:extLst>
                  </a:tr>
                  <a:tr h="528320">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extLst>
                      <a:ext uri="{0D108BD9-81ED-4DB2-BD59-A6C34878D82A}">
                        <a16:rowId xmlns:a16="http://schemas.microsoft.com/office/drawing/2014/main" val="10002"/>
                      </a:ext>
                    </a:extLst>
                  </a:tr>
                  <a:tr h="528320">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3"/>
                      </a:ext>
                    </a:extLst>
                  </a:tr>
                  <a:tr h="528320">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extLst>
                      <a:ext uri="{0D108BD9-81ED-4DB2-BD59-A6C34878D82A}">
                        <a16:rowId xmlns:a16="http://schemas.microsoft.com/office/drawing/2014/main" val="10004"/>
                      </a:ext>
                    </a:extLst>
                  </a:tr>
                  <a:tr h="528320">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5"/>
                      </a:ext>
                    </a:extLst>
                  </a:tr>
                  <a:tr h="528320">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extLst>
                      <a:ext uri="{0D108BD9-81ED-4DB2-BD59-A6C34878D82A}">
                        <a16:rowId xmlns:a16="http://schemas.microsoft.com/office/drawing/2014/main" val="10006"/>
                      </a:ext>
                    </a:extLst>
                  </a:tr>
                  <a:tr h="528320">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7"/>
                      </a:ext>
                    </a:extLst>
                  </a:tr>
                  <a:tr h="528320">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custDataLst>
                  <p:tags r:id="rId3"/>
                </p:custDataLst>
                <p:extLst/>
              </p:nvPr>
            </p:nvGraphicFramePr>
            <p:xfrm>
              <a:off x="1981201" y="1498883"/>
              <a:ext cx="7358063" cy="4754880"/>
            </p:xfrm>
            <a:graphic>
              <a:graphicData uri="http://schemas.openxmlformats.org/drawingml/2006/table">
                <a:tbl>
                  <a:tblPr firstRow="1" bandRow="1">
                    <a:tableStyleId>{5940675A-B579-460E-94D1-54222C63F5DA}</a:tableStyleId>
                  </a:tblPr>
                  <a:tblGrid>
                    <a:gridCol w="313627">
                      <a:extLst>
                        <a:ext uri="{9D8B030D-6E8A-4147-A177-3AD203B41FA5}">
                          <a16:colId xmlns:a16="http://schemas.microsoft.com/office/drawing/2014/main" val="20000"/>
                        </a:ext>
                      </a:extLst>
                    </a:gridCol>
                    <a:gridCol w="312169">
                      <a:extLst>
                        <a:ext uri="{9D8B030D-6E8A-4147-A177-3AD203B41FA5}">
                          <a16:colId xmlns:a16="http://schemas.microsoft.com/office/drawing/2014/main" val="20001"/>
                        </a:ext>
                      </a:extLst>
                    </a:gridCol>
                    <a:gridCol w="300510">
                      <a:extLst>
                        <a:ext uri="{9D8B030D-6E8A-4147-A177-3AD203B41FA5}">
                          <a16:colId xmlns:a16="http://schemas.microsoft.com/office/drawing/2014/main" val="20002"/>
                        </a:ext>
                      </a:extLst>
                    </a:gridCol>
                    <a:gridCol w="336363">
                      <a:extLst>
                        <a:ext uri="{9D8B030D-6E8A-4147-A177-3AD203B41FA5}">
                          <a16:colId xmlns:a16="http://schemas.microsoft.com/office/drawing/2014/main" val="20009"/>
                        </a:ext>
                      </a:extLst>
                    </a:gridCol>
                    <a:gridCol w="788126">
                      <a:extLst>
                        <a:ext uri="{9D8B030D-6E8A-4147-A177-3AD203B41FA5}">
                          <a16:colId xmlns:a16="http://schemas.microsoft.com/office/drawing/2014/main" val="20003"/>
                        </a:ext>
                      </a:extLst>
                    </a:gridCol>
                    <a:gridCol w="1114425">
                      <a:extLst>
                        <a:ext uri="{9D8B030D-6E8A-4147-A177-3AD203B41FA5}">
                          <a16:colId xmlns:a16="http://schemas.microsoft.com/office/drawing/2014/main" val="20006"/>
                        </a:ext>
                      </a:extLst>
                    </a:gridCol>
                    <a:gridCol w="1400175">
                      <a:extLst>
                        <a:ext uri="{9D8B030D-6E8A-4147-A177-3AD203B41FA5}">
                          <a16:colId xmlns:a16="http://schemas.microsoft.com/office/drawing/2014/main" val="20007"/>
                        </a:ext>
                      </a:extLst>
                    </a:gridCol>
                    <a:gridCol w="2792668">
                      <a:extLst>
                        <a:ext uri="{9D8B030D-6E8A-4147-A177-3AD203B41FA5}">
                          <a16:colId xmlns:a16="http://schemas.microsoft.com/office/drawing/2014/main" val="20008"/>
                        </a:ext>
                      </a:extLst>
                    </a:gridCol>
                  </a:tblGrid>
                  <a:tr h="528320">
                    <a:tc>
                      <a:txBody>
                        <a:bodyPr/>
                        <a:lstStyle/>
                        <a:p>
                          <a:endParaRPr lang="en-US"/>
                        </a:p>
                      </a:txBody>
                      <a:tcPr anchor="ctr">
                        <a:blipFill>
                          <a:blip r:embed="rId4"/>
                          <a:stretch>
                            <a:fillRect l="-3922" t="-1149" r="-2272549" b="-801149"/>
                          </a:stretch>
                        </a:blipFill>
                      </a:tcPr>
                    </a:tc>
                    <a:tc>
                      <a:txBody>
                        <a:bodyPr/>
                        <a:lstStyle/>
                        <a:p>
                          <a:endParaRPr lang="en-US"/>
                        </a:p>
                      </a:txBody>
                      <a:tcPr anchor="ctr">
                        <a:blipFill>
                          <a:blip r:embed="rId4"/>
                          <a:stretch>
                            <a:fillRect l="-101923" t="-1149" r="-2128846" b="-801149"/>
                          </a:stretch>
                        </a:blipFill>
                      </a:tcPr>
                    </a:tc>
                    <a:tc>
                      <a:txBody>
                        <a:bodyPr/>
                        <a:lstStyle/>
                        <a:p>
                          <a:endParaRPr lang="en-US"/>
                        </a:p>
                      </a:txBody>
                      <a:tcPr anchor="ctr">
                        <a:blipFill>
                          <a:blip r:embed="rId4"/>
                          <a:stretch>
                            <a:fillRect l="-214286" t="-1149" r="-2159184" b="-801149"/>
                          </a:stretch>
                        </a:blipFill>
                      </a:tcPr>
                    </a:tc>
                    <a:tc>
                      <a:txBody>
                        <a:bodyPr/>
                        <a:lstStyle/>
                        <a:p>
                          <a:endParaRPr lang="en-US"/>
                        </a:p>
                      </a:txBody>
                      <a:tcPr anchor="ctr">
                        <a:blipFill>
                          <a:blip r:embed="rId4"/>
                          <a:stretch>
                            <a:fillRect l="-280000" t="-1149" r="-1823636" b="-801149"/>
                          </a:stretch>
                        </a:blipFill>
                      </a:tcPr>
                    </a:tc>
                    <a:tc>
                      <a:txBody>
                        <a:bodyPr/>
                        <a:lstStyle/>
                        <a:p>
                          <a:endParaRPr lang="en-US"/>
                        </a:p>
                      </a:txBody>
                      <a:tcPr anchor="ctr">
                        <a:blipFill>
                          <a:blip r:embed="rId4"/>
                          <a:stretch>
                            <a:fillRect l="-160769" t="-1149" r="-671538" b="-801149"/>
                          </a:stretch>
                        </a:blipFill>
                      </a:tcPr>
                    </a:tc>
                    <a:tc>
                      <a:txBody>
                        <a:bodyPr/>
                        <a:lstStyle/>
                        <a:p>
                          <a:endParaRPr lang="en-US"/>
                        </a:p>
                      </a:txBody>
                      <a:tcPr anchor="ctr">
                        <a:blipFill>
                          <a:blip r:embed="rId4"/>
                          <a:stretch>
                            <a:fillRect l="-185246" t="-1149" r="-377049" b="-801149"/>
                          </a:stretch>
                        </a:blipFill>
                      </a:tcPr>
                    </a:tc>
                    <a:tc>
                      <a:txBody>
                        <a:bodyPr/>
                        <a:lstStyle/>
                        <a:p>
                          <a:endParaRPr lang="en-US"/>
                        </a:p>
                      </a:txBody>
                      <a:tcPr anchor="ctr">
                        <a:blipFill>
                          <a:blip r:embed="rId4"/>
                          <a:stretch>
                            <a:fillRect l="-226957" t="-1149" r="-200000" b="-801149"/>
                          </a:stretch>
                        </a:blipFill>
                      </a:tcPr>
                    </a:tc>
                    <a:tc>
                      <a:txBody>
                        <a:bodyPr/>
                        <a:lstStyle/>
                        <a:p>
                          <a:endParaRPr lang="en-US"/>
                        </a:p>
                      </a:txBody>
                      <a:tcPr anchor="ctr">
                        <a:blipFill>
                          <a:blip r:embed="rId4"/>
                          <a:stretch>
                            <a:fillRect l="-164192" t="-1149" r="-437" b="-801149"/>
                          </a:stretch>
                        </a:blipFill>
                      </a:tcPr>
                    </a:tc>
                    <a:extLst>
                      <a:ext uri="{0D108BD9-81ED-4DB2-BD59-A6C34878D82A}">
                        <a16:rowId xmlns:a16="http://schemas.microsoft.com/office/drawing/2014/main" val="10000"/>
                      </a:ext>
                    </a:extLst>
                  </a:tr>
                  <a:tr h="528320">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1"/>
                      </a:ext>
                    </a:extLst>
                  </a:tr>
                  <a:tr h="528320">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extLst>
                      <a:ext uri="{0D108BD9-81ED-4DB2-BD59-A6C34878D82A}">
                        <a16:rowId xmlns:a16="http://schemas.microsoft.com/office/drawing/2014/main" val="10002"/>
                      </a:ext>
                    </a:extLst>
                  </a:tr>
                  <a:tr h="528320">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3"/>
                      </a:ext>
                    </a:extLst>
                  </a:tr>
                  <a:tr h="528320">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extLst>
                      <a:ext uri="{0D108BD9-81ED-4DB2-BD59-A6C34878D82A}">
                        <a16:rowId xmlns:a16="http://schemas.microsoft.com/office/drawing/2014/main" val="10004"/>
                      </a:ext>
                    </a:extLst>
                  </a:tr>
                  <a:tr h="528320">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5"/>
                      </a:ext>
                    </a:extLst>
                  </a:tr>
                  <a:tr h="528320">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F</a:t>
                          </a:r>
                        </a:p>
                      </a:txBody>
                      <a:tcPr anchor="ctr"/>
                    </a:tc>
                    <a:extLst>
                      <a:ext uri="{0D108BD9-81ED-4DB2-BD59-A6C34878D82A}">
                        <a16:rowId xmlns:a16="http://schemas.microsoft.com/office/drawing/2014/main" val="10006"/>
                      </a:ext>
                    </a:extLst>
                  </a:tr>
                  <a:tr h="528320">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7"/>
                      </a:ext>
                    </a:extLst>
                  </a:tr>
                  <a:tr h="528320">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281738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Operations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110343"/>
                <a:ext cx="11187258" cy="5421086"/>
              </a:xfrm>
            </p:spPr>
            <p:txBody>
              <a:bodyPr>
                <a:normAutofit/>
              </a:bodyPr>
              <a:lstStyle/>
              <a:p>
                <a:r>
                  <a:rPr lang="en-US" dirty="0" smtClean="0"/>
                  <a:t>Just like you were taught PEMDAS</a:t>
                </a:r>
              </a:p>
              <a:p>
                <a:pPr lvl="1"/>
                <a:r>
                  <a:rPr lang="en-US" dirty="0" smtClean="0"/>
                  <a:t>e.g. </a:t>
                </a:r>
                <a14:m>
                  <m:oMath xmlns:m="http://schemas.openxmlformats.org/officeDocument/2006/math">
                    <m:r>
                      <a:rPr lang="en-US" b="0" i="1" smtClean="0">
                        <a:latin typeface="Cambria Math" panose="02040503050406030204" pitchFamily="18" charset="0"/>
                      </a:rPr>
                      <m:t>3+2⋅4=11</m:t>
                    </m:r>
                  </m:oMath>
                </a14:m>
                <a:r>
                  <a:rPr lang="en-US" dirty="0" smtClean="0"/>
                  <a:t> not </a:t>
                </a:r>
                <a14:m>
                  <m:oMath xmlns:m="http://schemas.openxmlformats.org/officeDocument/2006/math">
                    <m:r>
                      <a:rPr lang="en-US" b="0" i="1" smtClean="0">
                        <a:latin typeface="Cambria Math" panose="02040503050406030204" pitchFamily="18" charset="0"/>
                      </a:rPr>
                      <m:t>24</m:t>
                    </m:r>
                  </m:oMath>
                </a14:m>
                <a:r>
                  <a:rPr lang="en-US" dirty="0" smtClean="0"/>
                  <a:t>. </a:t>
                </a:r>
                <a:endParaRPr lang="en-US" dirty="0"/>
              </a:p>
              <a:p>
                <a:pPr lvl="1"/>
                <a:r>
                  <a:rPr lang="en-US" dirty="0" smtClean="0"/>
                  <a:t>Logic also has order of operations.</a:t>
                </a:r>
              </a:p>
              <a:p>
                <a:pPr lvl="1"/>
                <a:r>
                  <a:rPr lang="en-US" dirty="0" smtClean="0"/>
                  <a:t>Parentheses</a:t>
                </a:r>
              </a:p>
              <a:p>
                <a:pPr lvl="1"/>
                <a:r>
                  <a:rPr lang="en-US" dirty="0" smtClean="0"/>
                  <a:t>Negation</a:t>
                </a:r>
              </a:p>
              <a:p>
                <a:pPr lvl="1"/>
                <a:r>
                  <a:rPr lang="en-US" dirty="0" smtClean="0"/>
                  <a:t>And</a:t>
                </a:r>
              </a:p>
              <a:p>
                <a:pPr lvl="1"/>
                <a:r>
                  <a:rPr lang="en-US" dirty="0" smtClean="0"/>
                  <a:t>Or</a:t>
                </a:r>
              </a:p>
              <a:p>
                <a:pPr lvl="1"/>
                <a:r>
                  <a:rPr lang="en-US" dirty="0" smtClean="0"/>
                  <a:t>Implication</a:t>
                </a:r>
              </a:p>
              <a:p>
                <a:pPr lvl="1"/>
                <a:r>
                  <a:rPr lang="en-US" dirty="0" err="1" smtClean="0"/>
                  <a:t>Biconditional</a:t>
                </a:r>
                <a:endParaRPr lang="en-US" dirty="0" smtClean="0"/>
              </a:p>
              <a:p>
                <a:pPr lvl="1"/>
                <a:endParaRPr lang="en-US" dirty="0"/>
              </a:p>
              <a:p>
                <a:pPr lvl="1"/>
                <a:r>
                  <a:rPr lang="en-US" dirty="0" smtClean="0"/>
                  <a:t>Within a level, apply from left to right. </a:t>
                </a:r>
              </a:p>
              <a:p>
                <a:pPr lvl="1"/>
                <a:r>
                  <a:rPr lang="en-US" dirty="0" smtClean="0"/>
                  <a:t>Other authors place And, Or at the same level – it’s good practice to use parentheses even if not required.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110343"/>
                <a:ext cx="11187258" cy="5421086"/>
              </a:xfrm>
              <a:blipFill>
                <a:blip r:embed="rId2"/>
                <a:stretch>
                  <a:fillRect l="-654" t="-1912"/>
                </a:stretch>
              </a:blipFill>
            </p:spPr>
            <p:txBody>
              <a:bodyPr/>
              <a:lstStyle/>
              <a:p>
                <a:r>
                  <a:rPr lang="en-US">
                    <a:noFill/>
                  </a:rPr>
                  <a:t> </a:t>
                </a:r>
              </a:p>
            </p:txBody>
          </p:sp>
        </mc:Fallback>
      </mc:AlternateContent>
      <p:sp>
        <p:nvSpPr>
          <p:cNvPr id="4" name="TextBox 3"/>
          <p:cNvSpPr txBox="1"/>
          <p:nvPr/>
        </p:nvSpPr>
        <p:spPr>
          <a:xfrm>
            <a:off x="3723861" y="2989889"/>
            <a:ext cx="6841166" cy="830997"/>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For this course: each of these is it’s own level!</a:t>
            </a:r>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e.g. “</a:t>
            </a:r>
            <a:r>
              <a:rPr lang="en-US" sz="2400" dirty="0" err="1" smtClean="0">
                <a:latin typeface="Segoe UI Semilight" panose="020B0402040204020203" pitchFamily="34" charset="0"/>
                <a:cs typeface="Segoe UI Semilight" panose="020B0402040204020203" pitchFamily="34" charset="0"/>
              </a:rPr>
              <a:t>and”s</a:t>
            </a:r>
            <a:r>
              <a:rPr lang="en-US" sz="2400" dirty="0" smtClean="0">
                <a:latin typeface="Segoe UI Semilight" panose="020B0402040204020203" pitchFamily="34" charset="0"/>
                <a:cs typeface="Segoe UI Semilight" panose="020B0402040204020203" pitchFamily="34" charset="0"/>
              </a:rPr>
              <a:t> have precedence over “</a:t>
            </a:r>
            <a:r>
              <a:rPr lang="en-US" sz="2400" dirty="0" err="1" smtClean="0">
                <a:latin typeface="Segoe UI Semilight" panose="020B0402040204020203" pitchFamily="34" charset="0"/>
                <a:cs typeface="Segoe UI Semilight" panose="020B0402040204020203" pitchFamily="34" charset="0"/>
              </a:rPr>
              <a:t>or”s</a:t>
            </a:r>
            <a:endParaRPr lang="en-US" sz="2400" dirty="0" smtClean="0">
              <a:latin typeface="Segoe UI Semilight" panose="020B0402040204020203" pitchFamily="34" charset="0"/>
              <a:cs typeface="Segoe UI Semilight" panose="020B0402040204020203" pitchFamily="34" charset="0"/>
            </a:endParaRPr>
          </a:p>
        </p:txBody>
      </p:sp>
      <p:sp>
        <p:nvSpPr>
          <p:cNvPr id="5" name="Right Brace 4"/>
          <p:cNvSpPr/>
          <p:nvPr/>
        </p:nvSpPr>
        <p:spPr>
          <a:xfrm>
            <a:off x="2597426" y="2358887"/>
            <a:ext cx="1099931" cy="231913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8077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Connectives</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2890982" y="1277943"/>
                <a:ext cx="5920509" cy="30877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Negation (not)	  	 	</a:t>
                </a:r>
                <a14:m>
                  <m:oMath xmlns:m="http://schemas.openxmlformats.org/officeDocument/2006/math">
                    <m:r>
                      <a:rPr lang="en-US" sz="2800" i="1" dirty="0" smtClean="0">
                        <a:solidFill>
                          <a:srgbClr val="4C3282"/>
                        </a:solidFill>
                        <a:latin typeface="Cambria Math" panose="02040503050406030204" pitchFamily="18" charset="0"/>
                      </a:rPr>
                      <m:t>¬</m:t>
                    </m:r>
                    <m:r>
                      <a:rPr lang="en-US" sz="2800" i="1" dirty="0" smtClean="0">
                        <a:solidFill>
                          <a:srgbClr val="4C3282"/>
                        </a:solidFill>
                        <a:latin typeface="Cambria Math" panose="02040503050406030204" pitchFamily="18" charset="0"/>
                      </a:rPr>
                      <m:t>𝑝</m:t>
                    </m:r>
                  </m:oMath>
                </a14:m>
                <a:endParaRPr lang="en-US" sz="2800" i="1" dirty="0">
                  <a:solidFill>
                    <a:srgbClr val="4C3282"/>
                  </a:solidFill>
                </a:endParaRPr>
              </a:p>
              <a:p>
                <a:pPr marL="0" indent="0">
                  <a:buNone/>
                </a:pPr>
                <a:r>
                  <a:rPr lang="en-US" sz="2800" dirty="0"/>
                  <a:t>Conjunction (and) </a:t>
                </a:r>
                <a:r>
                  <a:rPr lang="en-US" sz="1600" dirty="0"/>
                  <a:t> </a:t>
                </a:r>
                <a:r>
                  <a:rPr lang="en-US" sz="2800" dirty="0"/>
                  <a:t>   </a:t>
                </a:r>
                <a14:m>
                  <m:oMath xmlns:m="http://schemas.openxmlformats.org/officeDocument/2006/math">
                    <m:r>
                      <a:rPr lang="en-US" sz="2800" i="1" smtClean="0">
                        <a:solidFill>
                          <a:srgbClr val="4C3282"/>
                        </a:solidFill>
                        <a:latin typeface="Cambria Math" panose="02040503050406030204" pitchFamily="18" charset="0"/>
                      </a:rPr>
                      <m:t>𝑝</m:t>
                    </m:r>
                    <m:r>
                      <a:rPr lang="en-US" sz="2800" i="1">
                        <a:solidFill>
                          <a:srgbClr val="4C3282"/>
                        </a:solidFill>
                        <a:latin typeface="Cambria Math" charset="0"/>
                      </a:rPr>
                      <m:t> </m:t>
                    </m:r>
                    <m:r>
                      <a:rPr lang="en-US" sz="2800" i="1">
                        <a:solidFill>
                          <a:srgbClr val="4C3282"/>
                        </a:solidFill>
                        <a:latin typeface="Cambria Math" panose="02040503050406030204" pitchFamily="18" charset="0"/>
                      </a:rPr>
                      <m:t>∧</m:t>
                    </m:r>
                    <m:r>
                      <a:rPr lang="en-US" sz="2800" i="1">
                        <a:solidFill>
                          <a:srgbClr val="4C3282"/>
                        </a:solidFill>
                        <a:latin typeface="Cambria Math" charset="0"/>
                      </a:rPr>
                      <m:t> </m:t>
                    </m:r>
                    <m:r>
                      <a:rPr lang="en-US" sz="2800" i="1">
                        <a:solidFill>
                          <a:srgbClr val="4C3282"/>
                        </a:solidFill>
                        <a:latin typeface="Cambria Math" panose="02040503050406030204" pitchFamily="18" charset="0"/>
                      </a:rPr>
                      <m:t>𝑞</m:t>
                    </m:r>
                  </m:oMath>
                </a14:m>
                <a:endParaRPr lang="en-US" sz="2800" dirty="0">
                  <a:solidFill>
                    <a:srgbClr val="4C3282"/>
                  </a:solidFill>
                </a:endParaRPr>
              </a:p>
              <a:p>
                <a:pPr marL="0" indent="0">
                  <a:buNone/>
                </a:pPr>
                <a:r>
                  <a:rPr lang="en-US" sz="2800" dirty="0"/>
                  <a:t>Disjunction (or)	    </a:t>
                </a:r>
                <a14:m>
                  <m:oMath xmlns:m="http://schemas.openxmlformats.org/officeDocument/2006/math">
                    <m:r>
                      <a:rPr lang="en-US" sz="2800" i="1" smtClean="0">
                        <a:solidFill>
                          <a:srgbClr val="4C3282"/>
                        </a:solidFill>
                        <a:latin typeface="Cambria Math" panose="02040503050406030204" pitchFamily="18" charset="0"/>
                      </a:rPr>
                      <m:t>𝑝</m:t>
                    </m:r>
                    <m:r>
                      <a:rPr lang="en-US" sz="2800" i="1">
                        <a:solidFill>
                          <a:srgbClr val="4C3282"/>
                        </a:solidFill>
                        <a:latin typeface="Cambria Math" charset="0"/>
                      </a:rPr>
                      <m:t> </m:t>
                    </m:r>
                    <m:r>
                      <a:rPr lang="en-US" sz="2800" i="1">
                        <a:solidFill>
                          <a:srgbClr val="4C3282"/>
                        </a:solidFill>
                        <a:latin typeface="Cambria Math" panose="02040503050406030204" pitchFamily="18" charset="0"/>
                      </a:rPr>
                      <m:t>∨</m:t>
                    </m:r>
                    <m:r>
                      <a:rPr lang="en-US" sz="2800" i="1">
                        <a:solidFill>
                          <a:srgbClr val="4C3282"/>
                        </a:solidFill>
                        <a:latin typeface="Cambria Math" charset="0"/>
                      </a:rPr>
                      <m:t> </m:t>
                    </m:r>
                    <m:r>
                      <a:rPr lang="en-US" sz="2800" i="1">
                        <a:solidFill>
                          <a:srgbClr val="4C3282"/>
                        </a:solidFill>
                        <a:latin typeface="Cambria Math" panose="02040503050406030204" pitchFamily="18" charset="0"/>
                      </a:rPr>
                      <m:t>𝑞</m:t>
                    </m:r>
                  </m:oMath>
                </a14:m>
                <a:endParaRPr lang="en-US" sz="2800" dirty="0">
                  <a:solidFill>
                    <a:srgbClr val="4C3282"/>
                  </a:solidFill>
                </a:endParaRPr>
              </a:p>
              <a:p>
                <a:pPr marL="0" indent="0">
                  <a:buNone/>
                </a:pPr>
                <a:r>
                  <a:rPr lang="en-US" sz="2800" dirty="0"/>
                  <a:t>Exclusive Or			</a:t>
                </a:r>
                <a:r>
                  <a:rPr lang="en-US" sz="500" dirty="0"/>
                  <a:t> </a:t>
                </a:r>
                <a:r>
                  <a:rPr lang="en-US" sz="2800" dirty="0"/>
                  <a:t>    </a:t>
                </a:r>
                <a14:m>
                  <m:oMath xmlns:m="http://schemas.openxmlformats.org/officeDocument/2006/math">
                    <m:r>
                      <a:rPr lang="en-US" sz="2800" i="1" smtClean="0">
                        <a:solidFill>
                          <a:srgbClr val="4C3282"/>
                        </a:solidFill>
                        <a:latin typeface="Cambria Math" panose="02040503050406030204" pitchFamily="18" charset="0"/>
                      </a:rPr>
                      <m:t>𝑝</m:t>
                    </m:r>
                    <m:r>
                      <a:rPr lang="en-US" sz="2800" i="1" smtClean="0">
                        <a:solidFill>
                          <a:srgbClr val="4C3282"/>
                        </a:solidFill>
                        <a:latin typeface="Cambria Math" panose="02040503050406030204" pitchFamily="18" charset="0"/>
                      </a:rPr>
                      <m:t>⊕</m:t>
                    </m:r>
                    <m:r>
                      <a:rPr lang="en-US" sz="2800" i="1" smtClean="0">
                        <a:solidFill>
                          <a:srgbClr val="4C3282"/>
                        </a:solidFill>
                        <a:latin typeface="Cambria Math" panose="02040503050406030204" pitchFamily="18" charset="0"/>
                      </a:rPr>
                      <m:t>𝑞</m:t>
                    </m:r>
                  </m:oMath>
                </a14:m>
                <a:endParaRPr lang="en-US" sz="2800" dirty="0">
                  <a:solidFill>
                    <a:srgbClr val="4C3282"/>
                  </a:solidFill>
                </a:endParaRPr>
              </a:p>
              <a:p>
                <a:pPr marL="0" indent="0">
                  <a:buNone/>
                </a:pPr>
                <a:r>
                  <a:rPr lang="en-US" sz="2800" dirty="0"/>
                  <a:t>Implication(if-then)   </a:t>
                </a:r>
                <a14:m>
                  <m:oMath xmlns:m="http://schemas.openxmlformats.org/officeDocument/2006/math">
                    <m:r>
                      <a:rPr lang="en-US" sz="2800" i="1" smtClean="0">
                        <a:solidFill>
                          <a:srgbClr val="4C3282"/>
                        </a:solidFill>
                        <a:latin typeface="Cambria Math" panose="02040503050406030204" pitchFamily="18" charset="0"/>
                      </a:rPr>
                      <m:t>𝑝</m:t>
                    </m:r>
                    <m:r>
                      <a:rPr lang="en-US" sz="2800" i="1">
                        <a:solidFill>
                          <a:srgbClr val="4C3282"/>
                        </a:solidFill>
                        <a:latin typeface="Cambria Math" charset="0"/>
                        <a:ea typeface="Cambria Math" charset="0"/>
                        <a:cs typeface="Cambria Math" charset="0"/>
                      </a:rPr>
                      <m:t>⟶</m:t>
                    </m:r>
                    <m:r>
                      <a:rPr lang="en-US" sz="2800" i="1">
                        <a:solidFill>
                          <a:srgbClr val="4C3282"/>
                        </a:solidFill>
                        <a:latin typeface="Cambria Math" panose="02040503050406030204" pitchFamily="18" charset="0"/>
                      </a:rPr>
                      <m:t>𝑞</m:t>
                    </m:r>
                  </m:oMath>
                </a14:m>
                <a:endParaRPr lang="en-US" sz="2800" i="1" dirty="0">
                  <a:solidFill>
                    <a:srgbClr val="4C3282"/>
                  </a:solidFill>
                </a:endParaRPr>
              </a:p>
              <a:p>
                <a:pPr marL="0" indent="0">
                  <a:buNone/>
                </a:pPr>
                <a:r>
                  <a:rPr lang="en-US" sz="2800" dirty="0"/>
                  <a:t>Biconditional		    </a:t>
                </a:r>
                <a14:m>
                  <m:oMath xmlns:m="http://schemas.openxmlformats.org/officeDocument/2006/math">
                    <m:r>
                      <a:rPr lang="en-US" sz="2800" i="1" smtClean="0">
                        <a:solidFill>
                          <a:srgbClr val="4C3282"/>
                        </a:solidFill>
                        <a:latin typeface="Cambria Math" panose="02040503050406030204" pitchFamily="18" charset="0"/>
                      </a:rPr>
                      <m:t>𝑝</m:t>
                    </m:r>
                    <m:r>
                      <a:rPr lang="en-US" sz="2800" i="1">
                        <a:solidFill>
                          <a:srgbClr val="4C3282"/>
                        </a:solidFill>
                        <a:latin typeface="Cambria Math" charset="0"/>
                        <a:ea typeface="Cambria Math" charset="0"/>
                        <a:cs typeface="Cambria Math" charset="0"/>
                      </a:rPr>
                      <m:t>⟷</m:t>
                    </m:r>
                    <m:r>
                      <a:rPr lang="en-US" sz="2800" i="1">
                        <a:solidFill>
                          <a:srgbClr val="4C3282"/>
                        </a:solidFill>
                        <a:latin typeface="Cambria Math" panose="02040503050406030204" pitchFamily="18" charset="0"/>
                      </a:rPr>
                      <m:t>𝑞</m:t>
                    </m:r>
                  </m:oMath>
                </a14:m>
                <a:endParaRPr lang="en-US" sz="2800" i="1" dirty="0">
                  <a:solidFill>
                    <a:schemeClr val="accent1"/>
                  </a:solidFill>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2890982" y="1277943"/>
                <a:ext cx="5920509" cy="3087780"/>
              </a:xfrm>
              <a:prstGeom prst="rect">
                <a:avLst/>
              </a:prstGeom>
              <a:blipFill>
                <a:blip r:embed="rId2"/>
                <a:stretch>
                  <a:fillRect l="-2060" t="-1976" b="-5534"/>
                </a:stretch>
              </a:blipFill>
            </p:spPr>
            <p:txBody>
              <a:bodyPr/>
              <a:lstStyle/>
              <a:p>
                <a:r>
                  <a:rPr lang="en-US">
                    <a:noFill/>
                  </a:rPr>
                  <a:t> </a:t>
                </a:r>
              </a:p>
            </p:txBody>
          </p:sp>
        </mc:Fallback>
      </mc:AlternateContent>
      <p:sp>
        <p:nvSpPr>
          <p:cNvPr id="3" name="TextBox 2"/>
          <p:cNvSpPr txBox="1"/>
          <p:nvPr/>
        </p:nvSpPr>
        <p:spPr>
          <a:xfrm>
            <a:off x="1413164" y="4365723"/>
            <a:ext cx="9679709" cy="1569660"/>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These ideas have been around for so long everything has at least two names – even “and.” </a:t>
            </a:r>
          </a:p>
          <a:p>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Two more connectives to discuss!</a:t>
            </a:r>
          </a:p>
        </p:txBody>
      </p:sp>
    </p:spTree>
    <p:extLst>
      <p:ext uri="{BB962C8B-B14F-4D97-AF65-F5344CB8AC3E}">
        <p14:creationId xmlns:p14="http://schemas.microsoft.com/office/powerpoint/2010/main" val="248394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Solution </a:t>
            </a:r>
            <a:endParaRPr lang="en-US" dirty="0"/>
          </a:p>
        </p:txBody>
      </p:sp>
      <p:sp>
        <p:nvSpPr>
          <p:cNvPr id="3" name="Content Placeholder 2"/>
          <p:cNvSpPr>
            <a:spLocks noGrp="1"/>
          </p:cNvSpPr>
          <p:nvPr>
            <p:ph idx="1"/>
          </p:nvPr>
        </p:nvSpPr>
        <p:spPr/>
        <p:txBody>
          <a:bodyPr/>
          <a:lstStyle/>
          <a:p>
            <a:r>
              <a:rPr lang="en-US" dirty="0" smtClean="0"/>
              <a:t>Translate this sentence into symbolic logic, and describe a weather pattern and transportation method that causes the proposition to be false.</a:t>
            </a:r>
          </a:p>
          <a:p>
            <a:endParaRPr lang="en-US" dirty="0"/>
          </a:p>
          <a:p>
            <a:r>
              <a:rPr lang="en-US" dirty="0" smtClean="0"/>
              <a:t>It is snowing today, and if it is raining or snowing then we won’t walk to school.</a:t>
            </a:r>
          </a:p>
          <a:p>
            <a:endParaRPr lang="en-US" dirty="0"/>
          </a:p>
          <a:p>
            <a:r>
              <a:rPr lang="en-US" dirty="0" smtClean="0"/>
              <a:t>Robbie’s process: identify connecting words, identify propositions, figure out parentheses.</a:t>
            </a:r>
            <a:endParaRPr lang="en-US" dirty="0"/>
          </a:p>
        </p:txBody>
      </p:sp>
    </p:spTree>
    <p:extLst>
      <p:ext uri="{BB962C8B-B14F-4D97-AF65-F5344CB8AC3E}">
        <p14:creationId xmlns:p14="http://schemas.microsoft.com/office/powerpoint/2010/main" val="3571719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Biconditional:  </a:t>
                </a:r>
                <a14:m>
                  <m:oMath xmlns:m="http://schemas.openxmlformats.org/officeDocument/2006/math">
                    <m:r>
                      <a:rPr lang="en-US" b="0" i="1" smtClean="0">
                        <a:latin typeface="Cambria Math" panose="02040503050406030204" pitchFamily="18" charset="0"/>
                      </a:rPr>
                      <m:t>𝑝</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𝑞</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l="-1852" t="-12000" b="-29000"/>
                </a:stretch>
              </a:blipFill>
            </p:spPr>
            <p:txBody>
              <a:bodyPr/>
              <a:lstStyle/>
              <a:p>
                <a:r>
                  <a:rPr lang="en-US">
                    <a:noFill/>
                  </a:rPr>
                  <a:t> </a:t>
                </a:r>
              </a:p>
            </p:txBody>
          </p:sp>
        </mc:Fallback>
      </mc:AlternateContent>
      <p:sp>
        <p:nvSpPr>
          <p:cNvPr id="6" name="Content Placeholder 2"/>
          <p:cNvSpPr>
            <a:spLocks noGrp="1"/>
          </p:cNvSpPr>
          <p:nvPr>
            <p:ph idx="1"/>
            <p:custDataLst>
              <p:tags r:id="rId1"/>
            </p:custDataLst>
          </p:nvPr>
        </p:nvSpPr>
        <p:spPr>
          <a:xfrm>
            <a:off x="2126673" y="1267691"/>
            <a:ext cx="8229600" cy="4525963"/>
          </a:xfrm>
        </p:spPr>
        <p:txBody>
          <a:bodyPr/>
          <a:lstStyle/>
          <a:p>
            <a:r>
              <a:rPr lang="en-US" i="1" dirty="0"/>
              <a:t>p</a:t>
            </a:r>
            <a:r>
              <a:rPr lang="en-US" dirty="0"/>
              <a:t> if and only if </a:t>
            </a:r>
            <a:r>
              <a:rPr lang="en-US" i="1" dirty="0"/>
              <a:t>q</a:t>
            </a:r>
          </a:p>
          <a:p>
            <a:r>
              <a:rPr lang="en-US" i="1" dirty="0"/>
              <a:t>p </a:t>
            </a:r>
            <a:r>
              <a:rPr lang="en-US" i="1" dirty="0" err="1"/>
              <a:t>iff</a:t>
            </a:r>
            <a:r>
              <a:rPr lang="en-US" i="1" dirty="0"/>
              <a:t> q</a:t>
            </a:r>
          </a:p>
          <a:p>
            <a:r>
              <a:rPr lang="en-US" i="1" dirty="0"/>
              <a:t>p</a:t>
            </a:r>
            <a:r>
              <a:rPr lang="en-US" dirty="0"/>
              <a:t> is equivalent to </a:t>
            </a:r>
            <a:r>
              <a:rPr lang="en-US" i="1" dirty="0"/>
              <a:t>q</a:t>
            </a:r>
          </a:p>
          <a:p>
            <a:r>
              <a:rPr lang="en-US" i="1" dirty="0"/>
              <a:t>p</a:t>
            </a:r>
            <a:r>
              <a:rPr lang="en-US" dirty="0"/>
              <a:t> implies </a:t>
            </a:r>
            <a:r>
              <a:rPr lang="en-US" i="1" dirty="0"/>
              <a:t>q</a:t>
            </a:r>
            <a:r>
              <a:rPr lang="en-US" dirty="0"/>
              <a:t> and </a:t>
            </a:r>
            <a:r>
              <a:rPr lang="en-US" i="1" dirty="0"/>
              <a:t>q</a:t>
            </a:r>
            <a:r>
              <a:rPr lang="en-US" dirty="0"/>
              <a:t> implies </a:t>
            </a:r>
            <a:r>
              <a:rPr lang="en-US" i="1" dirty="0"/>
              <a:t>p</a:t>
            </a:r>
          </a:p>
          <a:p>
            <a:r>
              <a:rPr lang="en-US" i="1" dirty="0"/>
              <a:t>p </a:t>
            </a:r>
            <a:r>
              <a:rPr lang="en-US" dirty="0"/>
              <a:t>is necessary and sufficient for </a:t>
            </a:r>
            <a:r>
              <a:rPr lang="en-US" i="1" dirty="0"/>
              <a:t>q</a:t>
            </a:r>
          </a:p>
          <a:p>
            <a:endParaRPr lang="en-US" i="1" dirty="0"/>
          </a:p>
        </p:txBody>
      </p:sp>
      <p:graphicFrame>
        <p:nvGraphicFramePr>
          <p:cNvPr id="7" name="Table 6"/>
          <p:cNvGraphicFramePr>
            <a:graphicFrameLocks noGrp="1"/>
          </p:cNvGraphicFramePr>
          <p:nvPr>
            <p:custDataLst>
              <p:tags r:id="rId2"/>
            </p:custDataLst>
            <p:extLst/>
          </p:nvPr>
        </p:nvGraphicFramePr>
        <p:xfrm>
          <a:off x="4464627" y="4169644"/>
          <a:ext cx="2628900" cy="1956954"/>
        </p:xfrm>
        <a:graphic>
          <a:graphicData uri="http://schemas.openxmlformats.org/drawingml/2006/table">
            <a:tbl>
              <a:tblPr firstRow="1" bandRow="1">
                <a:tableStyleId>{5940675A-B579-460E-94D1-54222C63F5DA}</a:tableStyleId>
              </a:tblPr>
              <a:tblGrid>
                <a:gridCol w="736092">
                  <a:extLst>
                    <a:ext uri="{9D8B030D-6E8A-4147-A177-3AD203B41FA5}">
                      <a16:colId xmlns:a16="http://schemas.microsoft.com/office/drawing/2014/main" val="20000"/>
                    </a:ext>
                  </a:extLst>
                </a:gridCol>
                <a:gridCol w="736092">
                  <a:extLst>
                    <a:ext uri="{9D8B030D-6E8A-4147-A177-3AD203B41FA5}">
                      <a16:colId xmlns:a16="http://schemas.microsoft.com/office/drawing/2014/main" val="20001"/>
                    </a:ext>
                  </a:extLst>
                </a:gridCol>
                <a:gridCol w="1156716">
                  <a:extLst>
                    <a:ext uri="{9D8B030D-6E8A-4147-A177-3AD203B41FA5}">
                      <a16:colId xmlns:a16="http://schemas.microsoft.com/office/drawing/2014/main" val="20002"/>
                    </a:ext>
                  </a:extLst>
                </a:gridCol>
              </a:tblGrid>
              <a:tr h="360680">
                <a:tc>
                  <a:txBody>
                    <a:bodyPr/>
                    <a:lstStyle/>
                    <a:p>
                      <a:pPr algn="ctr"/>
                      <a:r>
                        <a:rPr lang="en-US" sz="2400" i="1" dirty="0">
                          <a:latin typeface="Cambria Math"/>
                          <a:cs typeface="Cambria Math"/>
                        </a:rPr>
                        <a:t>p</a:t>
                      </a:r>
                    </a:p>
                  </a:txBody>
                  <a:tcPr/>
                </a:tc>
                <a:tc>
                  <a:txBody>
                    <a:bodyPr/>
                    <a:lstStyle/>
                    <a:p>
                      <a:pPr algn="ctr"/>
                      <a:r>
                        <a:rPr lang="en-US" sz="2400" i="1" dirty="0">
                          <a:latin typeface="Cambria Math"/>
                          <a:cs typeface="Cambria Math"/>
                        </a:rPr>
                        <a:t>q</a:t>
                      </a:r>
                    </a:p>
                  </a:txBody>
                  <a:tcPr/>
                </a:tc>
                <a:tc>
                  <a:txBody>
                    <a:bodyPr/>
                    <a:lstStyle/>
                    <a:p>
                      <a:pPr algn="ctr"/>
                      <a:r>
                        <a:rPr lang="en-US" sz="2400" i="1" dirty="0">
                          <a:latin typeface="Cambria Math"/>
                          <a:cs typeface="Cambria Math"/>
                        </a:rPr>
                        <a:t>p </a:t>
                      </a:r>
                      <a:r>
                        <a:rPr lang="en-US" sz="2400" i="0" baseline="0" dirty="0">
                          <a:latin typeface="Cambria Math"/>
                          <a:cs typeface="Cambria Math"/>
                          <a:sym typeface="Symbol"/>
                        </a:rPr>
                        <a:t></a:t>
                      </a:r>
                      <a:r>
                        <a:rPr lang="en-US" sz="2400" i="0" baseline="0" dirty="0">
                          <a:latin typeface="Cambria Math"/>
                          <a:cs typeface="Cambria Math"/>
                        </a:rPr>
                        <a:t> </a:t>
                      </a:r>
                      <a:r>
                        <a:rPr lang="en-US" sz="2400" i="1" dirty="0">
                          <a:latin typeface="Cambria Math"/>
                          <a:cs typeface="Cambria Math"/>
                        </a:rPr>
                        <a:t>q</a:t>
                      </a:r>
                    </a:p>
                  </a:txBody>
                  <a:tcPr/>
                </a:tc>
                <a:extLst>
                  <a:ext uri="{0D108BD9-81ED-4DB2-BD59-A6C34878D82A}">
                    <a16:rowId xmlns:a16="http://schemas.microsoft.com/office/drawing/2014/main" val="10000"/>
                  </a:ext>
                </a:extLst>
              </a:tr>
              <a:tr h="360680">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10001"/>
                  </a:ext>
                </a:extLst>
              </a:tr>
              <a:tr h="360680">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10002"/>
                  </a:ext>
                </a:extLst>
              </a:tr>
              <a:tr h="360680">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10003"/>
                  </a:ext>
                </a:extLst>
              </a:tr>
              <a:tr h="402474">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6652591" y="859640"/>
                <a:ext cx="4797287" cy="584775"/>
              </a:xfrm>
              <a:prstGeom prst="rect">
                <a:avLst/>
              </a:prstGeom>
              <a:noFill/>
            </p:spPr>
            <p:txBody>
              <a:bodyPr wrap="square" rtlCol="0">
                <a:spAutoFit/>
              </a:bodyPr>
              <a:lstStyle/>
              <a:p>
                <a:r>
                  <a:rPr lang="en-US" sz="3200" dirty="0" smtClean="0">
                    <a:latin typeface="Segoe UI Semilight" panose="020B0402040204020203" pitchFamily="34" charset="0"/>
                    <a:cs typeface="Segoe UI Semilight" panose="020B0402040204020203" pitchFamily="34" charset="0"/>
                  </a:rPr>
                  <a:t>Think: </a:t>
                </a:r>
                <a14:m>
                  <m:oMath xmlns:m="http://schemas.openxmlformats.org/officeDocument/2006/math">
                    <m:r>
                      <a:rPr lang="en-US" sz="3200" b="0" i="0"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𝑝</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𝑞</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𝑞</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𝑝</m:t>
                    </m:r>
                    <m:r>
                      <a:rPr lang="en-US" sz="3200" b="0" i="1" smtClean="0">
                        <a:latin typeface="Cambria Math" panose="02040503050406030204" pitchFamily="18" charset="0"/>
                        <a:cs typeface="Segoe UI Semilight" panose="020B0402040204020203" pitchFamily="34" charset="0"/>
                      </a:rPr>
                      <m:t>)</m:t>
                    </m:r>
                  </m:oMath>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652591" y="859640"/>
                <a:ext cx="4797287" cy="584775"/>
              </a:xfrm>
              <a:prstGeom prst="rect">
                <a:avLst/>
              </a:prstGeom>
              <a:blipFill>
                <a:blip r:embed="rId5"/>
                <a:stretch>
                  <a:fillRect l="-3177"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206056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Biconditional:  </a:t>
                </a:r>
                <a14:m>
                  <m:oMath xmlns:m="http://schemas.openxmlformats.org/officeDocument/2006/math">
                    <m:r>
                      <a:rPr lang="en-US" b="0" i="1" smtClean="0">
                        <a:latin typeface="Cambria Math" panose="02040503050406030204" pitchFamily="18" charset="0"/>
                      </a:rPr>
                      <m:t>𝑝</m:t>
                    </m:r>
                    <m:r>
                      <a:rPr lang="en-US" b="0" i="1" smtClean="0">
                        <a:latin typeface="Cambria Math"/>
                      </a:rPr>
                      <m:t> </m:t>
                    </m:r>
                    <m:r>
                      <a:rPr lang="en-US" b="0" i="1" smtClean="0">
                        <a:latin typeface="Cambria Math" panose="02040503050406030204" pitchFamily="18" charset="0"/>
                      </a:rPr>
                      <m:t>↔</m:t>
                    </m:r>
                    <m:r>
                      <a:rPr lang="en-US" b="0" i="1" smtClean="0">
                        <a:latin typeface="Cambria Math"/>
                      </a:rPr>
                      <m:t> </m:t>
                    </m:r>
                    <m:r>
                      <a:rPr lang="en-US" b="0" i="1" smtClean="0">
                        <a:latin typeface="Cambria Math" panose="02040503050406030204" pitchFamily="18" charset="0"/>
                      </a:rPr>
                      <m:t>𝑞</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4"/>
                <a:stretch>
                  <a:fillRect l="-1852" t="-12000" b="-29000"/>
                </a:stretch>
              </a:blipFill>
            </p:spPr>
            <p:txBody>
              <a:bodyPr/>
              <a:lstStyle/>
              <a:p>
                <a:r>
                  <a:rPr lang="en-US">
                    <a:noFill/>
                  </a:rPr>
                  <a:t> </a:t>
                </a:r>
              </a:p>
            </p:txBody>
          </p:sp>
        </mc:Fallback>
      </mc:AlternateContent>
      <p:sp>
        <p:nvSpPr>
          <p:cNvPr id="6" name="Content Placeholder 2"/>
          <p:cNvSpPr>
            <a:spLocks noGrp="1"/>
          </p:cNvSpPr>
          <p:nvPr>
            <p:ph idx="1"/>
            <p:custDataLst>
              <p:tags r:id="rId1"/>
            </p:custDataLst>
          </p:nvPr>
        </p:nvSpPr>
        <p:spPr>
          <a:xfrm>
            <a:off x="2126673" y="1267691"/>
            <a:ext cx="8229600" cy="4525963"/>
          </a:xfrm>
        </p:spPr>
        <p:txBody>
          <a:bodyPr/>
          <a:lstStyle/>
          <a:p>
            <a:r>
              <a:rPr lang="en-US" i="1" dirty="0"/>
              <a:t>p</a:t>
            </a:r>
            <a:r>
              <a:rPr lang="en-US" dirty="0"/>
              <a:t> if and only if </a:t>
            </a:r>
            <a:r>
              <a:rPr lang="en-US" i="1" dirty="0"/>
              <a:t>q</a:t>
            </a:r>
          </a:p>
          <a:p>
            <a:r>
              <a:rPr lang="en-US" i="1" dirty="0"/>
              <a:t>p </a:t>
            </a:r>
            <a:r>
              <a:rPr lang="en-US" i="1" dirty="0" err="1"/>
              <a:t>iff</a:t>
            </a:r>
            <a:r>
              <a:rPr lang="en-US" i="1" dirty="0"/>
              <a:t> q</a:t>
            </a:r>
          </a:p>
          <a:p>
            <a:r>
              <a:rPr lang="en-US" i="1" dirty="0"/>
              <a:t>p</a:t>
            </a:r>
            <a:r>
              <a:rPr lang="en-US" dirty="0"/>
              <a:t> is equivalent to </a:t>
            </a:r>
            <a:r>
              <a:rPr lang="en-US" i="1" dirty="0"/>
              <a:t>q</a:t>
            </a:r>
          </a:p>
          <a:p>
            <a:r>
              <a:rPr lang="en-US" i="1" dirty="0"/>
              <a:t>p</a:t>
            </a:r>
            <a:r>
              <a:rPr lang="en-US" dirty="0"/>
              <a:t> implies </a:t>
            </a:r>
            <a:r>
              <a:rPr lang="en-US" i="1" dirty="0"/>
              <a:t>q</a:t>
            </a:r>
            <a:r>
              <a:rPr lang="en-US" dirty="0"/>
              <a:t> and </a:t>
            </a:r>
            <a:r>
              <a:rPr lang="en-US" i="1" dirty="0"/>
              <a:t>q</a:t>
            </a:r>
            <a:r>
              <a:rPr lang="en-US" dirty="0"/>
              <a:t> implies </a:t>
            </a:r>
            <a:r>
              <a:rPr lang="en-US" i="1" dirty="0"/>
              <a:t>p</a:t>
            </a:r>
          </a:p>
          <a:p>
            <a:r>
              <a:rPr lang="en-US" i="1" dirty="0"/>
              <a:t>p </a:t>
            </a:r>
            <a:r>
              <a:rPr lang="en-US" dirty="0"/>
              <a:t>is necessary and sufficient for </a:t>
            </a:r>
            <a:r>
              <a:rPr lang="en-US" i="1" dirty="0"/>
              <a:t>q</a:t>
            </a:r>
          </a:p>
          <a:p>
            <a:endParaRPr lang="en-US" i="1" dirty="0"/>
          </a:p>
        </p:txBody>
      </p:sp>
      <p:graphicFrame>
        <p:nvGraphicFramePr>
          <p:cNvPr id="7" name="Table 6"/>
          <p:cNvGraphicFramePr>
            <a:graphicFrameLocks noGrp="1"/>
          </p:cNvGraphicFramePr>
          <p:nvPr>
            <p:custDataLst>
              <p:tags r:id="rId2"/>
            </p:custDataLst>
            <p:extLst/>
          </p:nvPr>
        </p:nvGraphicFramePr>
        <p:xfrm>
          <a:off x="4464627" y="4169644"/>
          <a:ext cx="2628900" cy="1956954"/>
        </p:xfrm>
        <a:graphic>
          <a:graphicData uri="http://schemas.openxmlformats.org/drawingml/2006/table">
            <a:tbl>
              <a:tblPr firstRow="1" bandRow="1">
                <a:tableStyleId>{5940675A-B579-460E-94D1-54222C63F5DA}</a:tableStyleId>
              </a:tblPr>
              <a:tblGrid>
                <a:gridCol w="736092">
                  <a:extLst>
                    <a:ext uri="{9D8B030D-6E8A-4147-A177-3AD203B41FA5}">
                      <a16:colId xmlns:a16="http://schemas.microsoft.com/office/drawing/2014/main" val="20000"/>
                    </a:ext>
                  </a:extLst>
                </a:gridCol>
                <a:gridCol w="736092">
                  <a:extLst>
                    <a:ext uri="{9D8B030D-6E8A-4147-A177-3AD203B41FA5}">
                      <a16:colId xmlns:a16="http://schemas.microsoft.com/office/drawing/2014/main" val="20001"/>
                    </a:ext>
                  </a:extLst>
                </a:gridCol>
                <a:gridCol w="1156716">
                  <a:extLst>
                    <a:ext uri="{9D8B030D-6E8A-4147-A177-3AD203B41FA5}">
                      <a16:colId xmlns:a16="http://schemas.microsoft.com/office/drawing/2014/main" val="20002"/>
                    </a:ext>
                  </a:extLst>
                </a:gridCol>
              </a:tblGrid>
              <a:tr h="360680">
                <a:tc>
                  <a:txBody>
                    <a:bodyPr/>
                    <a:lstStyle/>
                    <a:p>
                      <a:pPr algn="ctr"/>
                      <a:r>
                        <a:rPr lang="en-US" sz="2400" i="1" dirty="0">
                          <a:latin typeface="Cambria Math"/>
                          <a:cs typeface="Cambria Math"/>
                        </a:rPr>
                        <a:t>p</a:t>
                      </a:r>
                    </a:p>
                  </a:txBody>
                  <a:tcPr/>
                </a:tc>
                <a:tc>
                  <a:txBody>
                    <a:bodyPr/>
                    <a:lstStyle/>
                    <a:p>
                      <a:pPr algn="ctr"/>
                      <a:r>
                        <a:rPr lang="en-US" sz="2400" i="1" dirty="0">
                          <a:latin typeface="Cambria Math"/>
                          <a:cs typeface="Cambria Math"/>
                        </a:rPr>
                        <a:t>q</a:t>
                      </a:r>
                    </a:p>
                  </a:txBody>
                  <a:tcPr/>
                </a:tc>
                <a:tc>
                  <a:txBody>
                    <a:bodyPr/>
                    <a:lstStyle/>
                    <a:p>
                      <a:pPr algn="ctr"/>
                      <a:r>
                        <a:rPr lang="en-US" sz="2400" i="1" dirty="0">
                          <a:latin typeface="Cambria Math"/>
                          <a:cs typeface="Cambria Math"/>
                        </a:rPr>
                        <a:t>p </a:t>
                      </a:r>
                      <a:r>
                        <a:rPr lang="en-US" sz="2400" i="0" baseline="0" dirty="0">
                          <a:latin typeface="Cambria Math"/>
                          <a:cs typeface="Cambria Math"/>
                          <a:sym typeface="Symbol"/>
                        </a:rPr>
                        <a:t></a:t>
                      </a:r>
                      <a:r>
                        <a:rPr lang="en-US" sz="2400" i="0" baseline="0" dirty="0">
                          <a:latin typeface="Cambria Math"/>
                          <a:cs typeface="Cambria Math"/>
                        </a:rPr>
                        <a:t> </a:t>
                      </a:r>
                      <a:r>
                        <a:rPr lang="en-US" sz="2400" i="1" dirty="0">
                          <a:latin typeface="Cambria Math"/>
                          <a:cs typeface="Cambria Math"/>
                        </a:rPr>
                        <a:t>q</a:t>
                      </a:r>
                    </a:p>
                  </a:txBody>
                  <a:tcPr/>
                </a:tc>
                <a:extLst>
                  <a:ext uri="{0D108BD9-81ED-4DB2-BD59-A6C34878D82A}">
                    <a16:rowId xmlns:a16="http://schemas.microsoft.com/office/drawing/2014/main" val="10000"/>
                  </a:ext>
                </a:extLst>
              </a:tr>
              <a:tr h="360680">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60680">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60680">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402474">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7752520" y="4169644"/>
                <a:ext cx="3684105"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is the proposition: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smtClean="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have the same truth value.</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52520" y="4169644"/>
                <a:ext cx="3684105" cy="1200329"/>
              </a:xfrm>
              <a:prstGeom prst="rect">
                <a:avLst/>
              </a:prstGeom>
              <a:blipFill>
                <a:blip r:embed="rId5"/>
                <a:stretch>
                  <a:fillRect l="-2649" t="-3553" r="-2649"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52591" y="872892"/>
                <a:ext cx="4797287" cy="584775"/>
              </a:xfrm>
              <a:prstGeom prst="rect">
                <a:avLst/>
              </a:prstGeom>
              <a:noFill/>
            </p:spPr>
            <p:txBody>
              <a:bodyPr wrap="square" rtlCol="0">
                <a:spAutoFit/>
              </a:bodyPr>
              <a:lstStyle/>
              <a:p>
                <a:r>
                  <a:rPr lang="en-US" sz="3200" dirty="0" smtClean="0">
                    <a:latin typeface="Segoe UI Semilight" panose="020B0402040204020203" pitchFamily="34" charset="0"/>
                    <a:cs typeface="Segoe UI Semilight" panose="020B0402040204020203" pitchFamily="34" charset="0"/>
                  </a:rPr>
                  <a:t>Think: </a:t>
                </a:r>
                <a14:m>
                  <m:oMath xmlns:m="http://schemas.openxmlformats.org/officeDocument/2006/math">
                    <m:r>
                      <a:rPr lang="en-US" sz="3200" b="0" i="0"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𝑝</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𝑞</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𝑞</m:t>
                    </m:r>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𝑝</m:t>
                    </m:r>
                    <m:r>
                      <a:rPr lang="en-US" sz="3200" b="0" i="1" smtClean="0">
                        <a:latin typeface="Cambria Math" panose="02040503050406030204" pitchFamily="18" charset="0"/>
                        <a:cs typeface="Segoe UI Semilight" panose="020B0402040204020203" pitchFamily="34" charset="0"/>
                      </a:rPr>
                      <m:t>)</m:t>
                    </m:r>
                  </m:oMath>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652591" y="872892"/>
                <a:ext cx="4797287" cy="584775"/>
              </a:xfrm>
              <a:prstGeom prst="rect">
                <a:avLst/>
              </a:prstGeom>
              <a:blipFill>
                <a:blip r:embed="rId6"/>
                <a:stretch>
                  <a:fillRect l="-3177"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2108888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Exactly one of the two is true.</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smtClean="0"/>
              </a:p>
              <a:p>
                <a:endParaRPr lang="en-US" dirty="0"/>
              </a:p>
              <a:p>
                <a:endParaRPr lang="en-US" dirty="0" smtClean="0"/>
              </a:p>
              <a:p>
                <a:endParaRPr lang="en-US" dirty="0"/>
              </a:p>
              <a:p>
                <a:r>
                  <a:rPr lang="en-US" dirty="0" smtClean="0"/>
                  <a:t>In English “either </a:t>
                </a:r>
                <a14:m>
                  <m:oMath xmlns:m="http://schemas.openxmlformats.org/officeDocument/2006/math">
                    <m:r>
                      <a:rPr lang="en-US" b="0" i="1" smtClean="0">
                        <a:latin typeface="Cambria Math" panose="02040503050406030204" pitchFamily="18" charset="0"/>
                      </a:rPr>
                      <m:t>𝑝</m:t>
                    </m:r>
                  </m:oMath>
                </a14:m>
                <a:r>
                  <a:rPr lang="en-US" dirty="0" smtClean="0"/>
                  <a:t> or </a:t>
                </a:r>
                <a14:m>
                  <m:oMath xmlns:m="http://schemas.openxmlformats.org/officeDocument/2006/math">
                    <m:r>
                      <a:rPr lang="en-US" b="0" i="1" smtClean="0">
                        <a:latin typeface="Cambria Math" panose="02040503050406030204" pitchFamily="18" charset="0"/>
                      </a:rPr>
                      <m:t>𝑞</m:t>
                    </m:r>
                  </m:oMath>
                </a14:m>
                <a:r>
                  <a:rPr lang="en-US" dirty="0" smtClean="0"/>
                  <a:t>” is the most common, but be careful. </a:t>
                </a:r>
                <a:endParaRPr lang="en-US" dirty="0"/>
              </a:p>
              <a:p>
                <a:r>
                  <a:rPr lang="en-US" dirty="0" smtClean="0"/>
                  <a:t>Often “</a:t>
                </a:r>
                <a14:m>
                  <m:oMath xmlns:m="http://schemas.openxmlformats.org/officeDocument/2006/math">
                    <m:r>
                      <a:rPr lang="en-US" b="0" i="1" smtClean="0">
                        <a:latin typeface="Cambria Math" panose="02040503050406030204" pitchFamily="18" charset="0"/>
                      </a:rPr>
                      <m:t>𝑝</m:t>
                    </m:r>
                  </m:oMath>
                </a14:m>
                <a:r>
                  <a:rPr lang="en-US" dirty="0" smtClean="0"/>
                  <a:t> or </a:t>
                </a:r>
                <a14:m>
                  <m:oMath xmlns:m="http://schemas.openxmlformats.org/officeDocument/2006/math">
                    <m:r>
                      <a:rPr lang="en-US" b="0" i="1" smtClean="0">
                        <a:latin typeface="Cambria Math" panose="02040503050406030204" pitchFamily="18" charset="0"/>
                      </a:rPr>
                      <m:t>𝑞</m:t>
                    </m:r>
                  </m:oMath>
                </a14:m>
                <a:r>
                  <a:rPr lang="en-US" dirty="0" smtClean="0"/>
                  <a:t>” where you’re just supposed to understand that exclusive or is meant.</a:t>
                </a:r>
              </a:p>
              <a:p>
                <a:r>
                  <a:rPr lang="en-US" dirty="0" smtClean="0"/>
                  <a:t>Try to say “either…or…” in your own writing.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436" b="-2390"/>
                </a:stretch>
              </a:blipFill>
            </p:spPr>
            <p:txBody>
              <a:bodyPr/>
              <a:lstStyle/>
              <a:p>
                <a:r>
                  <a:rPr lang="en-US">
                    <a:noFill/>
                  </a:rPr>
                  <a:t> </a:t>
                </a:r>
              </a:p>
            </p:txBody>
          </p:sp>
        </mc:Fallback>
      </mc:AlternateContent>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429513396"/>
              </p:ext>
            </p:extLst>
          </p:nvPr>
        </p:nvGraphicFramePr>
        <p:xfrm>
          <a:off x="6979719" y="1680849"/>
          <a:ext cx="2521530" cy="1920240"/>
        </p:xfrm>
        <a:graphic>
          <a:graphicData uri="http://schemas.openxmlformats.org/drawingml/2006/table">
            <a:tbl>
              <a:tblPr firstRow="1" bandRow="1">
                <a:tableStyleId>{5940675A-B579-460E-94D1-54222C63F5DA}</a:tableStyleId>
              </a:tblPr>
              <a:tblGrid>
                <a:gridCol w="706028">
                  <a:extLst>
                    <a:ext uri="{9D8B030D-6E8A-4147-A177-3AD203B41FA5}">
                      <a16:colId xmlns:a16="http://schemas.microsoft.com/office/drawing/2014/main" val="20000"/>
                    </a:ext>
                  </a:extLst>
                </a:gridCol>
                <a:gridCol w="706028">
                  <a:extLst>
                    <a:ext uri="{9D8B030D-6E8A-4147-A177-3AD203B41FA5}">
                      <a16:colId xmlns:a16="http://schemas.microsoft.com/office/drawing/2014/main" val="20001"/>
                    </a:ext>
                  </a:extLst>
                </a:gridCol>
                <a:gridCol w="1109474">
                  <a:extLst>
                    <a:ext uri="{9D8B030D-6E8A-4147-A177-3AD203B41FA5}">
                      <a16:colId xmlns:a16="http://schemas.microsoft.com/office/drawing/2014/main" val="20002"/>
                    </a:ext>
                  </a:extLst>
                </a:gridCol>
              </a:tblGrid>
              <a:tr h="360680">
                <a:tc>
                  <a:txBody>
                    <a:bodyPr/>
                    <a:lstStyle/>
                    <a:p>
                      <a:pPr algn="ctr"/>
                      <a:r>
                        <a:rPr lang="en-US" sz="2400" b="1" i="1" dirty="0"/>
                        <a:t>p</a:t>
                      </a:r>
                    </a:p>
                  </a:txBody>
                  <a:tcPr/>
                </a:tc>
                <a:tc>
                  <a:txBody>
                    <a:bodyPr/>
                    <a:lstStyle/>
                    <a:p>
                      <a:pPr algn="ctr"/>
                      <a:r>
                        <a:rPr lang="en-US" sz="2400" b="1" i="1" dirty="0"/>
                        <a:t>q</a:t>
                      </a:r>
                    </a:p>
                  </a:txBody>
                  <a:tcPr/>
                </a:tc>
                <a:tc>
                  <a:txBody>
                    <a:bodyPr/>
                    <a:lstStyle/>
                    <a:p>
                      <a:pPr algn="ctr"/>
                      <a:r>
                        <a:rPr lang="en-US" sz="2400" b="1" i="1" dirty="0"/>
                        <a:t>p </a:t>
                      </a:r>
                      <a:r>
                        <a:rPr lang="en-US" sz="2400" b="1" i="0" baseline="0" dirty="0">
                          <a:latin typeface="Symbol"/>
                          <a:sym typeface="Symbol"/>
                        </a:rPr>
                        <a:t></a:t>
                      </a:r>
                      <a:r>
                        <a:rPr lang="en-US" sz="2400" b="1" i="1" baseline="0" dirty="0"/>
                        <a:t> q</a:t>
                      </a:r>
                      <a:endParaRPr lang="en-US" sz="2400" b="1" i="1" dirty="0"/>
                    </a:p>
                  </a:txBody>
                  <a:tcPr/>
                </a:tc>
                <a:extLst>
                  <a:ext uri="{0D108BD9-81ED-4DB2-BD59-A6C34878D82A}">
                    <a16:rowId xmlns:a16="http://schemas.microsoft.com/office/drawing/2014/main" val="10000"/>
                  </a:ext>
                </a:extLst>
              </a:tr>
              <a:tr h="36068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6068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6068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6068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61011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Exclusive 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Exactly one of the two is true.</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smtClean="0"/>
              </a:p>
              <a:p>
                <a:endParaRPr lang="en-US" dirty="0"/>
              </a:p>
              <a:p>
                <a:endParaRPr lang="en-US" dirty="0" smtClean="0"/>
              </a:p>
              <a:p>
                <a:endParaRPr lang="en-US" dirty="0"/>
              </a:p>
              <a:p>
                <a:r>
                  <a:rPr lang="en-US" dirty="0" smtClean="0"/>
                  <a:t>In English “either </a:t>
                </a:r>
                <a14:m>
                  <m:oMath xmlns:m="http://schemas.openxmlformats.org/officeDocument/2006/math">
                    <m:r>
                      <a:rPr lang="en-US" b="0" i="1" smtClean="0">
                        <a:latin typeface="Cambria Math" panose="02040503050406030204" pitchFamily="18" charset="0"/>
                      </a:rPr>
                      <m:t>𝑝</m:t>
                    </m:r>
                  </m:oMath>
                </a14:m>
                <a:r>
                  <a:rPr lang="en-US" dirty="0" smtClean="0"/>
                  <a:t> or </a:t>
                </a:r>
                <a14:m>
                  <m:oMath xmlns:m="http://schemas.openxmlformats.org/officeDocument/2006/math">
                    <m:r>
                      <a:rPr lang="en-US" b="0" i="1" smtClean="0">
                        <a:latin typeface="Cambria Math" panose="02040503050406030204" pitchFamily="18" charset="0"/>
                      </a:rPr>
                      <m:t>𝑞</m:t>
                    </m:r>
                  </m:oMath>
                </a14:m>
                <a:r>
                  <a:rPr lang="en-US" dirty="0" smtClean="0"/>
                  <a:t>” is the most common, but be careful. </a:t>
                </a:r>
                <a:endParaRPr lang="en-US" dirty="0"/>
              </a:p>
              <a:p>
                <a:r>
                  <a:rPr lang="en-US" dirty="0" smtClean="0"/>
                  <a:t>Often translated “</a:t>
                </a:r>
                <a14:m>
                  <m:oMath xmlns:m="http://schemas.openxmlformats.org/officeDocument/2006/math">
                    <m:r>
                      <a:rPr lang="en-US" b="0" i="1" smtClean="0">
                        <a:latin typeface="Cambria Math" panose="02040503050406030204" pitchFamily="18" charset="0"/>
                      </a:rPr>
                      <m:t>𝑝</m:t>
                    </m:r>
                  </m:oMath>
                </a14:m>
                <a:r>
                  <a:rPr lang="en-US" dirty="0" smtClean="0"/>
                  <a:t> or </a:t>
                </a:r>
                <a14:m>
                  <m:oMath xmlns:m="http://schemas.openxmlformats.org/officeDocument/2006/math">
                    <m:r>
                      <a:rPr lang="en-US" b="0" i="1" smtClean="0">
                        <a:latin typeface="Cambria Math" panose="02040503050406030204" pitchFamily="18" charset="0"/>
                      </a:rPr>
                      <m:t>𝑞</m:t>
                    </m:r>
                  </m:oMath>
                </a14:m>
                <a:r>
                  <a:rPr lang="en-US" dirty="0" smtClean="0"/>
                  <a:t>” where you’re just supposed to understand that exclusive or (nor the “regular” inclusive or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 </m:t>
                    </m:r>
                  </m:oMath>
                </a14:m>
                <a:r>
                  <a:rPr lang="en-US" dirty="0" smtClean="0"/>
                  <a:t>is meant.</a:t>
                </a:r>
              </a:p>
              <a:p>
                <a:r>
                  <a:rPr lang="en-US" dirty="0" smtClean="0"/>
                  <a:t>Try to say “either…or…” in your own writing.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r="-1906" b="-2390"/>
                </a:stretch>
              </a:blipFill>
            </p:spPr>
            <p:txBody>
              <a:bodyPr/>
              <a:lstStyle/>
              <a:p>
                <a:r>
                  <a:rPr lang="en-US">
                    <a:noFill/>
                  </a:rPr>
                  <a:t> </a:t>
                </a:r>
              </a:p>
            </p:txBody>
          </p:sp>
        </mc:Fallback>
      </mc:AlternateContent>
      <p:graphicFrame>
        <p:nvGraphicFramePr>
          <p:cNvPr id="6" name="Table 5"/>
          <p:cNvGraphicFramePr>
            <a:graphicFrameLocks noGrp="1"/>
          </p:cNvGraphicFramePr>
          <p:nvPr>
            <p:custDataLst>
              <p:tags r:id="rId1"/>
            </p:custDataLst>
            <p:extLst>
              <p:ext uri="{D42A27DB-BD31-4B8C-83A1-F6EECF244321}">
                <p14:modId xmlns:p14="http://schemas.microsoft.com/office/powerpoint/2010/main" val="2499794033"/>
              </p:ext>
            </p:extLst>
          </p:nvPr>
        </p:nvGraphicFramePr>
        <p:xfrm>
          <a:off x="6979719" y="1685566"/>
          <a:ext cx="2521530" cy="1920240"/>
        </p:xfrm>
        <a:graphic>
          <a:graphicData uri="http://schemas.openxmlformats.org/drawingml/2006/table">
            <a:tbl>
              <a:tblPr firstRow="1" bandRow="1">
                <a:tableStyleId>{5940675A-B579-460E-94D1-54222C63F5DA}</a:tableStyleId>
              </a:tblPr>
              <a:tblGrid>
                <a:gridCol w="706028">
                  <a:extLst>
                    <a:ext uri="{9D8B030D-6E8A-4147-A177-3AD203B41FA5}">
                      <a16:colId xmlns:a16="http://schemas.microsoft.com/office/drawing/2014/main" val="20000"/>
                    </a:ext>
                  </a:extLst>
                </a:gridCol>
                <a:gridCol w="706028">
                  <a:extLst>
                    <a:ext uri="{9D8B030D-6E8A-4147-A177-3AD203B41FA5}">
                      <a16:colId xmlns:a16="http://schemas.microsoft.com/office/drawing/2014/main" val="20001"/>
                    </a:ext>
                  </a:extLst>
                </a:gridCol>
                <a:gridCol w="1109474">
                  <a:extLst>
                    <a:ext uri="{9D8B030D-6E8A-4147-A177-3AD203B41FA5}">
                      <a16:colId xmlns:a16="http://schemas.microsoft.com/office/drawing/2014/main" val="20002"/>
                    </a:ext>
                  </a:extLst>
                </a:gridCol>
              </a:tblGrid>
              <a:tr h="360680">
                <a:tc>
                  <a:txBody>
                    <a:bodyPr/>
                    <a:lstStyle/>
                    <a:p>
                      <a:pPr algn="ctr"/>
                      <a:r>
                        <a:rPr lang="en-US" sz="2400" b="1" i="1" dirty="0"/>
                        <a:t>p</a:t>
                      </a:r>
                    </a:p>
                  </a:txBody>
                  <a:tcPr anchor="ctr"/>
                </a:tc>
                <a:tc>
                  <a:txBody>
                    <a:bodyPr/>
                    <a:lstStyle/>
                    <a:p>
                      <a:pPr algn="ctr"/>
                      <a:r>
                        <a:rPr lang="en-US" sz="2400" b="1" i="1" dirty="0"/>
                        <a:t>q</a:t>
                      </a:r>
                    </a:p>
                  </a:txBody>
                  <a:tcPr anchor="ctr"/>
                </a:tc>
                <a:tc>
                  <a:txBody>
                    <a:bodyPr/>
                    <a:lstStyle/>
                    <a:p>
                      <a:pPr algn="ctr"/>
                      <a:r>
                        <a:rPr lang="en-US" sz="2400" b="1" i="1" dirty="0"/>
                        <a:t>p </a:t>
                      </a:r>
                      <a:r>
                        <a:rPr lang="en-US" sz="2400" b="1" i="0" baseline="0" dirty="0">
                          <a:latin typeface="Symbol"/>
                          <a:sym typeface="Symbol"/>
                        </a:rPr>
                        <a:t></a:t>
                      </a:r>
                      <a:r>
                        <a:rPr lang="en-US" sz="2400" b="1" i="1" baseline="0" dirty="0"/>
                        <a:t> q</a:t>
                      </a:r>
                      <a:endParaRPr lang="en-US" sz="2400" b="1" i="1" dirty="0"/>
                    </a:p>
                  </a:txBody>
                  <a:tcPr anchor="ctr"/>
                </a:tc>
                <a:extLst>
                  <a:ext uri="{0D108BD9-81ED-4DB2-BD59-A6C34878D82A}">
                    <a16:rowId xmlns:a16="http://schemas.microsoft.com/office/drawing/2014/main" val="10000"/>
                  </a:ext>
                </a:extLst>
              </a:tr>
              <a:tr h="360680">
                <a:tc>
                  <a:txBody>
                    <a:bodyPr/>
                    <a:lstStyle/>
                    <a:p>
                      <a:pPr algn="ctr"/>
                      <a:r>
                        <a:rPr lang="en-US" dirty="0"/>
                        <a:t>T</a:t>
                      </a:r>
                    </a:p>
                  </a:txBody>
                  <a:tcPr anchor="ctr"/>
                </a:tc>
                <a:tc>
                  <a:txBody>
                    <a:bodyPr/>
                    <a:lstStyle/>
                    <a:p>
                      <a:pPr algn="ctr"/>
                      <a:r>
                        <a:rPr lang="en-US" dirty="0"/>
                        <a:t>T</a:t>
                      </a:r>
                    </a:p>
                  </a:txBody>
                  <a:tcPr anchor="ctr"/>
                </a:tc>
                <a:tc>
                  <a:txBody>
                    <a:bodyPr/>
                    <a:lstStyle/>
                    <a:p>
                      <a:pPr algn="ctr"/>
                      <a:r>
                        <a:rPr lang="en-US" dirty="0"/>
                        <a:t>F</a:t>
                      </a:r>
                    </a:p>
                  </a:txBody>
                  <a:tcPr anchor="ctr"/>
                </a:tc>
                <a:extLst>
                  <a:ext uri="{0D108BD9-81ED-4DB2-BD59-A6C34878D82A}">
                    <a16:rowId xmlns:a16="http://schemas.microsoft.com/office/drawing/2014/main" val="10001"/>
                  </a:ext>
                </a:extLst>
              </a:tr>
              <a:tr h="360680">
                <a:tc>
                  <a:txBody>
                    <a:bodyPr/>
                    <a:lstStyle/>
                    <a:p>
                      <a:pPr algn="ctr"/>
                      <a:r>
                        <a:rPr lang="en-US" dirty="0"/>
                        <a:t>T</a:t>
                      </a:r>
                    </a:p>
                  </a:txBody>
                  <a:tcPr anchor="ctr"/>
                </a:tc>
                <a:tc>
                  <a:txBody>
                    <a:bodyPr/>
                    <a:lstStyle/>
                    <a:p>
                      <a:pPr algn="ctr"/>
                      <a:r>
                        <a:rPr lang="en-US" dirty="0"/>
                        <a:t>F</a:t>
                      </a:r>
                    </a:p>
                  </a:txBody>
                  <a:tcPr anchor="ctr"/>
                </a:tc>
                <a:tc>
                  <a:txBody>
                    <a:bodyPr/>
                    <a:lstStyle/>
                    <a:p>
                      <a:pPr algn="ctr"/>
                      <a:r>
                        <a:rPr lang="en-US" dirty="0"/>
                        <a:t>T</a:t>
                      </a:r>
                    </a:p>
                  </a:txBody>
                  <a:tcPr anchor="ctr"/>
                </a:tc>
                <a:extLst>
                  <a:ext uri="{0D108BD9-81ED-4DB2-BD59-A6C34878D82A}">
                    <a16:rowId xmlns:a16="http://schemas.microsoft.com/office/drawing/2014/main" val="10002"/>
                  </a:ext>
                </a:extLst>
              </a:tr>
              <a:tr h="360680">
                <a:tc>
                  <a:txBody>
                    <a:bodyPr/>
                    <a:lstStyle/>
                    <a:p>
                      <a:pPr algn="ctr"/>
                      <a:r>
                        <a:rPr lang="en-US" dirty="0"/>
                        <a:t>F</a:t>
                      </a:r>
                    </a:p>
                  </a:txBody>
                  <a:tcPr anchor="ctr"/>
                </a:tc>
                <a:tc>
                  <a:txBody>
                    <a:bodyPr/>
                    <a:lstStyle/>
                    <a:p>
                      <a:pPr algn="ctr"/>
                      <a:r>
                        <a:rPr lang="en-US" dirty="0"/>
                        <a:t>T</a:t>
                      </a:r>
                    </a:p>
                  </a:txBody>
                  <a:tcPr anchor="ctr"/>
                </a:tc>
                <a:tc>
                  <a:txBody>
                    <a:bodyPr/>
                    <a:lstStyle/>
                    <a:p>
                      <a:pPr algn="ctr"/>
                      <a:r>
                        <a:rPr lang="en-US" dirty="0"/>
                        <a:t>T</a:t>
                      </a:r>
                    </a:p>
                  </a:txBody>
                  <a:tcPr anchor="ctr"/>
                </a:tc>
                <a:extLst>
                  <a:ext uri="{0D108BD9-81ED-4DB2-BD59-A6C34878D82A}">
                    <a16:rowId xmlns:a16="http://schemas.microsoft.com/office/drawing/2014/main" val="10003"/>
                  </a:ext>
                </a:extLst>
              </a:tr>
              <a:tr h="360680">
                <a:tc>
                  <a:txBody>
                    <a:bodyPr/>
                    <a:lstStyle/>
                    <a:p>
                      <a:pPr algn="ctr"/>
                      <a:r>
                        <a:rPr lang="en-US" dirty="0"/>
                        <a:t>F</a:t>
                      </a:r>
                    </a:p>
                  </a:txBody>
                  <a:tcPr anchor="ctr"/>
                </a:tc>
                <a:tc>
                  <a:txBody>
                    <a:bodyPr/>
                    <a:lstStyle/>
                    <a:p>
                      <a:pPr algn="ctr"/>
                      <a:r>
                        <a:rPr lang="en-US" dirty="0"/>
                        <a:t>F</a:t>
                      </a:r>
                    </a:p>
                  </a:txBody>
                  <a:tcPr anchor="ctr"/>
                </a:tc>
                <a:tc>
                  <a:txBody>
                    <a:bodyPr/>
                    <a:lstStyle/>
                    <a:p>
                      <a:pPr algn="ctr"/>
                      <a:r>
                        <a:rPr lang="en-US" dirty="0"/>
                        <a:t>F</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6889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A proof!</a:t>
            </a:r>
          </a:p>
          <a:p>
            <a:endParaRPr lang="en-US" dirty="0"/>
          </a:p>
          <a:p>
            <a:r>
              <a:rPr lang="en-US" dirty="0" smtClean="0"/>
              <a:t>We want to be able to make iron-clad guarantees that something is true.</a:t>
            </a:r>
          </a:p>
          <a:p>
            <a:r>
              <a:rPr lang="en-US" dirty="0" smtClean="0"/>
              <a:t>And convince others that we really have ironclad guarantees.</a:t>
            </a:r>
          </a:p>
          <a:p>
            <a:endParaRPr lang="en-US" dirty="0"/>
          </a:p>
          <a:p>
            <a:r>
              <a:rPr lang="en-US" dirty="0" smtClean="0"/>
              <a:t>But first, some notation.</a:t>
            </a:r>
            <a:endParaRPr lang="en-US" dirty="0"/>
          </a:p>
        </p:txBody>
      </p:sp>
    </p:spTree>
    <p:extLst>
      <p:ext uri="{BB962C8B-B14F-4D97-AF65-F5344CB8AC3E}">
        <p14:creationId xmlns:p14="http://schemas.microsoft.com/office/powerpoint/2010/main" val="3798183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Equivalence</a:t>
            </a:r>
            <a:endParaRPr lang="en-US" dirty="0"/>
          </a:p>
        </p:txBody>
      </p:sp>
      <p:sp>
        <p:nvSpPr>
          <p:cNvPr id="3" name="Content Placeholder 2"/>
          <p:cNvSpPr>
            <a:spLocks noGrp="1"/>
          </p:cNvSpPr>
          <p:nvPr>
            <p:ph idx="1"/>
          </p:nvPr>
        </p:nvSpPr>
        <p:spPr>
          <a:xfrm>
            <a:off x="575240" y="1463857"/>
            <a:ext cx="11187258" cy="494252"/>
          </a:xfrm>
        </p:spPr>
        <p:txBody>
          <a:bodyPr>
            <a:normAutofit lnSpcReduction="10000"/>
          </a:bodyPr>
          <a:lstStyle/>
          <a:p>
            <a:r>
              <a:rPr lang="en-US" dirty="0" smtClean="0"/>
              <a:t>We will want to talk about whether two propositions are “the same.”</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75239" y="2038357"/>
                <a:ext cx="10409381" cy="461665"/>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Two propositions are “</a:t>
                </a:r>
                <a:r>
                  <a:rPr lang="en-US" sz="2400" dirty="0" smtClean="0">
                    <a:solidFill>
                      <a:srgbClr val="FF0000"/>
                    </a:solidFill>
                    <a:latin typeface="Segoe UI Semilight" panose="020B0402040204020203" pitchFamily="34" charset="0"/>
                    <a:cs typeface="Segoe UI Semilight" panose="020B0402040204020203" pitchFamily="34" charset="0"/>
                  </a:rPr>
                  <a:t>equal</a:t>
                </a:r>
                <a:r>
                  <a:rPr lang="en-US" sz="2400"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FF0000"/>
                        </a:solidFill>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if they are character-for-character identical.</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5239" y="2038357"/>
                <a:ext cx="10409381" cy="461665"/>
              </a:xfrm>
              <a:prstGeom prst="rect">
                <a:avLst/>
              </a:prstGeom>
              <a:blipFill>
                <a:blip r:embed="rId2"/>
                <a:stretch>
                  <a:fillRect l="-878"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68217" y="2580269"/>
                <a:ext cx="4636654"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FF0000"/>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8217" y="2580269"/>
                <a:ext cx="4636654" cy="461665"/>
              </a:xfrm>
              <a:prstGeom prst="rect">
                <a:avLst/>
              </a:prstGeom>
              <a:blipFill>
                <a:blip r:embed="rId3"/>
                <a:stretch>
                  <a:fillRect l="-394" t="-9211" b="-30263"/>
                </a:stretch>
              </a:blipFill>
            </p:spPr>
            <p:txBody>
              <a:bodyPr/>
              <a:lstStyle/>
              <a:p>
                <a:r>
                  <a:rPr lang="en-US">
                    <a:noFill/>
                  </a:rPr>
                  <a:t> </a:t>
                </a:r>
              </a:p>
            </p:txBody>
          </p:sp>
        </mc:Fallback>
      </mc:AlternateContent>
      <p:sp>
        <p:nvSpPr>
          <p:cNvPr id="6" name="TextBox 5"/>
          <p:cNvSpPr txBox="1"/>
          <p:nvPr/>
        </p:nvSpPr>
        <p:spPr>
          <a:xfrm>
            <a:off x="575239" y="3260436"/>
            <a:ext cx="11515161" cy="461665"/>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We almost never ask whether propositions are equal. It’s not an interesting question.</a:t>
            </a:r>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75239" y="3955749"/>
                <a:ext cx="10889672" cy="461665"/>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Two propositions are “</a:t>
                </a:r>
                <a:r>
                  <a:rPr lang="en-US" sz="2400" dirty="0" smtClean="0">
                    <a:solidFill>
                      <a:srgbClr val="4C3282"/>
                    </a:solidFill>
                    <a:latin typeface="Segoe UI Semilight" panose="020B0402040204020203" pitchFamily="34" charset="0"/>
                    <a:cs typeface="Segoe UI Semilight" panose="020B0402040204020203" pitchFamily="34" charset="0"/>
                  </a:rPr>
                  <a:t>equivalent</a:t>
                </a:r>
                <a:r>
                  <a:rPr lang="en-US" sz="2400"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if they always have the same truth value.</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75239" y="3955749"/>
                <a:ext cx="10889672" cy="461665"/>
              </a:xfrm>
              <a:prstGeom prst="rect">
                <a:avLst/>
              </a:prstGeom>
              <a:blipFill>
                <a:blip r:embed="rId4"/>
                <a:stretch>
                  <a:fillRect l="-83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0655" y="4572000"/>
                <a:ext cx="5088213"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80655" y="4572000"/>
                <a:ext cx="5088213" cy="461665"/>
              </a:xfrm>
              <a:prstGeom prst="rect">
                <a:avLst/>
              </a:prstGeom>
              <a:blipFill>
                <a:blip r:embed="rId5"/>
                <a:stretch>
                  <a:fillRect l="-359"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3491" y="5283200"/>
                <a:ext cx="10781420" cy="830997"/>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solidFill>
                          <a:srgbClr val="4C3282"/>
                        </a:solidFill>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ea typeface="Cambria Math" panose="02040503050406030204" pitchFamily="18" charset="0"/>
                        <a:cs typeface="Segoe UI Semilight" panose="020B0402040204020203" pitchFamily="34" charset="0"/>
                      </a:rPr>
                      <m:t>𝑞</m:t>
                    </m:r>
                  </m:oMath>
                </a14:m>
                <a:endParaRPr lang="en-US" sz="2400" b="0" dirty="0" smtClean="0">
                  <a:latin typeface="Segoe UI Semilight" panose="020B0402040204020203" pitchFamily="34" charset="0"/>
                  <a:ea typeface="Cambria Math" panose="02040503050406030204" pitchFamily="18"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When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smtClean="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is false, but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 is true.</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3491" y="5283200"/>
                <a:ext cx="10781420" cy="830997"/>
              </a:xfrm>
              <a:prstGeom prst="rect">
                <a:avLst/>
              </a:prstGeom>
              <a:blipFill>
                <a:blip r:embed="rId6"/>
                <a:stretch>
                  <a:fillRect l="-848"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2324391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sym typeface="Symbol" pitchFamily="18" charset="2"/>
              </a:rPr>
              <a:t> </a:t>
            </a:r>
            <a:r>
              <a:rPr lang="en-US" i="1" dirty="0" smtClean="0">
                <a:solidFill>
                  <a:srgbClr val="4C3282"/>
                </a:solidFill>
              </a:rPr>
              <a:t>B</a:t>
            </a:r>
            <a:r>
              <a:rPr lang="en-US" dirty="0" smtClean="0">
                <a:solidFill>
                  <a:srgbClr val="4C3282"/>
                </a:solidFill>
              </a:rPr>
              <a:t> </a:t>
            </a:r>
            <a:r>
              <a:rPr lang="en-US" dirty="0" smtClean="0">
                <a:solidFill>
                  <a:srgbClr val="C00000"/>
                </a:solidFill>
              </a:rPr>
              <a:t> </a:t>
            </a:r>
            <a:r>
              <a:rPr lang="en-US" dirty="0" smtClean="0"/>
              <a:t>vs</a:t>
            </a:r>
            <a:r>
              <a:rPr lang="en-US" dirty="0"/>
              <a:t>. </a:t>
            </a:r>
            <a:r>
              <a:rPr lang="en-US" dirty="0" smtClean="0"/>
              <a:t> </a:t>
            </a:r>
            <a:r>
              <a:rPr lang="en-US" i="1" dirty="0" smtClean="0">
                <a:solidFill>
                  <a:srgbClr val="4C3282"/>
                </a:solidFill>
              </a:rPr>
              <a:t>A</a:t>
            </a:r>
            <a:r>
              <a:rPr lang="en-US" dirty="0" smtClean="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B</a:t>
            </a:r>
            <a:endParaRPr lang="en-US" dirty="0">
              <a:solidFill>
                <a:srgbClr val="4C328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735773"/>
                <a:ext cx="10938335" cy="3758146"/>
              </a:xfrm>
            </p:spPr>
            <p:txBody>
              <a:bodyPr>
                <a:normAutofit lnSpcReduction="10000"/>
              </a:bodyPr>
              <a:lstStyle/>
              <a:p>
                <a:pPr marL="0" indent="0">
                  <a:buNone/>
                </a:pPr>
                <a:r>
                  <a:rPr lang="en-US" dirty="0" smtClean="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rPr>
                  <a:t> B </a:t>
                </a:r>
                <a:r>
                  <a:rPr lang="en-US" dirty="0"/>
                  <a:t>is an </a:t>
                </a:r>
                <a:r>
                  <a:rPr lang="en-US" b="1" i="1" dirty="0"/>
                  <a:t>assertion over all possible truth values</a:t>
                </a:r>
                <a:r>
                  <a:rPr lang="en-US" i="1" dirty="0"/>
                  <a:t> </a:t>
                </a:r>
                <a:r>
                  <a:rPr lang="en-US" dirty="0"/>
                  <a:t>that </a:t>
                </a:r>
                <a:r>
                  <a:rPr lang="en-US" dirty="0">
                    <a:solidFill>
                      <a:srgbClr val="4C3282"/>
                    </a:solidFill>
                  </a:rPr>
                  <a:t>A</a:t>
                </a:r>
                <a:r>
                  <a:rPr lang="en-US" dirty="0"/>
                  <a:t> and </a:t>
                </a:r>
                <a:r>
                  <a:rPr lang="en-US" dirty="0">
                    <a:solidFill>
                      <a:srgbClr val="4C3282"/>
                    </a:solidFill>
                  </a:rPr>
                  <a:t>B</a:t>
                </a:r>
                <a:r>
                  <a:rPr lang="en-US" dirty="0"/>
                  <a:t> always have the same truth values</a:t>
                </a:r>
                <a:r>
                  <a:rPr lang="en-US" dirty="0" smtClean="0"/>
                  <a:t>.</a:t>
                </a:r>
              </a:p>
              <a:p>
                <a:pPr marL="0" indent="0">
                  <a:buNone/>
                </a:pPr>
                <a:r>
                  <a:rPr lang="en-US" dirty="0" smtClean="0"/>
                  <a:t>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smtClean="0"/>
                  <a:t> when you’re manipulating propositions (“doing algebra”)</a:t>
                </a:r>
                <a:endParaRPr lang="en-US" dirty="0"/>
              </a:p>
              <a:p>
                <a:pPr marL="0" indent="0">
                  <a:buNone/>
                </a:pPr>
                <a:r>
                  <a:rPr lang="en-US" sz="1600" dirty="0"/>
                  <a:t>			</a:t>
                </a:r>
              </a:p>
              <a:p>
                <a:pPr marL="0" indent="0">
                  <a:buNone/>
                </a:pPr>
                <a:r>
                  <a:rPr lang="en-US" dirty="0">
                    <a:solidFill>
                      <a:srgbClr val="4C3282"/>
                    </a:solidFill>
                    <a:ea typeface="+mj-ea"/>
                  </a:rPr>
                  <a:t>A </a:t>
                </a:r>
                <a:r>
                  <a:rPr lang="en-US" dirty="0">
                    <a:solidFill>
                      <a:srgbClr val="4C3282"/>
                    </a:solidFill>
                    <a:latin typeface="Symbol" pitchFamily="18" charset="2"/>
                    <a:ea typeface="+mj-ea"/>
                    <a:sym typeface="Symbol" pitchFamily="18" charset="2"/>
                  </a:rPr>
                  <a:t></a:t>
                </a:r>
                <a:r>
                  <a:rPr lang="en-US" dirty="0">
                    <a:solidFill>
                      <a:srgbClr val="4C3282"/>
                    </a:solidFill>
                    <a:ea typeface="+mj-ea"/>
                    <a:sym typeface="Symbol" pitchFamily="18" charset="2"/>
                  </a:rPr>
                  <a:t> </a:t>
                </a:r>
                <a:r>
                  <a:rPr lang="en-US" dirty="0">
                    <a:solidFill>
                      <a:srgbClr val="4C3282"/>
                    </a:solidFill>
                    <a:ea typeface="+mj-ea"/>
                  </a:rPr>
                  <a:t>B</a:t>
                </a:r>
                <a:r>
                  <a:rPr lang="en-US" dirty="0">
                    <a:solidFill>
                      <a:srgbClr val="4C3282"/>
                    </a:solidFill>
                  </a:rPr>
                  <a:t> </a:t>
                </a:r>
                <a:r>
                  <a:rPr lang="en-US" dirty="0">
                    <a:solidFill>
                      <a:prstClr val="black"/>
                    </a:solidFill>
                  </a:rPr>
                  <a:t>is a </a:t>
                </a:r>
                <a:r>
                  <a:rPr lang="en-US" b="1" i="1" dirty="0">
                    <a:solidFill>
                      <a:prstClr val="black"/>
                    </a:solidFill>
                  </a:rPr>
                  <a:t>proposition</a:t>
                </a:r>
                <a:r>
                  <a:rPr lang="en-US" dirty="0">
                    <a:solidFill>
                      <a:prstClr val="black"/>
                    </a:solidFill>
                  </a:rPr>
                  <a:t> that may be true or false depending on the truth values of the variables in </a:t>
                </a:r>
                <a:r>
                  <a:rPr lang="en-US" dirty="0">
                    <a:solidFill>
                      <a:srgbClr val="4C3282"/>
                    </a:solidFill>
                  </a:rPr>
                  <a:t>A</a:t>
                </a:r>
                <a:r>
                  <a:rPr lang="en-US" dirty="0">
                    <a:solidFill>
                      <a:prstClr val="black"/>
                    </a:solidFill>
                  </a:rPr>
                  <a:t> and </a:t>
                </a:r>
                <a:r>
                  <a:rPr lang="en-US" dirty="0">
                    <a:solidFill>
                      <a:srgbClr val="4C3282"/>
                    </a:solidFill>
                  </a:rPr>
                  <a:t>B</a:t>
                </a:r>
                <a:r>
                  <a:rPr lang="en-US" dirty="0">
                    <a:solidFill>
                      <a:prstClr val="black"/>
                    </a:solidFill>
                  </a:rPr>
                  <a:t>.</a:t>
                </a:r>
                <a:endParaRPr lang="en-US" dirty="0">
                  <a:solidFill>
                    <a:srgbClr val="C00000"/>
                  </a:solidFill>
                </a:endParaRPr>
              </a:p>
              <a:p>
                <a:pPr marL="0" indent="0">
                  <a:buNone/>
                </a:pPr>
                <a:endParaRPr lang="en-US" dirty="0">
                  <a:solidFill>
                    <a:srgbClr val="C00000"/>
                  </a:solidFill>
                </a:endParaRPr>
              </a:p>
              <a:p>
                <a:pPr marL="0" indent="0" algn="ctr">
                  <a:buNone/>
                </a:pPr>
                <a:r>
                  <a:rPr lang="en-US" dirty="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rPr>
                  <a:t> B </a:t>
                </a:r>
                <a:r>
                  <a:rPr lang="en-US" dirty="0"/>
                  <a:t>and </a:t>
                </a:r>
                <a:r>
                  <a:rPr lang="en-US" dirty="0">
                    <a:solidFill>
                      <a:srgbClr val="4C3282"/>
                    </a:solidFill>
                  </a:rPr>
                  <a:t>(A </a:t>
                </a:r>
                <a:r>
                  <a:rPr lang="en-US" dirty="0">
                    <a:solidFill>
                      <a:srgbClr val="4C3282"/>
                    </a:solidFill>
                    <a:latin typeface="Symbol" pitchFamily="18" charset="2"/>
                    <a:sym typeface="Symbol" pitchFamily="18" charset="2"/>
                  </a:rPr>
                  <a:t></a:t>
                </a:r>
                <a:r>
                  <a:rPr lang="en-US" dirty="0">
                    <a:solidFill>
                      <a:srgbClr val="4C3282"/>
                    </a:solidFill>
                    <a:sym typeface="Symbol" pitchFamily="18" charset="2"/>
                  </a:rPr>
                  <a:t> </a:t>
                </a:r>
                <a:r>
                  <a:rPr lang="en-US" dirty="0">
                    <a:solidFill>
                      <a:srgbClr val="4C3282"/>
                    </a:solidFill>
                  </a:rPr>
                  <a:t>B) </a:t>
                </a:r>
                <a:r>
                  <a:rPr lang="en-US" dirty="0">
                    <a:solidFill>
                      <a:srgbClr val="4C3282"/>
                    </a:solidFill>
                    <a:latin typeface="Symbol" pitchFamily="18" charset="2"/>
                    <a:sym typeface="Symbol" pitchFamily="18" charset="2"/>
                  </a:rPr>
                  <a:t></a:t>
                </a:r>
                <a:r>
                  <a:rPr lang="en-US" dirty="0">
                    <a:solidFill>
                      <a:srgbClr val="4C3282"/>
                    </a:solidFill>
                  </a:rPr>
                  <a:t> </a:t>
                </a:r>
                <a:r>
                  <a:rPr lang="en-US" b="1" dirty="0">
                    <a:solidFill>
                      <a:srgbClr val="4C3282"/>
                    </a:solidFill>
                  </a:rPr>
                  <a:t>T </a:t>
                </a:r>
                <a:r>
                  <a:rPr lang="en-US" dirty="0"/>
                  <a:t>have the same meaning.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735773"/>
                <a:ext cx="10938335" cy="3758146"/>
              </a:xfrm>
              <a:blipFill>
                <a:blip r:embed="rId2"/>
                <a:stretch>
                  <a:fillRect l="-1560" t="-4058"/>
                </a:stretch>
              </a:blipFill>
            </p:spPr>
            <p:txBody>
              <a:bodyPr/>
              <a:lstStyle/>
              <a:p>
                <a:r>
                  <a:rPr lang="en-US">
                    <a:noFill/>
                  </a:rPr>
                  <a:t> </a:t>
                </a:r>
              </a:p>
            </p:txBody>
          </p:sp>
        </mc:Fallback>
      </mc:AlternateContent>
    </p:spTree>
    <p:extLst>
      <p:ext uri="{BB962C8B-B14F-4D97-AF65-F5344CB8AC3E}">
        <p14:creationId xmlns:p14="http://schemas.microsoft.com/office/powerpoint/2010/main" val="3528884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Simplification and Proofs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Manipulating Expressions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smtClean="0"/>
                  <a:t>When we’re doing algebra, we can apply rules to transform expressions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r>
                      <a:rPr lang="en-US" b="0" i="1" smtClean="0">
                        <a:latin typeface="Cambria Math" panose="02040503050406030204" pitchFamily="18" charset="0"/>
                      </a:rPr>
                      <m:t>𝑏𝑑</m:t>
                    </m:r>
                  </m:oMath>
                </a14:m>
                <a:r>
                  <a:rPr lang="en-US" dirty="0" smtClean="0"/>
                  <a:t> or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smtClean="0"/>
              </a:p>
              <a:p>
                <a:r>
                  <a:rPr lang="en-US" dirty="0" smtClean="0"/>
                  <a:t>We want rules for logical expressions too.</a:t>
                </a:r>
              </a:p>
              <a:p>
                <a:r>
                  <a:rPr lang="en-US" dirty="0" smtClean="0"/>
                  <a:t>For each rule, we’ll:</a:t>
                </a:r>
              </a:p>
              <a:p>
                <a:pPr marL="585216" lvl="1" indent="-457200">
                  <a:buAutoNum type="arabicPeriod"/>
                </a:pPr>
                <a:r>
                  <a:rPr lang="en-US" dirty="0" smtClean="0"/>
                  <a:t>Derive it/make sure we understand why it’s true.</a:t>
                </a:r>
              </a:p>
              <a:p>
                <a:pPr marL="585216" lvl="1" indent="-457200">
                  <a:buAutoNum type="arabicPeriod"/>
                </a:pPr>
                <a:r>
                  <a:rPr lang="en-US" dirty="0" smtClean="0"/>
                  <a:t>Practice using it.</a:t>
                </a:r>
              </a:p>
              <a:p>
                <a:pPr lvl="1"/>
                <a:endParaRPr lang="en-US" dirty="0"/>
              </a:p>
              <a:p>
                <a:pPr lvl="1"/>
                <a:r>
                  <a:rPr lang="en-US" dirty="0" smtClean="0"/>
                  <a:t>By the end of the course, you’ll do these “automatically” on full sentences; for now we’ll practice mechanically on symbolic forms.</a:t>
                </a:r>
              </a:p>
              <a:p>
                <a:pPr lvl="1"/>
                <a:r>
                  <a:rPr lang="en-US" dirty="0" smtClean="0"/>
                  <a:t>As you’re practicing, don’t lose sight of the </a:t>
                </a:r>
                <a:r>
                  <a:rPr lang="en-US" i="1" dirty="0" smtClean="0"/>
                  <a:t>intuition </a:t>
                </a:r>
                <a:r>
                  <a:rPr lang="en-US" dirty="0" smtClean="0"/>
                  <a:t>for what you’re doing.</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654" t="-2138" r="-163"/>
                </a:stretch>
              </a:blipFill>
            </p:spPr>
            <p:txBody>
              <a:bodyPr/>
              <a:lstStyle/>
              <a:p>
                <a:r>
                  <a:rPr lang="en-US">
                    <a:noFill/>
                  </a:rPr>
                  <a:t> </a:t>
                </a:r>
              </a:p>
            </p:txBody>
          </p:sp>
        </mc:Fallback>
      </mc:AlternateContent>
    </p:spTree>
    <p:extLst>
      <p:ext uri="{BB962C8B-B14F-4D97-AF65-F5344CB8AC3E}">
        <p14:creationId xmlns:p14="http://schemas.microsoft.com/office/powerpoint/2010/main" val="1054241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dirty="0" smtClean="0"/>
              <a:t>Negate the statement </a:t>
            </a:r>
          </a:p>
          <a:p>
            <a:pPr algn="ctr"/>
            <a:r>
              <a:rPr lang="en-US" dirty="0" smtClean="0"/>
              <a:t>“my code compiles or there is a bug.”</a:t>
            </a:r>
          </a:p>
          <a:p>
            <a:r>
              <a:rPr lang="en-US" dirty="0" smtClean="0"/>
              <a:t>i.e. find a natural English sentence that says </a:t>
            </a:r>
          </a:p>
          <a:p>
            <a:r>
              <a:rPr lang="en-US" dirty="0" smtClean="0"/>
              <a:t>“the following is not true: my code compiles or there is a bug”</a:t>
            </a:r>
            <a:endParaRPr lang="en-US" dirty="0"/>
          </a:p>
          <a:p>
            <a:r>
              <a:rPr lang="en-US" dirty="0" smtClean="0"/>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dirty="0" smtClean="0"/>
              <a:t>De Morgan’s Laws</a:t>
            </a:r>
            <a:endParaRPr lang="en-US" dirty="0"/>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dirty="0" smtClean="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dirty="0">
              <a:latin typeface="Segoe UI Semilight" panose="020B0402040204020203" pitchFamily="34" charset="0"/>
              <a:cs typeface="Segoe UI Semilight" panose="020B0402040204020203" pitchFamily="34" charset="0"/>
            </a:endParaRPr>
          </a:p>
          <a:p>
            <a:pPr algn="ctr"/>
            <a:r>
              <a:rPr lang="en-US" sz="2800" dirty="0" smtClean="0">
                <a:latin typeface="Segoe UI Semilight" panose="020B0402040204020203" pitchFamily="34" charset="0"/>
                <a:cs typeface="Segoe UI Semilight" panose="020B0402040204020203" pitchFamily="34" charset="0"/>
              </a:rPr>
              <a:t>“my code does not compile and there is not a bug” </a:t>
            </a: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82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Solution </a:t>
            </a:r>
            <a:endParaRPr lang="en-US" dirty="0"/>
          </a:p>
        </p:txBody>
      </p:sp>
      <p:sp>
        <p:nvSpPr>
          <p:cNvPr id="3" name="Content Placeholder 2"/>
          <p:cNvSpPr>
            <a:spLocks noGrp="1"/>
          </p:cNvSpPr>
          <p:nvPr>
            <p:ph idx="1"/>
          </p:nvPr>
        </p:nvSpPr>
        <p:spPr/>
        <p:txBody>
          <a:bodyPr/>
          <a:lstStyle/>
          <a:p>
            <a:r>
              <a:rPr lang="en-US" dirty="0" smtClean="0"/>
              <a:t>Translate this sentence into symbolic logic, and describe a weather pattern and transportation method that causes the proposition to be false.</a:t>
            </a:r>
          </a:p>
          <a:p>
            <a:endParaRPr lang="en-US" dirty="0"/>
          </a:p>
          <a:p>
            <a:r>
              <a:rPr lang="en-US" dirty="0" smtClean="0"/>
              <a:t>It is snowing today, and if it is raining or snowing then we won’t walk to school.</a:t>
            </a:r>
          </a:p>
          <a:p>
            <a:endParaRPr lang="en-US" dirty="0"/>
          </a:p>
          <a:p>
            <a:r>
              <a:rPr lang="en-US" dirty="0" smtClean="0"/>
              <a:t>Identify connecting words: look for and, or, not, if-then, etc.</a:t>
            </a:r>
            <a:endParaRPr lang="en-US" dirty="0"/>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dirty="0" smtClean="0"/>
              <a:t>De Morgan’s Laws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a:t>
                </a:r>
                <a:r>
                  <a:rPr lang="en-US" sz="2400" dirty="0" smtClean="0">
                    <a:latin typeface="Segoe UI Semilight" panose="020B0402040204020203" pitchFamily="34" charset="0"/>
                    <a:cs typeface="Segoe UI Semilight" panose="020B0402040204020203" pitchFamily="34" charset="0"/>
                  </a:rPr>
                  <a:t>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dirty="0" smtClean="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dirty="0" smtClean="0">
                    <a:latin typeface="Segoe UI Semilight" panose="020B0402040204020203" pitchFamily="34" charset="0"/>
                    <a:cs typeface="Segoe UI Semilight" panose="020B0402040204020203" pitchFamily="34" charset="0"/>
                  </a:rPr>
                  <a:t>. </a:t>
                </a:r>
              </a:p>
              <a:p>
                <a:r>
                  <a:rPr lang="en-US" sz="2400" dirty="0" smtClean="0">
                    <a:latin typeface="Segoe UI Semilight" panose="020B0402040204020203" pitchFamily="34" charset="0"/>
                    <a:cs typeface="Segoe UI Semilight" panose="020B0402040204020203" pitchFamily="34" charset="0"/>
                  </a:rPr>
                  <a:t>This is one of De Morgan’s Laws. </a:t>
                </a:r>
              </a:p>
              <a:p>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The other is:</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3"/>
                <a:stretch>
                  <a:fillRect l="-813" t="-272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dirty="0" smtClean="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a:t>
            </a:r>
            <a:r>
              <a:rPr lang="en-US" dirty="0"/>
              <a:t>L</a:t>
            </a:r>
            <a:r>
              <a:rPr lang="en-US" dirty="0" smtClean="0"/>
              <a:t>aws</a:t>
            </a:r>
            <a:endParaRPr lang="en-US" dirty="0"/>
          </a:p>
        </p:txBody>
      </p:sp>
      <p:graphicFrame>
        <p:nvGraphicFramePr>
          <p:cNvPr id="9" name="Table 8"/>
          <p:cNvGraphicFramePr>
            <a:graphicFrameLocks noGrp="1"/>
          </p:cNvGraphicFramePr>
          <p:nvPr>
            <p:custDataLst>
              <p:tags r:id="rId1"/>
            </p:custDataLst>
            <p:extLst>
              <p:ext uri="{D42A27DB-BD31-4B8C-83A1-F6EECF244321}">
                <p14:modId xmlns:p14="http://schemas.microsoft.com/office/powerpoint/2010/main" val="39624401"/>
              </p:ext>
            </p:extLst>
          </p:nvPr>
        </p:nvGraphicFramePr>
        <p:xfrm>
          <a:off x="1228299" y="2649675"/>
          <a:ext cx="10126638"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gridCol w="3347958">
                  <a:extLst>
                    <a:ext uri="{9D8B030D-6E8A-4147-A177-3AD203B41FA5}">
                      <a16:colId xmlns:a16="http://schemas.microsoft.com/office/drawing/2014/main" val="20007"/>
                    </a:ext>
                  </a:extLst>
                </a:gridCol>
              </a:tblGrid>
              <a:tr h="320040">
                <a:tc>
                  <a:txBody>
                    <a:bodyPr/>
                    <a:lstStyle/>
                    <a:p>
                      <a:pPr algn="ctr"/>
                      <a:r>
                        <a:rPr lang="en-US" sz="2200" b="1" i="1" dirty="0" smtClean="0"/>
                        <a:t>p</a:t>
                      </a:r>
                      <a:endParaRPr lang="en-US" sz="2200" b="1" i="1" dirty="0"/>
                    </a:p>
                  </a:txBody>
                  <a:tcPr marL="91435" marR="91435"/>
                </a:tc>
                <a:tc>
                  <a:txBody>
                    <a:bodyPr/>
                    <a:lstStyle/>
                    <a:p>
                      <a:pPr algn="ctr"/>
                      <a:r>
                        <a:rPr lang="en-US" sz="2200" b="1" i="1" dirty="0" smtClean="0"/>
                        <a:t>q</a:t>
                      </a:r>
                      <a:endParaRPr lang="en-US" sz="2200" b="1" i="1" dirty="0"/>
                    </a:p>
                  </a:txBody>
                  <a:tcPr marL="91435" marR="91435"/>
                </a:tc>
                <a:tc>
                  <a:txBody>
                    <a:bodyPr/>
                    <a:lstStyle/>
                    <a:p>
                      <a:pPr algn="ctr"/>
                      <a:r>
                        <a:rPr lang="en-US" sz="2200" b="1" baseline="0" dirty="0" smtClean="0">
                          <a:latin typeface="Symbol"/>
                          <a:sym typeface="Symbol"/>
                        </a:rPr>
                        <a:t></a:t>
                      </a:r>
                      <a:r>
                        <a:rPr lang="en-US" sz="2200" b="1" i="1" dirty="0" smtClean="0"/>
                        <a:t>p</a:t>
                      </a:r>
                      <a:endParaRPr lang="en-US" sz="2200" b="1" i="1" dirty="0"/>
                    </a:p>
                  </a:txBody>
                  <a:tcPr marL="91435" marR="91435"/>
                </a:tc>
                <a:tc>
                  <a:txBody>
                    <a:bodyPr/>
                    <a:lstStyle/>
                    <a:p>
                      <a:pPr algn="ctr"/>
                      <a:r>
                        <a:rPr lang="en-US" sz="2200" b="1" dirty="0" smtClean="0"/>
                        <a:t> </a:t>
                      </a:r>
                      <a:r>
                        <a:rPr lang="en-US" sz="2200" b="1" baseline="0" dirty="0" smtClean="0">
                          <a:latin typeface="Symbol"/>
                          <a:sym typeface="Symbol"/>
                        </a:rPr>
                        <a:t></a:t>
                      </a:r>
                      <a:r>
                        <a:rPr lang="en-US" sz="2200" b="1" i="1" dirty="0" smtClean="0"/>
                        <a:t>q</a:t>
                      </a:r>
                      <a:r>
                        <a:rPr lang="en-US" sz="2200" b="1" baseline="0" dirty="0" smtClean="0">
                          <a:latin typeface="Symbol"/>
                          <a:sym typeface="Symbol"/>
                        </a:rPr>
                        <a:t> </a:t>
                      </a:r>
                      <a:endParaRPr lang="en-US" sz="2200" b="1" i="1" dirty="0"/>
                    </a:p>
                  </a:txBody>
                  <a:tcPr marL="91435" marR="91435"/>
                </a:tc>
                <a:tc>
                  <a:txBody>
                    <a:bodyPr/>
                    <a:lstStyle/>
                    <a:p>
                      <a:pPr algn="ctr"/>
                      <a:r>
                        <a:rPr lang="en-US" sz="2200" b="1" i="0" baseline="0" dirty="0" smtClean="0">
                          <a:latin typeface="Symbol"/>
                          <a:sym typeface="Symbol"/>
                        </a:rPr>
                        <a:t></a:t>
                      </a:r>
                      <a:r>
                        <a:rPr lang="en-US" sz="2200" b="1" i="1" dirty="0" smtClean="0"/>
                        <a:t>p </a:t>
                      </a:r>
                      <a:r>
                        <a:rPr lang="en-US" sz="2200" b="1" i="0" baseline="0" dirty="0" smtClean="0">
                          <a:latin typeface="Symbol"/>
                          <a:sym typeface="Symbol"/>
                        </a:rPr>
                        <a:t></a:t>
                      </a:r>
                      <a:r>
                        <a:rPr lang="en-US" sz="2200" b="1" i="1" dirty="0" smtClean="0"/>
                        <a:t> </a:t>
                      </a:r>
                      <a:r>
                        <a:rPr lang="en-US" sz="2200" b="1" baseline="0" dirty="0" smtClean="0">
                          <a:latin typeface="Symbol"/>
                          <a:sym typeface="Symbol"/>
                        </a:rPr>
                        <a:t></a:t>
                      </a:r>
                      <a:r>
                        <a:rPr lang="en-US" sz="2200" b="1" i="1" dirty="0" smtClean="0"/>
                        <a:t>q</a:t>
                      </a:r>
                      <a:endParaRPr lang="en-US" sz="2200" b="1" i="1" dirty="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dirty="0" smtClean="0"/>
                        <a:t> p </a:t>
                      </a:r>
                      <a:r>
                        <a:rPr lang="en-US" sz="2200" b="1" i="0" baseline="0" dirty="0" smtClean="0">
                          <a:latin typeface="Symbol"/>
                          <a:sym typeface="Symbol"/>
                        </a:rPr>
                        <a:t></a:t>
                      </a:r>
                      <a:r>
                        <a:rPr lang="en-US" sz="2200" b="1" i="0" baseline="0" dirty="0" smtClean="0"/>
                        <a:t> </a:t>
                      </a:r>
                      <a:r>
                        <a:rPr lang="en-US" sz="2200" b="1" i="1" baseline="0" dirty="0" smtClean="0"/>
                        <a:t>q</a:t>
                      </a:r>
                      <a:endParaRPr lang="en-US" sz="2200" b="1" i="1" dirty="0" smtClean="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dirty="0" smtClean="0">
                          <a:latin typeface="Symbol"/>
                          <a:sym typeface="Symbol"/>
                        </a:rPr>
                        <a:t>(</a:t>
                      </a:r>
                      <a:r>
                        <a:rPr lang="en-US" sz="2200" b="1" i="1" dirty="0" smtClean="0"/>
                        <a:t>p </a:t>
                      </a:r>
                      <a:r>
                        <a:rPr lang="en-US" sz="2200" b="1" i="0" baseline="0" dirty="0" smtClean="0">
                          <a:latin typeface="Symbol"/>
                          <a:sym typeface="Symbol"/>
                        </a:rPr>
                        <a:t></a:t>
                      </a:r>
                      <a:r>
                        <a:rPr lang="en-US" sz="2200" b="1" i="0" baseline="0" dirty="0" smtClean="0"/>
                        <a:t> </a:t>
                      </a:r>
                      <a:r>
                        <a:rPr lang="en-US" sz="2200" b="1" i="1" baseline="0" dirty="0" smtClean="0"/>
                        <a:t>q</a:t>
                      </a:r>
                      <a:r>
                        <a:rPr lang="en-US" sz="2200" b="1" i="0" baseline="0" dirty="0" smtClean="0"/>
                        <a:t>)</a:t>
                      </a:r>
                      <a:endParaRPr lang="en-US" sz="2200" b="1" i="0" dirty="0" smtClean="0"/>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dirty="0" smtClean="0">
                          <a:latin typeface="Symbol"/>
                          <a:sym typeface="Symbol"/>
                        </a:rPr>
                        <a:t>(</a:t>
                      </a:r>
                      <a:r>
                        <a:rPr lang="en-US" sz="2200" b="1" i="1" dirty="0" smtClean="0"/>
                        <a:t>p </a:t>
                      </a:r>
                      <a:r>
                        <a:rPr lang="en-US" sz="2200" b="1" i="0" baseline="0" dirty="0" smtClean="0">
                          <a:latin typeface="Symbol"/>
                          <a:sym typeface="Symbol"/>
                        </a:rPr>
                        <a:t></a:t>
                      </a:r>
                      <a:r>
                        <a:rPr lang="en-US" sz="2200" b="1" i="0" baseline="0" dirty="0" smtClean="0"/>
                        <a:t> </a:t>
                      </a:r>
                      <a:r>
                        <a:rPr lang="en-US" sz="2200" b="1" i="1" baseline="0" dirty="0" smtClean="0"/>
                        <a:t>q</a:t>
                      </a:r>
                      <a:r>
                        <a:rPr lang="en-US" sz="2200" b="1" i="0" baseline="0" dirty="0" smtClean="0"/>
                        <a:t>)</a:t>
                      </a:r>
                      <a:r>
                        <a:rPr lang="en-US" sz="2200" b="1" i="0" baseline="0" dirty="0" smtClean="0">
                          <a:latin typeface="Symbol"/>
                          <a:sym typeface="Symbol"/>
                        </a:rPr>
                        <a:t>  (</a:t>
                      </a:r>
                      <a:r>
                        <a:rPr lang="en-US" sz="2200" b="1" i="1" dirty="0" smtClean="0"/>
                        <a:t>p </a:t>
                      </a:r>
                      <a:r>
                        <a:rPr lang="en-US" sz="2200" b="1" i="0" baseline="0" dirty="0" smtClean="0">
                          <a:latin typeface="Symbol"/>
                          <a:sym typeface="Symbol"/>
                        </a:rPr>
                        <a:t></a:t>
                      </a:r>
                      <a:r>
                        <a:rPr lang="en-US" sz="2200" b="1" i="1" dirty="0" smtClean="0"/>
                        <a:t> </a:t>
                      </a:r>
                      <a:r>
                        <a:rPr lang="en-US" sz="2200" b="1" baseline="0" dirty="0" smtClean="0">
                          <a:latin typeface="Symbol"/>
                          <a:sym typeface="Symbol"/>
                        </a:rPr>
                        <a:t></a:t>
                      </a:r>
                      <a:r>
                        <a:rPr lang="en-US" sz="2200" b="1" i="1" dirty="0" smtClean="0"/>
                        <a:t>q</a:t>
                      </a:r>
                      <a:r>
                        <a:rPr lang="en-US" sz="2200" b="1" i="0" dirty="0" smtClean="0"/>
                        <a:t>)</a:t>
                      </a:r>
                    </a:p>
                  </a:txBody>
                  <a:tcPr marL="91435" marR="91435"/>
                </a:tc>
                <a:extLst>
                  <a:ext uri="{0D108BD9-81ED-4DB2-BD59-A6C34878D82A}">
                    <a16:rowId xmlns:a16="http://schemas.microsoft.com/office/drawing/2014/main" val="10000"/>
                  </a:ext>
                </a:extLst>
              </a:tr>
              <a:tr h="370840">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extLst>
                  <a:ext uri="{0D108BD9-81ED-4DB2-BD59-A6C34878D82A}">
                    <a16:rowId xmlns:a16="http://schemas.microsoft.com/office/drawing/2014/main" val="10001"/>
                  </a:ext>
                </a:extLst>
              </a:tr>
              <a:tr h="370840">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extLst>
                  <a:ext uri="{0D108BD9-81ED-4DB2-BD59-A6C34878D82A}">
                    <a16:rowId xmlns:a16="http://schemas.microsoft.com/office/drawing/2014/main" val="10002"/>
                  </a:ext>
                </a:extLst>
              </a:tr>
              <a:tr h="370840">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extLst>
                  <a:ext uri="{0D108BD9-81ED-4DB2-BD59-A6C34878D82A}">
                    <a16:rowId xmlns:a16="http://schemas.microsoft.com/office/drawing/2014/main" val="10003"/>
                  </a:ext>
                </a:extLst>
              </a:tr>
              <a:tr h="370840">
                <a:tc>
                  <a:txBody>
                    <a:bodyPr/>
                    <a:lstStyle/>
                    <a:p>
                      <a:pPr algn="ctr"/>
                      <a:r>
                        <a:rPr lang="en-US" sz="2200" dirty="0" smtClean="0"/>
                        <a:t>F</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F</a:t>
                      </a:r>
                      <a:endParaRPr lang="en-US" sz="2200" dirty="0"/>
                    </a:p>
                  </a:txBody>
                  <a:tcPr marL="91435" marR="91435"/>
                </a:tc>
                <a:tc>
                  <a:txBody>
                    <a:bodyPr/>
                    <a:lstStyle/>
                    <a:p>
                      <a:pPr algn="ctr"/>
                      <a:r>
                        <a:rPr lang="en-US" sz="2200" dirty="0" smtClean="0"/>
                        <a:t>T</a:t>
                      </a:r>
                      <a:endParaRPr lang="en-US" sz="2200" dirty="0"/>
                    </a:p>
                  </a:txBody>
                  <a:tcPr marL="91435" marR="91435"/>
                </a:tc>
                <a:tc>
                  <a:txBody>
                    <a:bodyPr/>
                    <a:lstStyle/>
                    <a:p>
                      <a:pPr algn="ctr"/>
                      <a:r>
                        <a:rPr lang="en-US" sz="2200" dirty="0" smtClean="0"/>
                        <a:t>T</a:t>
                      </a:r>
                      <a:endParaRPr lang="en-US" sz="2200" dirty="0"/>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3"/>
                <a:stretch>
                  <a:fillRect l="-1715"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167729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smtClean="0"/>
              <a:t>De Morgan’s Laws</a:t>
            </a:r>
            <a:endParaRPr lang="en-US" dirty="0"/>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if (!(</a:t>
            </a:r>
            <a:r>
              <a:rPr lang="en-US" sz="2200" b="1" dirty="0">
                <a:latin typeface="Courier New" panose="02070309020205020404" pitchFamily="49" charset="0"/>
                <a:cs typeface="Courier New" panose="02070309020205020404" pitchFamily="49" charset="0"/>
              </a:rPr>
              <a:t>front != null &amp;&amp; value &gt; </a:t>
            </a:r>
            <a:r>
              <a:rPr lang="en-US" sz="2200" b="1" dirty="0" err="1">
                <a:latin typeface="Courier New" panose="02070309020205020404" pitchFamily="49" charset="0"/>
                <a:cs typeface="Courier New" panose="02070309020205020404" pitchFamily="49" charset="0"/>
              </a:rPr>
              <a:t>front.data</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front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front);</a:t>
            </a:r>
          </a:p>
          <a:p>
            <a:r>
              <a:rPr lang="en-US" sz="2200" dirty="0">
                <a:latin typeface="Courier New" panose="02070309020205020404" pitchFamily="49" charset="0"/>
                <a:cs typeface="Courier New" panose="02070309020205020404" pitchFamily="49" charset="0"/>
              </a:rPr>
              <a:t>else {</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 current = front;</a:t>
            </a:r>
          </a:p>
          <a:p>
            <a:r>
              <a:rPr lang="en-US" sz="2200" dirty="0">
                <a:latin typeface="Courier New" panose="02070309020205020404" pitchFamily="49" charset="0"/>
                <a:cs typeface="Courier New" panose="02070309020205020404" pitchFamily="49" charset="0"/>
              </a:rPr>
              <a:t>	while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null &amp;&amp; </a:t>
            </a:r>
            <a:r>
              <a:rPr lang="en-US" sz="2200" dirty="0" err="1">
                <a:latin typeface="Courier New" panose="02070309020205020404" pitchFamily="49" charset="0"/>
                <a:cs typeface="Courier New" panose="02070309020205020404" pitchFamily="49" charset="0"/>
              </a:rPr>
              <a:t>current.next.data</a:t>
            </a:r>
            <a:r>
              <a:rPr lang="en-US" sz="2200" dirty="0">
                <a:latin typeface="Courier New" panose="02070309020205020404" pitchFamily="49" charset="0"/>
                <a:cs typeface="Courier New" panose="02070309020205020404" pitchFamily="49" charset="0"/>
              </a:rPr>
              <a:t> &lt; value))</a:t>
            </a:r>
          </a:p>
          <a:p>
            <a:r>
              <a:rPr lang="en-US" sz="2200" dirty="0">
                <a:latin typeface="Courier New" panose="02070309020205020404" pitchFamily="49" charset="0"/>
                <a:cs typeface="Courier New" panose="02070309020205020404" pitchFamily="49" charset="0"/>
              </a:rPr>
              <a:t>		current =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 = new </a:t>
            </a:r>
            <a:r>
              <a:rPr lang="en-US" sz="2200" dirty="0" err="1">
                <a:latin typeface="Courier New" panose="02070309020205020404" pitchFamily="49" charset="0"/>
                <a:cs typeface="Courier New" panose="02070309020205020404" pitchFamily="49" charset="0"/>
              </a:rPr>
              <a:t>ListNode</a:t>
            </a:r>
            <a:r>
              <a:rPr lang="en-US" sz="2200" dirty="0">
                <a:latin typeface="Courier New" panose="02070309020205020404" pitchFamily="49" charset="0"/>
                <a:cs typeface="Courier New" panose="02070309020205020404" pitchFamily="49" charset="0"/>
              </a:rPr>
              <a:t>(value, </a:t>
            </a:r>
            <a:r>
              <a:rPr lang="en-US" sz="2200" dirty="0" err="1">
                <a:latin typeface="Courier New" panose="02070309020205020404" pitchFamily="49" charset="0"/>
                <a:cs typeface="Courier New" panose="02070309020205020404" pitchFamily="49" charset="0"/>
              </a:rPr>
              <a:t>current.next</a:t>
            </a:r>
            <a:r>
              <a:rPr lang="en-US" sz="2200" dirty="0">
                <a:latin typeface="Courier New" panose="02070309020205020404" pitchFamily="49" charset="0"/>
                <a:cs typeface="Courier New" panose="02070309020205020404" pitchFamily="49" charset="0"/>
              </a:rPr>
              <a:t>);</a:t>
            </a:r>
          </a:p>
          <a:p>
            <a:r>
              <a:rPr lang="en-US" sz="22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smtClean="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2"/>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07313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dirty="0" smtClean="0"/>
              <a:t>De Morgan’s Laws</a:t>
            </a:r>
            <a:endParaRPr lang="en-US" dirty="0"/>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dirty="0">
                <a:latin typeface="Consolas" pitchFamily="49" charset="0"/>
                <a:cs typeface="Consolas" pitchFamily="49" charset="0"/>
              </a:rPr>
              <a:t>!(</a:t>
            </a:r>
            <a:r>
              <a:rPr lang="en-US" sz="1900" b="1" dirty="0">
                <a:latin typeface="Consolas" pitchFamily="49" charset="0"/>
                <a:cs typeface="Consolas" pitchFamily="49" charset="0"/>
              </a:rPr>
              <a:t>front != null &amp;&amp; value &gt; </a:t>
            </a:r>
            <a:r>
              <a:rPr lang="en-US" sz="1900" b="1" dirty="0" err="1">
                <a:latin typeface="Consolas" pitchFamily="49" charset="0"/>
                <a:cs typeface="Consolas" pitchFamily="49" charset="0"/>
              </a:rPr>
              <a:t>front.data</a:t>
            </a:r>
            <a:r>
              <a:rPr lang="en-US" sz="1900" dirty="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dirty="0">
                <a:latin typeface="Consolas" pitchFamily="49" charset="0"/>
                <a:cs typeface="Consolas" pitchFamily="49" charset="0"/>
              </a:rPr>
              <a:t>front == null || value &lt;= </a:t>
            </a:r>
            <a:r>
              <a:rPr lang="en-US" b="1" dirty="0" err="1">
                <a:latin typeface="Consolas" pitchFamily="49" charset="0"/>
                <a:cs typeface="Consolas" pitchFamily="49" charset="0"/>
              </a:rPr>
              <a:t>front.data</a:t>
            </a:r>
            <a:endParaRPr lang="en-US" dirty="0">
              <a:latin typeface="Consolas" pitchFamily="49" charset="0"/>
              <a:cs typeface="Consolas" pitchFamily="49" charset="0"/>
            </a:endParaRPr>
          </a:p>
        </p:txBody>
      </p:sp>
      <mc:AlternateContent xmlns:mc="http://schemas.openxmlformats.org/markup-compatibility/2006" xmlns:a14="http://schemas.microsoft.com/office/drawing/2010/main">
        <mc:Choice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dirty="0">
                  <a:solidFill>
                    <a:srgbClr val="4C3282"/>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dirty="0">
                <a:latin typeface="Franklin Gothic Medium"/>
                <a:cs typeface="Franklin Gothic Medium"/>
              </a:rPr>
              <a:t>You’ve been using these for a while!</a:t>
            </a:r>
          </a:p>
        </p:txBody>
      </p:sp>
      <mc:AlternateContent xmlns:mc="http://schemas.openxmlformats.org/markup-compatibility/2006" xmlns:a14="http://schemas.microsoft.com/office/drawing/2010/main">
        <mc:Choice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dirty="0" smtClean="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2420223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Implication</a:t>
            </a:r>
            <a:endParaRPr lang="en-US" dirty="0"/>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smtClean="0">
                <a:latin typeface="Segoe UI Semilight" panose="020B0402040204020203" pitchFamily="34" charset="0"/>
                <a:cs typeface="Segoe UI Semilight" panose="020B0402040204020203" pitchFamily="34" charset="0"/>
              </a:rPr>
              <a:t>Implications are not totally intuitive.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smtClean="0">
                <a:latin typeface="Segoe UI Semilight" panose="020B0402040204020203" pitchFamily="34" charset="0"/>
                <a:cs typeface="Segoe UI Semilight" panose="020B0402040204020203" pitchFamily="34" charset="0"/>
              </a:rPr>
              <a:t>DeMorgan’s</a:t>
            </a:r>
            <a:r>
              <a:rPr lang="en-US" sz="2400" dirty="0" smtClean="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5" name="Rectangle 4"/>
          <p:cNvSpPr/>
          <p:nvPr/>
        </p:nvSpPr>
        <p:spPr>
          <a:xfrm>
            <a:off x="9390581" y="-1"/>
            <a:ext cx="2602730" cy="923330"/>
          </a:xfrm>
          <a:prstGeom prst="rect">
            <a:avLst/>
          </a:prstGeom>
          <a:noFill/>
        </p:spPr>
        <p:txBody>
          <a:bodyPr wrap="square" lIns="91440" tIns="45720" rIns="91440" bIns="45720">
            <a:spAutoFit/>
          </a:bodyPr>
          <a:lstStyle/>
          <a:p>
            <a:pPr algn="ctr"/>
            <a:r>
              <a:rPr lang="en-US" sz="5400" b="1" cap="none" spc="0" dirty="0" smtClean="0">
                <a:ln w="12700">
                  <a:solidFill>
                    <a:srgbClr val="002060"/>
                  </a:solidFill>
                  <a:prstDash val="solid"/>
                </a:ln>
                <a:solidFill>
                  <a:srgbClr val="7030A0"/>
                </a:solidFill>
                <a:effectLst>
                  <a:glow rad="101600">
                    <a:srgbClr val="7030A0">
                      <a:alpha val="40000"/>
                    </a:srgbClr>
                  </a:glow>
                  <a:outerShdw dist="38100" dir="2640000" algn="bl" rotWithShape="0">
                    <a:schemeClr val="accent1"/>
                  </a:outerShdw>
                </a:effectLst>
              </a:rPr>
              <a:t>Activity</a:t>
            </a:r>
            <a:endParaRPr lang="en-US" sz="5400" b="1" cap="none" spc="0" dirty="0">
              <a:ln w="12700">
                <a:solidFill>
                  <a:srgbClr val="002060"/>
                </a:solidFill>
                <a:prstDash val="solid"/>
              </a:ln>
              <a:solidFill>
                <a:srgbClr val="7030A0"/>
              </a:solidFill>
              <a:effectLst>
                <a:glow rad="101600">
                  <a:srgbClr val="7030A0">
                    <a:alpha val="40000"/>
                  </a:srgbClr>
                </a:glow>
                <a:outerShdw dist="38100" dir="2640000" algn="bl" rotWithShape="0">
                  <a:schemeClr val="accent1"/>
                </a:outerShdw>
              </a:effectLst>
            </a:endParaRPr>
          </a:p>
        </p:txBody>
      </p:sp>
    </p:spTree>
    <p:extLst>
      <p:ext uri="{BB962C8B-B14F-4D97-AF65-F5344CB8AC3E}">
        <p14:creationId xmlns:p14="http://schemas.microsoft.com/office/powerpoint/2010/main" val="3913810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Implication</a:t>
            </a:r>
            <a:endParaRPr lang="en-US" dirty="0"/>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smtClean="0">
                <a:latin typeface="Segoe UI Semilight" panose="020B0402040204020203" pitchFamily="34" charset="0"/>
                <a:cs typeface="Segoe UI Semilight" panose="020B0402040204020203" pitchFamily="34" charset="0"/>
              </a:rPr>
              <a:t>Implications are hard. </a:t>
            </a:r>
          </a:p>
          <a:p>
            <a:r>
              <a:rPr lang="en-US" sz="2800" dirty="0" smtClean="0">
                <a:latin typeface="Segoe UI Semilight" panose="020B0402040204020203" pitchFamily="34" charset="0"/>
                <a:cs typeface="Segoe UI Semilight" panose="020B0402040204020203" pitchFamily="34" charset="0"/>
              </a:rPr>
              <a:t>AND/OR/NOT make more intuitive sense to me… </a:t>
            </a:r>
          </a:p>
          <a:p>
            <a:r>
              <a:rPr lang="en-US" sz="2800" dirty="0" smtClean="0">
                <a:latin typeface="Segoe UI Semilight" panose="020B0402040204020203" pitchFamily="34" charset="0"/>
                <a:cs typeface="Segoe UI Semilight" panose="020B0402040204020203" pitchFamily="34" charset="0"/>
              </a:rPr>
              <a:t>can we rewrite implications using just ANDs ORs and NOTs?</a:t>
            </a: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Seems like a reasonable guess.</a:t>
                </a:r>
              </a:p>
              <a:p>
                <a:r>
                  <a:rPr lang="en-US" sz="2400" dirty="0" smtClean="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Implication</a:t>
            </a:r>
            <a:endParaRPr lang="en-US"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val="292597157"/>
                  </p:ext>
                </p:extLst>
              </p:nvPr>
            </p:nvGraphicFramePr>
            <p:xfrm>
              <a:off x="2688610" y="2770462"/>
              <a:ext cx="7295607"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gridCol w="3053975">
                      <a:extLst>
                        <a:ext uri="{9D8B030D-6E8A-4147-A177-3AD203B41FA5}">
                          <a16:colId xmlns:a16="http://schemas.microsoft.com/office/drawing/2014/main" val="20005"/>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smtClean="0"/>
                            <a:t> </a:t>
                          </a:r>
                          <a:r>
                            <a:rPr lang="en-US" sz="2400" b="1" baseline="0" dirty="0" smtClean="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r>
                            <a:rPr lang="en-US" sz="2400" b="1" i="0" dirty="0" smtClean="0"/>
                            <a:t>  </a:t>
                          </a:r>
                          <a14:m>
                            <m:oMath xmlns:m="http://schemas.openxmlformats.org/officeDocument/2006/math">
                              <m:r>
                                <a:rPr lang="en-US" sz="2400" b="1" i="0" smtClean="0">
                                  <a:latin typeface="Cambria Math" panose="02040503050406030204" pitchFamily="18" charset="0"/>
                                </a:rPr>
                                <m:t>(</m:t>
                              </m:r>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r>
                                <a:rPr lang="en-US" sz="2400" b="1" i="1" smtClean="0">
                                  <a:latin typeface="Cambria Math" panose="02040503050406030204" pitchFamily="18" charset="0"/>
                                </a:rPr>
                                <m:t>)</m:t>
                              </m:r>
                            </m:oMath>
                          </a14:m>
                          <a:endParaRPr lang="en-US" sz="2400" b="1" i="0" dirty="0"/>
                        </a:p>
                      </a:txBody>
                      <a:tcPr/>
                    </a:tc>
                    <a:extLst>
                      <a:ext uri="{0D108BD9-81ED-4DB2-BD59-A6C34878D82A}">
                        <a16:rowId xmlns:a16="http://schemas.microsoft.com/office/drawing/2014/main" val="10000"/>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92597157"/>
                  </p:ext>
                </p:extLst>
              </p:nvPr>
            </p:nvGraphicFramePr>
            <p:xfrm>
              <a:off x="2688610" y="2770462"/>
              <a:ext cx="7295607"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gridCol w="3053975">
                      <a:extLst>
                        <a:ext uri="{9D8B030D-6E8A-4147-A177-3AD203B41FA5}">
                          <a16:colId xmlns:a16="http://schemas.microsoft.com/office/drawing/2014/main" val="20005"/>
                        </a:ext>
                      </a:extLst>
                    </a:gridCol>
                  </a:tblGrid>
                  <a:tr h="581181">
                    <a:tc>
                      <a:txBody>
                        <a:bodyPr/>
                        <a:lstStyle/>
                        <a:p>
                          <a:endParaRPr lang="en-US"/>
                        </a:p>
                      </a:txBody>
                      <a:tcPr>
                        <a:blipFill>
                          <a:blip r:embed="rId4"/>
                          <a:stretch>
                            <a:fillRect l="-1031" t="-1053" r="-1136082" b="-386316"/>
                          </a:stretch>
                        </a:blipFill>
                      </a:tcPr>
                    </a:tc>
                    <a:tc>
                      <a:txBody>
                        <a:bodyPr/>
                        <a:lstStyle/>
                        <a:p>
                          <a:endParaRPr lang="en-US"/>
                        </a:p>
                      </a:txBody>
                      <a:tcPr>
                        <a:blipFill>
                          <a:blip r:embed="rId4"/>
                          <a:stretch>
                            <a:fillRect l="-100000" t="-1053" r="-1024490" b="-386316"/>
                          </a:stretch>
                        </a:blipFill>
                      </a:tcPr>
                    </a:tc>
                    <a:tc>
                      <a:txBody>
                        <a:bodyPr/>
                        <a:lstStyle/>
                        <a:p>
                          <a:endParaRPr lang="en-US"/>
                        </a:p>
                      </a:txBody>
                      <a:tcPr>
                        <a:blipFill>
                          <a:blip r:embed="rId4"/>
                          <a:stretch>
                            <a:fillRect l="-117365" t="-1053" r="-501198" b="-386316"/>
                          </a:stretch>
                        </a:blipFill>
                      </a:tcPr>
                    </a:tc>
                    <a:tc>
                      <a:txBody>
                        <a:bodyPr/>
                        <a:lstStyle/>
                        <a:p>
                          <a:endParaRPr lang="en-US"/>
                        </a:p>
                      </a:txBody>
                      <a:tcPr>
                        <a:blipFill>
                          <a:blip r:embed="rId4"/>
                          <a:stretch>
                            <a:fillRect l="-261151" t="-1053" r="-502158" b="-386316"/>
                          </a:stretch>
                        </a:blipFill>
                      </a:tcPr>
                    </a:tc>
                    <a:tc>
                      <a:txBody>
                        <a:bodyPr/>
                        <a:lstStyle/>
                        <a:p>
                          <a:endParaRPr lang="en-US"/>
                        </a:p>
                      </a:txBody>
                      <a:tcPr>
                        <a:blipFill>
                          <a:blip r:embed="rId4"/>
                          <a:stretch>
                            <a:fillRect l="-257436" t="-1053" r="-257949" b="-386316"/>
                          </a:stretch>
                        </a:blipFill>
                      </a:tcPr>
                    </a:tc>
                    <a:tc>
                      <a:txBody>
                        <a:bodyPr/>
                        <a:lstStyle/>
                        <a:p>
                          <a:endParaRPr lang="en-US"/>
                        </a:p>
                      </a:txBody>
                      <a:tcPr>
                        <a:blipFill>
                          <a:blip r:embed="rId4"/>
                          <a:stretch>
                            <a:fillRect l="-139122" t="-1053" r="-399" b="-386316"/>
                          </a:stretch>
                        </a:blipFill>
                      </a:tcPr>
                    </a:tc>
                    <a:extLst>
                      <a:ext uri="{0D108BD9-81ED-4DB2-BD59-A6C34878D82A}">
                        <a16:rowId xmlns:a16="http://schemas.microsoft.com/office/drawing/2014/main" val="10000"/>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3925">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 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729655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Logical Connectives</a:t>
            </a:r>
            <a:endParaRPr lang="en-US" dirty="0"/>
          </a:p>
        </p:txBody>
      </p:sp>
      <p:sp>
        <p:nvSpPr>
          <p:cNvPr id="3" name="Content Placeholder 2"/>
          <p:cNvSpPr>
            <a:spLocks noGrp="1"/>
          </p:cNvSpPr>
          <p:nvPr>
            <p:ph idx="1"/>
          </p:nvPr>
        </p:nvSpPr>
        <p:spPr/>
        <p:txBody>
          <a:bodyPr/>
          <a:lstStyle/>
          <a:p>
            <a:r>
              <a:rPr lang="en-US" dirty="0" smtClean="0"/>
              <a:t>We’ve derived two facts about logical connectives.</a:t>
            </a:r>
          </a:p>
          <a:p>
            <a:r>
              <a:rPr lang="en-US" dirty="0" smtClean="0"/>
              <a:t>There’s a lot more. A LOT more.</a:t>
            </a:r>
          </a:p>
          <a:p>
            <a:r>
              <a:rPr lang="en-US" dirty="0" smtClean="0"/>
              <a:t>The next slide is a list of a bunch of them…</a:t>
            </a:r>
          </a:p>
          <a:p>
            <a:pPr lvl="1"/>
            <a:r>
              <a:rPr lang="en-US" dirty="0" smtClean="0"/>
              <a:t>Most of these are much less complicated than the last two, so we won’t go through them in detail.</a:t>
            </a:r>
          </a:p>
          <a:p>
            <a:pPr lvl="1"/>
            <a:r>
              <a:rPr lang="en-US" dirty="0" smtClean="0"/>
              <a:t>DO NOT freak out about how many there are. We will always provide you the list on the next slide (no need to memorize).</a:t>
            </a:r>
            <a:endParaRPr lang="en-US" dirty="0"/>
          </a:p>
        </p:txBody>
      </p:sp>
    </p:spTree>
    <p:extLst>
      <p:ext uri="{BB962C8B-B14F-4D97-AF65-F5344CB8AC3E}">
        <p14:creationId xmlns:p14="http://schemas.microsoft.com/office/powerpoint/2010/main" val="809650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roperties of Logical </a:t>
            </a:r>
            <a:r>
              <a:rPr lang="en-US" dirty="0"/>
              <a:t>C</a:t>
            </a:r>
            <a:r>
              <a:rPr lang="en-US" dirty="0" smtClean="0"/>
              <a:t>onnectives</a:t>
            </a:r>
            <a:endParaRPr lang="en-US" dirty="0"/>
          </a:p>
        </p:txBody>
      </p:sp>
      <p:sp>
        <p:nvSpPr>
          <p:cNvPr id="3" name="TextBox 2"/>
          <p:cNvSpPr txBox="1"/>
          <p:nvPr/>
        </p:nvSpPr>
        <p:spPr>
          <a:xfrm>
            <a:off x="9296466" y="263276"/>
            <a:ext cx="2667630" cy="707886"/>
          </a:xfrm>
          <a:prstGeom prst="rect">
            <a:avLst/>
          </a:prstGeom>
          <a:noFill/>
        </p:spPr>
        <p:txBody>
          <a:bodyPr wrap="square" rtlCol="0">
            <a:spAutoFit/>
          </a:bodyPr>
          <a:lstStyle/>
          <a:p>
            <a:pPr algn="ctr"/>
            <a:r>
              <a:rPr lang="en-US" sz="2000" dirty="0">
                <a:latin typeface="Franklin Gothic Medium"/>
                <a:cs typeface="Franklin Gothic Medium"/>
              </a:rPr>
              <a:t>We will always give you this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smtClean="0">
                    <a:latin typeface="Segoe UI Semilight" panose="020B0402040204020203" pitchFamily="34" charset="0"/>
                    <a:cs typeface="Segoe UI Semilight" panose="020B0402040204020203" pitchFamily="34" charset="0"/>
                  </a:rPr>
                  <a:t> the following hold:</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3"/>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55782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Our Rules</a:t>
            </a:r>
            <a:endParaRPr lang="en-US" dirty="0"/>
          </a:p>
        </p:txBody>
      </p:sp>
      <p:sp>
        <p:nvSpPr>
          <p:cNvPr id="3" name="Content Placeholder 2"/>
          <p:cNvSpPr>
            <a:spLocks noGrp="1"/>
          </p:cNvSpPr>
          <p:nvPr>
            <p:ph idx="1"/>
          </p:nvPr>
        </p:nvSpPr>
        <p:spPr/>
        <p:txBody>
          <a:bodyPr/>
          <a:lstStyle/>
          <a:p>
            <a:r>
              <a:rPr lang="en-US" dirty="0" smtClean="0"/>
              <a:t>WOW that was a lot of rules.</a:t>
            </a:r>
          </a:p>
          <a:p>
            <a:r>
              <a:rPr lang="en-US" dirty="0" smtClean="0"/>
              <a:t>Why do we need them? Simplification!</a:t>
            </a:r>
          </a:p>
          <a:p>
            <a:r>
              <a:rPr lang="en-US" dirty="0" smtClean="0"/>
              <a:t>Let’s go back to the “law of implication” example. </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smtClean="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Also seems pretty reasonable</a:t>
                </a:r>
              </a:p>
              <a:p>
                <a:r>
                  <a:rPr lang="en-US" sz="2400" dirty="0" smtClean="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smtClean="0">
                    <a:latin typeface="Segoe UI Semilight" panose="020B0402040204020203" pitchFamily="34" charset="0"/>
                    <a:cs typeface="Segoe UI Semilight" panose="020B0402040204020203" pitchFamily="34" charset="0"/>
                  </a:rPr>
                  <a:t>?</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Solution </a:t>
            </a:r>
            <a:endParaRPr lang="en-US" dirty="0"/>
          </a:p>
        </p:txBody>
      </p:sp>
      <p:sp>
        <p:nvSpPr>
          <p:cNvPr id="3" name="Content Placeholder 2"/>
          <p:cNvSpPr>
            <a:spLocks noGrp="1"/>
          </p:cNvSpPr>
          <p:nvPr>
            <p:ph idx="1"/>
          </p:nvPr>
        </p:nvSpPr>
        <p:spPr/>
        <p:txBody>
          <a:bodyPr/>
          <a:lstStyle/>
          <a:p>
            <a:r>
              <a:rPr lang="en-US" dirty="0" smtClean="0"/>
              <a:t>Translate this sentence into symbolic logic, and describe a weather pattern and transportation method that causes the proposition to be false.</a:t>
            </a:r>
          </a:p>
          <a:p>
            <a:endParaRPr lang="en-US" dirty="0"/>
          </a:p>
          <a:p>
            <a:r>
              <a:rPr lang="en-US" dirty="0" smtClean="0"/>
              <a:t>It is snowing today, and if it is raining or snowing then we won’t walk to school.</a:t>
            </a:r>
          </a:p>
          <a:p>
            <a:endParaRPr lang="en-US" dirty="0"/>
          </a:p>
          <a:p>
            <a:r>
              <a:rPr lang="en-US" dirty="0" smtClean="0"/>
              <a:t>Identify propositions: What’s left are propositions, look for repeats and hidden negations.</a:t>
            </a:r>
            <a:endParaRPr lang="en-US" dirty="0"/>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we walk to school.</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could make another truth table (you should! It’s a good exercise)</a:t>
                </a:r>
              </a:p>
              <a:p>
                <a:r>
                  <a:rPr lang="en-US" dirty="0" smtClean="0"/>
                  <a:t>But we have another technique that is nicer. </a:t>
                </a:r>
              </a:p>
              <a:p>
                <a:r>
                  <a:rPr lang="en-US" dirty="0" smtClean="0"/>
                  <a:t>Let’s try that one</a:t>
                </a:r>
              </a:p>
              <a:p>
                <a:pPr lvl="1"/>
                <a:r>
                  <a:rPr lang="en-US" dirty="0" smtClean="0"/>
                  <a:t>Then talk about why it’s another good option. </a:t>
                </a:r>
              </a:p>
              <a:p>
                <a:endParaRPr lang="en-US" dirty="0" smtClean="0"/>
              </a:p>
              <a:p>
                <a:r>
                  <a:rPr lang="en-US" dirty="0" smtClean="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smtClean="0"/>
              </a:p>
              <a:p>
                <a:r>
                  <a:rPr lang="en-US" dirty="0" smtClean="0"/>
                  <a:t>i.e. that this is another valid “law of implication”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p:sp>
        <p:nvSpPr>
          <p:cNvPr id="3" name="Content Placeholder 2"/>
          <p:cNvSpPr>
            <a:spLocks noGrp="1"/>
          </p:cNvSpPr>
          <p:nvPr>
            <p:ph idx="1"/>
          </p:nvPr>
        </p:nvSpPr>
        <p:spPr/>
        <p:txBody>
          <a:bodyPr/>
          <a:lstStyle/>
          <a:p>
            <a:r>
              <a:rPr lang="en-US" dirty="0" smtClean="0"/>
              <a:t>How do we write a proof?</a:t>
            </a:r>
          </a:p>
          <a:p>
            <a:r>
              <a:rPr lang="en-US" dirty="0" smtClean="0"/>
              <a:t>It’s not always plug-and-chug…we’ll be highlighting strategies throughout the quarter.</a:t>
            </a:r>
          </a:p>
          <a:p>
            <a:endParaRPr lang="en-US" dirty="0"/>
          </a:p>
          <a:p>
            <a:r>
              <a:rPr lang="en-US" dirty="0" smtClean="0"/>
              <a:t>To start with:</a:t>
            </a:r>
          </a:p>
          <a:p>
            <a:r>
              <a:rPr lang="en-US" dirty="0" smtClean="0"/>
              <a:t>Make sure we know what we want to show…</a:t>
            </a:r>
            <a:endParaRPr lang="en-US" dirty="0"/>
          </a:p>
        </p:txBody>
      </p:sp>
    </p:spTree>
    <p:extLst>
      <p:ext uri="{BB962C8B-B14F-4D97-AF65-F5344CB8AC3E}">
        <p14:creationId xmlns:p14="http://schemas.microsoft.com/office/powerpoint/2010/main" val="1961334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Practice of Proof-Writing:</a:t>
                </a:r>
                <a:br>
                  <a:rPr lang="en-US" sz="2400" dirty="0" smtClean="0">
                    <a:latin typeface="Segoe UI Semilight" panose="020B0402040204020203" pitchFamily="34" charset="0"/>
                    <a:cs typeface="Segoe UI Semilight" panose="020B0402040204020203" pitchFamily="34" charset="0"/>
                  </a:rPr>
                </a:br>
                <a:r>
                  <a:rPr lang="en-US" sz="2400" b="1" dirty="0" smtClean="0">
                    <a:latin typeface="Segoe UI Semilight" panose="020B0402040204020203" pitchFamily="34" charset="0"/>
                    <a:cs typeface="Segoe UI Semilight" panose="020B0402040204020203" pitchFamily="34" charset="0"/>
                  </a:rPr>
                  <a:t>Big Picture</a:t>
                </a:r>
                <a:r>
                  <a:rPr lang="en-US" sz="2400" dirty="0" smtClean="0">
                    <a:latin typeface="Segoe UI Semilight" panose="020B0402040204020203" pitchFamily="34" charset="0"/>
                    <a:cs typeface="Segoe UI Semilight" panose="020B0402040204020203" pitchFamily="34" charset="0"/>
                  </a:rPr>
                  <a:t>…WHY do we think this might be true? </a:t>
                </a: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smtClean="0">
                    <a:latin typeface="Segoe UI Semilight" panose="020B0402040204020203" pitchFamily="34" charset="0"/>
                    <a:cs typeface="Segoe UI Semilight" panose="020B0402040204020203" pitchFamily="34" charset="0"/>
                  </a:rPr>
                  <a:t>” came from there? Maybe that </a:t>
                </a:r>
                <a:r>
                  <a:rPr lang="en-US" sz="2400" b="1" dirty="0" smtClean="0">
                    <a:latin typeface="Segoe UI Semilight" panose="020B0402040204020203" pitchFamily="34" charset="0"/>
                    <a:cs typeface="Segoe UI Semilight" panose="020B0402040204020203" pitchFamily="34" charset="0"/>
                  </a:rPr>
                  <a:t>simplifies </a:t>
                </a:r>
                <a:r>
                  <a:rPr lang="en-US" sz="2400" dirty="0" smtClean="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apply a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chemeClr val="accent5"/>
                            </a:solidFill>
                            <a:latin typeface="Cambria Math" panose="02040503050406030204" pitchFamily="18" charset="0"/>
                          </a:rPr>
                          <m:t>𝑞</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i="1" smtClean="0">
                        <a:solidFill>
                          <a:srgbClr val="CC9900"/>
                        </a:solidFill>
                        <a:latin typeface="Cambria Math" panose="02040503050406030204" pitchFamily="18" charset="0"/>
                      </a:rPr>
                      <m:t>𝑞</m:t>
                    </m:r>
                    <m:r>
                      <a:rPr lang="en-US" i="1">
                        <a:latin typeface="Cambria Math" panose="02040503050406030204" pitchFamily="18" charset="0"/>
                      </a:rPr>
                      <m:t>)</m:t>
                    </m:r>
                  </m:oMath>
                </a14:m>
                <a:r>
                  <a:rPr lang="en-US" dirty="0" smtClean="0"/>
                  <a:t> </a:t>
                </a:r>
              </a:p>
              <a:p>
                <a:endParaRPr lang="en-US" dirty="0"/>
              </a:p>
              <a:p>
                <a:r>
                  <a:rPr lang="en-US" dirty="0" smtClean="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smtClean="0"/>
              </a:p>
              <a:p>
                <a:endParaRPr lang="en-US" dirty="0" smtClean="0"/>
              </a:p>
              <a:p>
                <a:endParaRPr lang="en-US" dirty="0"/>
              </a:p>
              <a:p>
                <a:endParaRPr lang="en-US" dirty="0" smtClean="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chemeClr val="accent5"/>
                            </a:solidFill>
                            <a:latin typeface="Cambria Math" panose="02040503050406030204" pitchFamily="18" charset="0"/>
                          </a:rPr>
                          <m:t>𝑞</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i="1">
                            <a:solidFill>
                              <a:srgbClr val="CC9900"/>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𝑞</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Practice of Proof-Writing:</a:t>
                </a:r>
                <a:br>
                  <a:rPr lang="en-US" sz="2400" dirty="0" smtClean="0">
                    <a:latin typeface="Segoe UI Semilight" panose="020B0402040204020203" pitchFamily="34" charset="0"/>
                    <a:cs typeface="Segoe UI Semilight" panose="020B0402040204020203" pitchFamily="34" charset="0"/>
                  </a:rPr>
                </a:br>
                <a:r>
                  <a:rPr lang="en-US" sz="2400" b="1" dirty="0" smtClean="0">
                    <a:latin typeface="Segoe UI Semilight" panose="020B0402040204020203" pitchFamily="34" charset="0"/>
                    <a:cs typeface="Segoe UI Semilight" panose="020B0402040204020203" pitchFamily="34" charset="0"/>
                  </a:rPr>
                  <a:t>Big Picture</a:t>
                </a:r>
                <a:r>
                  <a:rPr lang="en-US" sz="2400" dirty="0" smtClean="0">
                    <a:latin typeface="Segoe UI Semilight" panose="020B0402040204020203" pitchFamily="34" charset="0"/>
                    <a:cs typeface="Segoe UI Semilight" panose="020B0402040204020203" pitchFamily="34" charset="0"/>
                  </a:rPr>
                  <a:t>…WHY do we think this might be true? </a:t>
                </a: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smtClean="0">
                    <a:latin typeface="Segoe UI Semilight" panose="020B0402040204020203" pitchFamily="34" charset="0"/>
                    <a:cs typeface="Segoe UI Semilight" panose="020B0402040204020203" pitchFamily="34" charset="0"/>
                  </a:rPr>
                  <a:t>” came from there? Maybe that </a:t>
                </a:r>
                <a:r>
                  <a:rPr lang="en-US" sz="2400" b="1" dirty="0" smtClean="0">
                    <a:latin typeface="Segoe UI Semilight" panose="020B0402040204020203" pitchFamily="34" charset="0"/>
                    <a:cs typeface="Segoe UI Semilight" panose="020B0402040204020203" pitchFamily="34" charset="0"/>
                  </a:rPr>
                  <a:t>simplifies </a:t>
                </a:r>
                <a:r>
                  <a:rPr lang="en-US" sz="2400" dirty="0" smtClean="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Set ourselves an intermediate goal.</a:t>
            </a:r>
          </a:p>
          <a:p>
            <a:r>
              <a:rPr lang="en-US" sz="2400" dirty="0" smtClean="0">
                <a:latin typeface="Segoe UI Semilight" panose="020B0402040204020203" pitchFamily="34" charset="0"/>
                <a:cs typeface="Segoe UI Semilight" panose="020B0402040204020203" pitchFamily="34" charset="0"/>
              </a:rPr>
              <a:t>Let’s try to simplify those last two pieces</a:t>
            </a:r>
            <a:endParaRPr lang="en-US" sz="2400" dirty="0">
              <a:latin typeface="Segoe UI Semilight" panose="020B0402040204020203" pitchFamily="34" charset="0"/>
              <a:cs typeface="Segoe UI Semilight" panose="020B0402040204020203" pitchFamily="34" charset="0"/>
            </a:endParaRP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Associative law</a:t>
            </a:r>
          </a:p>
          <a:p>
            <a:r>
              <a:rPr lang="en-US" sz="2400" dirty="0" smtClean="0">
                <a:latin typeface="Segoe UI Semilight" panose="020B0402040204020203" pitchFamily="34" charset="0"/>
                <a:cs typeface="Segoe UI Semilight" panose="020B0402040204020203" pitchFamily="34" charset="0"/>
              </a:rPr>
              <a:t>Connect up the things we’re working on.</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smtClean="0">
                  <a:latin typeface="Cambria Math" panose="02040503050406030204" pitchFamily="18" charset="0"/>
                  <a:cs typeface="Segoe UI Semilight" panose="020B0402040204020203" pitchFamily="34" charset="0"/>
                </a:endParaRPr>
              </a:p>
              <a:p>
                <a:endParaRPr lang="en-US" sz="2800" b="0" i="1" dirty="0" smtClean="0">
                  <a:solidFill>
                    <a:schemeClr val="bg1"/>
                  </a:solidFill>
                  <a:latin typeface="Cambria Math" panose="02040503050406030204" pitchFamily="18" charset="0"/>
                  <a:cs typeface="Segoe UI Semilight" panose="020B0402040204020203" pitchFamily="34" charset="0"/>
                </a:endParaRPr>
              </a:p>
              <a:p>
                <a:endParaRPr lang="en-US" sz="2800" b="0" i="1" dirty="0" smtClean="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Set ourselves an intermediate goal.</a:t>
            </a:r>
          </a:p>
          <a:p>
            <a:r>
              <a:rPr lang="en-US" sz="2400" dirty="0" smtClean="0">
                <a:latin typeface="Segoe UI Semilight" panose="020B0402040204020203" pitchFamily="34" charset="0"/>
                <a:cs typeface="Segoe UI Semilight" panose="020B0402040204020203" pitchFamily="34" charset="0"/>
              </a:rPr>
              <a:t>Let’s try to simplify those last two pieces</a:t>
            </a:r>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Distributive law</a:t>
                </a:r>
              </a:p>
              <a:p>
                <a:r>
                  <a:rPr lang="en-US" sz="2400" dirty="0" smtClean="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smtClean="0">
                    <a:latin typeface="Segoe UI Semilight" panose="020B0402040204020203" pitchFamily="34" charset="0"/>
                    <a:cs typeface="Segoe UI Semilight" panose="020B0402040204020203" pitchFamily="34" charset="0"/>
                  </a:rPr>
                  <a:t> is important, let’s isolate it.</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smtClean="0">
                  <a:latin typeface="Cambria Math" panose="02040503050406030204" pitchFamily="18" charset="0"/>
                  <a:cs typeface="Segoe UI Semilight" panose="020B0402040204020203" pitchFamily="34" charset="0"/>
                </a:endParaRPr>
              </a:p>
              <a:p>
                <a:endParaRPr lang="en-US" sz="2800" b="0" i="1" dirty="0" smtClean="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Set ourselves an intermediate goal.</a:t>
            </a:r>
          </a:p>
          <a:p>
            <a:r>
              <a:rPr lang="en-US" sz="2400" dirty="0" smtClean="0">
                <a:latin typeface="Segoe UI Semilight" panose="020B0402040204020203" pitchFamily="34" charset="0"/>
                <a:cs typeface="Segoe UI Semilight" panose="020B0402040204020203" pitchFamily="34" charset="0"/>
              </a:rPr>
              <a:t>Let’s try to simplify those last two pieces</a:t>
            </a:r>
            <a:endParaRPr lang="en-US" sz="2400" dirty="0">
              <a:latin typeface="Segoe UI Semilight" panose="020B0402040204020203" pitchFamily="34" charset="0"/>
              <a:cs typeface="Segoe UI Semilight" panose="020B0402040204020203" pitchFamily="34" charset="0"/>
            </a:endParaRP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Negation</a:t>
            </a:r>
          </a:p>
          <a:p>
            <a:r>
              <a:rPr lang="en-US" sz="2400" dirty="0" smtClean="0">
                <a:latin typeface="Segoe UI Semilight" panose="020B0402040204020203" pitchFamily="34" charset="0"/>
                <a:cs typeface="Segoe UI Semilight" panose="020B0402040204020203" pitchFamily="34" charset="0"/>
              </a:rPr>
              <a:t>Should make things simpler.</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5892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smtClean="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smtClean="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smtClean="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58923"/>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Set ourselves an intermediate goal.</a:t>
            </a:r>
          </a:p>
          <a:p>
            <a:r>
              <a:rPr lang="en-US" sz="2400" dirty="0" smtClean="0">
                <a:latin typeface="Segoe UI Semilight" panose="020B0402040204020203" pitchFamily="34" charset="0"/>
                <a:cs typeface="Segoe UI Semilight" panose="020B0402040204020203" pitchFamily="34" charset="0"/>
              </a:rPr>
              <a:t>Let’s try to simplify those last two pieces</a:t>
            </a:r>
            <a:endParaRPr lang="en-US" sz="2400" dirty="0">
              <a:latin typeface="Segoe UI Semilight" panose="020B0402040204020203" pitchFamily="34" charset="0"/>
              <a:cs typeface="Segoe UI Semilight" panose="020B0402040204020203" pitchFamily="34" charset="0"/>
            </a:endParaRP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Identity</a:t>
            </a:r>
            <a:endParaRPr lang="en-US" sz="2400" b="1"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Should make things simpler.</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endParaRPr lang="en-US" sz="2800" b="0" i="1" dirty="0" smtClean="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smtClean="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smtClean="0">
                    <a:latin typeface="Segoe UI Semilight" panose="020B0402040204020203" pitchFamily="34" charset="0"/>
                    <a:cs typeface="Segoe UI Semilight" panose="020B0402040204020203" pitchFamily="34" charset="0"/>
                  </a:rPr>
                  <a:t>Stay on target:</a:t>
                </a:r>
              </a:p>
              <a:p>
                <a:r>
                  <a:rPr lang="en-US" sz="2400" dirty="0" smtClean="0">
                    <a:latin typeface="Segoe UI Semilight" panose="020B0402040204020203" pitchFamily="34" charset="0"/>
                    <a:cs typeface="Segoe UI Semilight" panose="020B0402040204020203" pitchFamily="34" charset="0"/>
                  </a:rPr>
                  <a:t>We met our intermediate goal.</a:t>
                </a:r>
              </a:p>
              <a:p>
                <a:r>
                  <a:rPr lang="en-US" sz="2400" dirty="0" smtClean="0">
                    <a:latin typeface="Segoe UI Semilight" panose="020B0402040204020203" pitchFamily="34" charset="0"/>
                    <a:cs typeface="Segoe UI Semilight" panose="020B0402040204020203" pitchFamily="34" charset="0"/>
                  </a:rPr>
                  <a:t>Don‘t forget the final goal! </a:t>
                </a:r>
              </a:p>
              <a:p>
                <a:r>
                  <a:rPr lang="en-US" sz="2400" dirty="0" smtClean="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smtClean="0">
                  <a:latin typeface="Segoe UI Semilight" panose="020B0402040204020203" pitchFamily="34" charset="0"/>
                  <a:cs typeface="Segoe UI Semilight" panose="020B0402040204020203" pitchFamily="34" charset="0"/>
                </a:endParaRP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If we apply the distribution rule,</a:t>
                </a:r>
              </a:p>
              <a:p>
                <a:r>
                  <a:rPr lang="en-US" sz="2400" dirty="0" smtClean="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 Solution </a:t>
            </a:r>
            <a:endParaRPr lang="en-US" dirty="0"/>
          </a:p>
        </p:txBody>
      </p:sp>
      <p:sp>
        <p:nvSpPr>
          <p:cNvPr id="3" name="Content Placeholder 2"/>
          <p:cNvSpPr>
            <a:spLocks noGrp="1"/>
          </p:cNvSpPr>
          <p:nvPr>
            <p:ph idx="1"/>
          </p:nvPr>
        </p:nvSpPr>
        <p:spPr/>
        <p:txBody>
          <a:bodyPr/>
          <a:lstStyle/>
          <a:p>
            <a:r>
              <a:rPr lang="en-US" dirty="0" smtClean="0"/>
              <a:t>Translate this sentence into symbolic logic, and describe a weather pattern and transportation method that causes the proposition to be false.</a:t>
            </a:r>
          </a:p>
          <a:p>
            <a:endParaRPr lang="en-US" dirty="0"/>
          </a:p>
          <a:p>
            <a:r>
              <a:rPr lang="en-US" dirty="0" smtClean="0"/>
              <a:t>It is snowing today, and if it is raining or snowing then we won’t walk to school.</a:t>
            </a:r>
          </a:p>
          <a:p>
            <a:endParaRPr lang="en-US" dirty="0"/>
          </a:p>
          <a:p>
            <a:r>
              <a:rPr lang="en-US" dirty="0" smtClean="0"/>
              <a:t>Figure out parentheses</a:t>
            </a:r>
            <a:endParaRPr lang="en-US" dirty="0"/>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we walk to school.</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smtClean="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62689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endParaRPr lang="en-US" sz="2800" b="0" i="1" dirty="0" smtClean="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smtClean="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smtClean="0">
                    <a:latin typeface="Segoe UI Semilight" panose="020B0402040204020203" pitchFamily="34" charset="0"/>
                    <a:cs typeface="Segoe UI Semilight" panose="020B0402040204020203" pitchFamily="34" charset="0"/>
                  </a:rPr>
                  <a:t>Stay on target:</a:t>
                </a:r>
              </a:p>
              <a:p>
                <a:r>
                  <a:rPr lang="en-US" sz="2400" dirty="0" smtClean="0">
                    <a:latin typeface="Segoe UI Semilight" panose="020B0402040204020203" pitchFamily="34" charset="0"/>
                    <a:cs typeface="Segoe UI Semilight" panose="020B0402040204020203" pitchFamily="34" charset="0"/>
                  </a:rPr>
                  <a:t>We met our intermediate goal.</a:t>
                </a:r>
              </a:p>
              <a:p>
                <a:r>
                  <a:rPr lang="en-US" sz="2400" dirty="0" smtClean="0">
                    <a:latin typeface="Segoe UI Semilight" panose="020B0402040204020203" pitchFamily="34" charset="0"/>
                    <a:cs typeface="Segoe UI Semilight" panose="020B0402040204020203" pitchFamily="34" charset="0"/>
                  </a:rPr>
                  <a:t>Don‘t forget the final goal! </a:t>
                </a:r>
              </a:p>
              <a:p>
                <a:r>
                  <a:rPr lang="en-US" sz="2400" dirty="0" smtClean="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smtClean="0">
                  <a:latin typeface="Segoe UI Semilight" panose="020B0402040204020203" pitchFamily="34" charset="0"/>
                  <a:cs typeface="Segoe UI Semilight" panose="020B0402040204020203" pitchFamily="34" charset="0"/>
                </a:endParaRP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If we apply the distribution rule,</a:t>
                </a:r>
              </a:p>
              <a:p>
                <a:r>
                  <a:rPr lang="en-US" sz="2400" dirty="0" smtClean="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Commutative</a:t>
            </a:r>
          </a:p>
          <a:p>
            <a:r>
              <a:rPr lang="en-US" sz="2400" dirty="0" smtClean="0">
                <a:latin typeface="Segoe UI Semilight" panose="020B0402040204020203" pitchFamily="34" charset="0"/>
                <a:cs typeface="Segoe UI Semilight" panose="020B0402040204020203" pitchFamily="34" charset="0"/>
              </a:rPr>
              <a:t>Make the expression look exactly like the law (more on this later)</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35911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smtClean="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dirty="0" smtClean="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smtClean="0">
                    <a:latin typeface="Segoe UI Semilight" panose="020B0402040204020203" pitchFamily="34" charset="0"/>
                    <a:cs typeface="Segoe UI Semilight" panose="020B0402040204020203" pitchFamily="34" charset="0"/>
                  </a:rPr>
                  <a:t>Stay on target:</a:t>
                </a:r>
              </a:p>
              <a:p>
                <a:r>
                  <a:rPr lang="en-US" sz="2400" dirty="0" smtClean="0">
                    <a:latin typeface="Segoe UI Semilight" panose="020B0402040204020203" pitchFamily="34" charset="0"/>
                    <a:cs typeface="Segoe UI Semilight" panose="020B0402040204020203" pitchFamily="34" charset="0"/>
                  </a:rPr>
                  <a:t>We met our intermediate goal.</a:t>
                </a:r>
              </a:p>
              <a:p>
                <a:r>
                  <a:rPr lang="en-US" sz="2400" dirty="0" smtClean="0">
                    <a:latin typeface="Segoe UI Semilight" panose="020B0402040204020203" pitchFamily="34" charset="0"/>
                    <a:cs typeface="Segoe UI Semilight" panose="020B0402040204020203" pitchFamily="34" charset="0"/>
                  </a:rPr>
                  <a:t>Don‘t forget the final goal! </a:t>
                </a:r>
              </a:p>
              <a:p>
                <a:r>
                  <a:rPr lang="en-US" sz="2400" dirty="0" smtClean="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smtClean="0">
                  <a:latin typeface="Segoe UI Semilight" panose="020B0402040204020203" pitchFamily="34" charset="0"/>
                  <a:cs typeface="Segoe UI Semilight" panose="020B0402040204020203" pitchFamily="34" charset="0"/>
                </a:endParaRP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If we apply the distribution rule,</a:t>
                </a:r>
              </a:p>
              <a:p>
                <a:r>
                  <a:rPr lang="en-US" sz="2400" dirty="0" smtClean="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2992" y="5446728"/>
                <a:ext cx="9276347"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Distributive</a:t>
                </a:r>
              </a:p>
              <a:p>
                <a:r>
                  <a:rPr lang="en-US" sz="2400" dirty="0" smtClean="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smtClean="0">
                    <a:latin typeface="Segoe UI Semilight" panose="020B0402040204020203" pitchFamily="34" charset="0"/>
                    <a:cs typeface="Segoe UI Semilight" panose="020B0402040204020203" pitchFamily="34" charset="0"/>
                  </a:rPr>
                  <a:t> we were hoping for.</a:t>
                </a:r>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92992" y="5446728"/>
                <a:ext cx="9276347" cy="830997"/>
              </a:xfrm>
              <a:prstGeom prst="rect">
                <a:avLst/>
              </a:prstGeom>
              <a:blipFill>
                <a:blip r:embed="rId5"/>
                <a:stretch>
                  <a:fillRect l="-10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902966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smtClean="0">
                    <a:latin typeface="Segoe UI Semilight" panose="020B0402040204020203" pitchFamily="34" charset="0"/>
                    <a:cs typeface="Segoe UI Semilight" panose="020B0402040204020203" pitchFamily="34" charset="0"/>
                  </a:rPr>
                  <a:t> </a:t>
                </a:r>
              </a:p>
              <a:p>
                <a:endParaRPr lang="en-US" sz="2800" b="0" i="1" dirty="0" smtClean="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smtClean="0">
                    <a:latin typeface="Segoe UI Semilight" panose="020B0402040204020203" pitchFamily="34" charset="0"/>
                    <a:cs typeface="Segoe UI Semilight" panose="020B0402040204020203" pitchFamily="34" charset="0"/>
                  </a:rPr>
                  <a:t>Stay on target:</a:t>
                </a:r>
              </a:p>
              <a:p>
                <a:r>
                  <a:rPr lang="en-US" sz="2400" dirty="0" smtClean="0">
                    <a:latin typeface="Segoe UI Semilight" panose="020B0402040204020203" pitchFamily="34" charset="0"/>
                    <a:cs typeface="Segoe UI Semilight" panose="020B0402040204020203" pitchFamily="34" charset="0"/>
                  </a:rPr>
                  <a:t>We met our intermediate goal.</a:t>
                </a:r>
              </a:p>
              <a:p>
                <a:r>
                  <a:rPr lang="en-US" sz="2400" dirty="0" smtClean="0">
                    <a:latin typeface="Segoe UI Semilight" panose="020B0402040204020203" pitchFamily="34" charset="0"/>
                    <a:cs typeface="Segoe UI Semilight" panose="020B0402040204020203" pitchFamily="34" charset="0"/>
                  </a:rPr>
                  <a:t>Don‘t forget the final goal! </a:t>
                </a:r>
              </a:p>
              <a:p>
                <a:r>
                  <a:rPr lang="en-US" sz="2400" dirty="0" smtClean="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smtClean="0">
                  <a:latin typeface="Segoe UI Semilight" panose="020B0402040204020203" pitchFamily="34" charset="0"/>
                  <a:cs typeface="Segoe UI Semilight" panose="020B0402040204020203" pitchFamily="34" charset="0"/>
                </a:endParaRP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If we apply the distribution rule,</a:t>
                </a:r>
              </a:p>
              <a:p>
                <a:r>
                  <a:rPr lang="en-US" sz="2400" dirty="0" smtClean="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Commutative</a:t>
            </a:r>
          </a:p>
          <a:p>
            <a:r>
              <a:rPr lang="en-US" sz="2400" dirty="0" smtClean="0">
                <a:latin typeface="Segoe UI Semilight" panose="020B0402040204020203" pitchFamily="34" charset="0"/>
                <a:cs typeface="Segoe UI Semilight" panose="020B0402040204020203" pitchFamily="34" charset="0"/>
              </a:rPr>
              <a:t>Make the expression look exactly like the law (more on this later)</a:t>
            </a:r>
            <a:endParaRPr lang="en-US" sz="2400" dirty="0">
              <a:latin typeface="Segoe UI Semilight" panose="020B0402040204020203" pitchFamily="34" charset="0"/>
              <a:cs typeface="Segoe UI Semilight" panose="020B0402040204020203" pitchFamily="34" charset="0"/>
            </a:endParaRPr>
          </a:p>
        </p:txBody>
      </p:sp>
      <p:sp>
        <p:nvSpPr>
          <p:cNvPr id="8" name="TextBox 7"/>
          <p:cNvSpPr txBox="1"/>
          <p:nvPr/>
        </p:nvSpPr>
        <p:spPr>
          <a:xfrm>
            <a:off x="819089" y="5981237"/>
            <a:ext cx="9276347"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Identity</a:t>
            </a:r>
            <a:endParaRPr lang="en-US" sz="2400" b="1"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Simplifies the part we want to disappear.</a:t>
            </a:r>
            <a:endParaRPr lang="en-US"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47388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smtClean="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smtClean="0">
                    <a:latin typeface="Segoe UI Semilight" panose="020B0402040204020203" pitchFamily="34" charset="0"/>
                    <a:cs typeface="Segoe UI Semilight" panose="020B0402040204020203" pitchFamily="34" charset="0"/>
                  </a:rPr>
                  <a:t>Stay on target:</a:t>
                </a:r>
              </a:p>
              <a:p>
                <a:r>
                  <a:rPr lang="en-US" sz="2400" dirty="0" smtClean="0">
                    <a:latin typeface="Segoe UI Semilight" panose="020B0402040204020203" pitchFamily="34" charset="0"/>
                    <a:cs typeface="Segoe UI Semilight" panose="020B0402040204020203" pitchFamily="34" charset="0"/>
                  </a:rPr>
                  <a:t>We met our intermediate goal.</a:t>
                </a:r>
              </a:p>
              <a:p>
                <a:r>
                  <a:rPr lang="en-US" sz="2400" dirty="0" smtClean="0">
                    <a:latin typeface="Segoe UI Semilight" panose="020B0402040204020203" pitchFamily="34" charset="0"/>
                    <a:cs typeface="Segoe UI Semilight" panose="020B0402040204020203" pitchFamily="34" charset="0"/>
                  </a:rPr>
                  <a:t>Don‘t forget the final goal! </a:t>
                </a:r>
              </a:p>
              <a:p>
                <a:r>
                  <a:rPr lang="en-US" sz="2400" dirty="0" smtClean="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smtClean="0">
                  <a:latin typeface="Segoe UI Semilight" panose="020B0402040204020203" pitchFamily="34" charset="0"/>
                  <a:cs typeface="Segoe UI Semilight" panose="020B0402040204020203" pitchFamily="34" charset="0"/>
                </a:endParaRPr>
              </a:p>
              <a:p>
                <a:endParaRPr lang="en-US" sz="2400"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If we apply the distribution rule,</a:t>
                </a:r>
              </a:p>
              <a:p>
                <a:r>
                  <a:rPr lang="en-US" sz="2400" dirty="0" smtClean="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smtClean="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9" name="TextBox 8"/>
          <p:cNvSpPr txBox="1"/>
          <p:nvPr/>
        </p:nvSpPr>
        <p:spPr>
          <a:xfrm>
            <a:off x="89796" y="5545098"/>
            <a:ext cx="9276347" cy="830997"/>
          </a:xfrm>
          <a:prstGeom prst="rect">
            <a:avLst/>
          </a:prstGeom>
          <a:noFill/>
        </p:spPr>
        <p:txBody>
          <a:bodyPr wrap="square" rtlCol="0">
            <a:spAutoFit/>
          </a:bodyPr>
          <a:lstStyle/>
          <a:p>
            <a:r>
              <a:rPr lang="en-US" sz="2400" b="1" dirty="0" smtClean="0">
                <a:latin typeface="Segoe UI Semilight" panose="020B0402040204020203" pitchFamily="34" charset="0"/>
                <a:cs typeface="Segoe UI Semilight" panose="020B0402040204020203" pitchFamily="34" charset="0"/>
              </a:rPr>
              <a:t>Commutative </a:t>
            </a:r>
            <a:r>
              <a:rPr lang="en-US" sz="2400" dirty="0" smtClean="0">
                <a:latin typeface="Segoe UI Semilight" panose="020B0402040204020203" pitchFamily="34" charset="0"/>
                <a:cs typeface="Segoe UI Semilight" panose="020B0402040204020203" pitchFamily="34" charset="0"/>
              </a:rPr>
              <a:t>followed by </a:t>
            </a:r>
            <a:r>
              <a:rPr lang="en-US" sz="2400" b="1" dirty="0" smtClean="0">
                <a:latin typeface="Segoe UI Semilight" panose="020B0402040204020203" pitchFamily="34" charset="0"/>
                <a:cs typeface="Segoe UI Semilight" panose="020B0402040204020203" pitchFamily="34" charset="0"/>
              </a:rPr>
              <a:t>Identity </a:t>
            </a:r>
            <a:endParaRPr lang="en-US" sz="2400" b="1" dirty="0" smtClean="0">
              <a:latin typeface="Segoe UI Semilight" panose="020B0402040204020203" pitchFamily="34" charset="0"/>
              <a:cs typeface="Segoe UI Semilight" panose="020B0402040204020203" pitchFamily="34" charset="0"/>
            </a:endParaRPr>
          </a:p>
          <a:p>
            <a:r>
              <a:rPr lang="en-US" sz="2400" dirty="0" smtClean="0">
                <a:latin typeface="Segoe UI Semilight" panose="020B0402040204020203" pitchFamily="34" charset="0"/>
                <a:cs typeface="Segoe UI Semilight" panose="020B0402040204020203" pitchFamily="34" charset="0"/>
              </a:rPr>
              <a:t>Look exactly like the law, then apply it.</a:t>
            </a:r>
            <a:endParaRPr lang="en-US" sz="2400" dirty="0">
              <a:latin typeface="Segoe UI Semilight" panose="020B0402040204020203" pitchFamily="34" charset="0"/>
              <a:cs typeface="Segoe UI Semilight" panose="020B0402040204020203" pitchFamily="34" charset="0"/>
            </a:endParaRPr>
          </a:p>
        </p:txBody>
      </p:sp>
      <p:sp>
        <p:nvSpPr>
          <p:cNvPr id="10" name="TextBox 9"/>
          <p:cNvSpPr txBox="1"/>
          <p:nvPr/>
        </p:nvSpPr>
        <p:spPr>
          <a:xfrm>
            <a:off x="4822028" y="6289014"/>
            <a:ext cx="2490537" cy="523220"/>
          </a:xfrm>
          <a:prstGeom prst="rect">
            <a:avLst/>
          </a:prstGeom>
          <a:noFill/>
        </p:spPr>
        <p:txBody>
          <a:bodyPr wrap="square" rtlCol="0">
            <a:spAutoFit/>
          </a:bodyPr>
          <a:lstStyle/>
          <a:p>
            <a:r>
              <a:rPr lang="en-US" sz="2800" dirty="0" smtClean="0">
                <a:latin typeface="Segoe UI Semilight" panose="020B0402040204020203" pitchFamily="34" charset="0"/>
                <a:cs typeface="Segoe UI Semilight" panose="020B0402040204020203" pitchFamily="34" charset="0"/>
              </a:rPr>
              <a:t>We’re </a:t>
            </a:r>
            <a:r>
              <a:rPr lang="en-US" sz="2800" dirty="0">
                <a:latin typeface="Segoe UI Semilight" panose="020B0402040204020203" pitchFamily="34" charset="0"/>
                <a:cs typeface="Segoe UI Semilight" panose="020B0402040204020203" pitchFamily="34" charset="0"/>
              </a:rPr>
              <a:t>done!!! </a:t>
            </a:r>
          </a:p>
        </p:txBody>
      </p:sp>
    </p:spTree>
    <p:extLst>
      <p:ext uri="{BB962C8B-B14F-4D97-AF65-F5344CB8AC3E}">
        <p14:creationId xmlns:p14="http://schemas.microsoft.com/office/powerpoint/2010/main" val="4036433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Commutativity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had the expression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smtClean="0"/>
                  <a:t>But before we applied the distributive law, we switched the order…why?</a:t>
                </a:r>
                <a:endParaRPr lang="en-US" dirty="0"/>
              </a:p>
              <a:p>
                <a:r>
                  <a:rPr lang="en-US" dirty="0" smtClean="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smtClean="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smtClean="0"/>
              </a:p>
              <a:p>
                <a:endParaRPr lang="en-US" dirty="0"/>
              </a:p>
              <a:p>
                <a:r>
                  <a:rPr lang="en-US" dirty="0" smtClean="0"/>
                  <a:t>So </a:t>
                </a:r>
                <a:r>
                  <a:rPr lang="en-US" b="1" dirty="0" smtClean="0"/>
                  <a:t>technically</a:t>
                </a:r>
                <a:r>
                  <a:rPr lang="en-US" dirty="0" smtClean="0"/>
                  <a:t> we needed to commute first.</a:t>
                </a:r>
              </a:p>
              <a:p>
                <a:r>
                  <a:rPr lang="en-US" dirty="0" smtClean="0"/>
                  <a:t>Eventually (in about 2 weeks) we’ll skip this step. For now, we’re doing two separate steps.</a:t>
                </a:r>
              </a:p>
              <a:p>
                <a:pPr lvl="1"/>
                <a:r>
                  <a:rPr lang="en-US" dirty="0" smtClean="0"/>
                  <a:t>Remember this is the “training wheel” stage. The point is to be careful.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now have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smtClean="0"/>
              </a:p>
              <a:p>
                <a:r>
                  <a:rPr lang="en-US" dirty="0" smtClean="0"/>
                  <a:t>Hooray! But we could have just made a truth-table. Why a proof?</a:t>
                </a:r>
              </a:p>
              <a:p>
                <a:r>
                  <a:rPr lang="en-US" dirty="0" smtClean="0"/>
                  <a:t>Here’s one reason.</a:t>
                </a:r>
              </a:p>
              <a:p>
                <a:r>
                  <a:rPr lang="en-US" dirty="0" smtClean="0"/>
                  <a:t>Proofs don’t </a:t>
                </a:r>
                <a:r>
                  <a:rPr lang="en-US" i="1" dirty="0" smtClean="0"/>
                  <a:t>just </a:t>
                </a:r>
                <a:r>
                  <a:rPr lang="en-US" dirty="0" smtClean="0"/>
                  <a:t>give us an ironclad guarantee. They’re also an explanation of </a:t>
                </a:r>
                <a:r>
                  <a:rPr lang="en-US" i="1" dirty="0" smtClean="0"/>
                  <a:t>why </a:t>
                </a:r>
                <a:r>
                  <a:rPr lang="en-US" dirty="0" smtClean="0"/>
                  <a:t>the claim is true.</a:t>
                </a:r>
              </a:p>
              <a:p>
                <a:r>
                  <a:rPr lang="en-US" dirty="0" smtClean="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smtClean="0"/>
                  <a:t> was false” </a:t>
                </a:r>
              </a:p>
              <a:p>
                <a:r>
                  <a:rPr lang="en-US" dirty="0" smtClean="0"/>
                  <a:t>That’s in there,</a:t>
                </a:r>
                <a:r>
                  <a:rPr lang="en-US" i="1" dirty="0" smtClean="0"/>
                  <a:t> in the proof.</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smtClean="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smtClean="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smtClean="0">
                    <a:latin typeface="Segoe UI Semilight" panose="020B0402040204020203" pitchFamily="34" charset="0"/>
                    <a:cs typeface="Segoe UI Semilight" panose="020B0402040204020203" pitchFamily="34" charset="0"/>
                  </a:rPr>
                  <a:t> </a:t>
                </a:r>
                <a:endParaRPr lang="en-US" sz="28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smtClean="0">
                <a:latin typeface="Segoe UI Semilight" panose="020B0402040204020203" pitchFamily="34" charset="0"/>
                <a:cs typeface="Segoe UI Semilight" panose="020B0402040204020203" pitchFamily="34" charset="0"/>
              </a:rPr>
              <a:t>Associative</a:t>
            </a:r>
          </a:p>
          <a:p>
            <a:pPr algn="r"/>
            <a:r>
              <a:rPr lang="en-US" sz="2800" dirty="0" smtClean="0">
                <a:latin typeface="Segoe UI Semilight" panose="020B0402040204020203" pitchFamily="34" charset="0"/>
                <a:cs typeface="Segoe UI Semilight" panose="020B0402040204020203" pitchFamily="34" charset="0"/>
              </a:rPr>
              <a:t>Distributive</a:t>
            </a:r>
          </a:p>
          <a:p>
            <a:pPr algn="r"/>
            <a:r>
              <a:rPr lang="en-US" sz="2800" dirty="0" smtClean="0">
                <a:latin typeface="Segoe UI Semilight" panose="020B0402040204020203" pitchFamily="34" charset="0"/>
                <a:cs typeface="Segoe UI Semilight" panose="020B0402040204020203" pitchFamily="34" charset="0"/>
              </a:rPr>
              <a:t>Negation</a:t>
            </a:r>
          </a:p>
          <a:p>
            <a:pPr algn="r"/>
            <a:r>
              <a:rPr lang="en-US" sz="2800" dirty="0" smtClean="0">
                <a:latin typeface="Segoe UI Semilight" panose="020B0402040204020203" pitchFamily="34" charset="0"/>
                <a:cs typeface="Segoe UI Semilight" panose="020B0402040204020203" pitchFamily="34" charset="0"/>
              </a:rPr>
              <a:t>Identity</a:t>
            </a:r>
            <a:endParaRPr lang="en-US" sz="2800" dirty="0" smtClean="0">
              <a:latin typeface="Segoe UI Semilight" panose="020B0402040204020203" pitchFamily="34" charset="0"/>
              <a:cs typeface="Segoe UI Semilight" panose="020B0402040204020203" pitchFamily="34" charset="0"/>
            </a:endParaRPr>
          </a:p>
          <a:p>
            <a:pPr algn="r"/>
            <a:r>
              <a:rPr lang="en-US" sz="2800" dirty="0" smtClean="0">
                <a:latin typeface="Segoe UI Semilight" panose="020B0402040204020203" pitchFamily="34" charset="0"/>
                <a:cs typeface="Segoe UI Semilight" panose="020B0402040204020203" pitchFamily="34" charset="0"/>
              </a:rPr>
              <a:t>Commutative</a:t>
            </a:r>
          </a:p>
          <a:p>
            <a:pPr algn="r"/>
            <a:r>
              <a:rPr lang="en-US" sz="2800" dirty="0" smtClean="0">
                <a:latin typeface="Segoe UI Semilight" panose="020B0402040204020203" pitchFamily="34" charset="0"/>
                <a:cs typeface="Segoe UI Semilight" panose="020B0402040204020203" pitchFamily="34" charset="0"/>
              </a:rPr>
              <a:t>Distributive</a:t>
            </a:r>
          </a:p>
          <a:p>
            <a:pPr algn="r"/>
            <a:r>
              <a:rPr lang="en-US" sz="2800" dirty="0" smtClean="0">
                <a:latin typeface="Segoe UI Semilight" panose="020B0402040204020203" pitchFamily="34" charset="0"/>
                <a:cs typeface="Segoe UI Semilight" panose="020B0402040204020203" pitchFamily="34" charset="0"/>
              </a:rPr>
              <a:t>Commutative</a:t>
            </a:r>
          </a:p>
          <a:p>
            <a:pPr algn="r"/>
            <a:r>
              <a:rPr lang="en-US" sz="2800" dirty="0" smtClean="0">
                <a:latin typeface="Segoe UI Semilight" panose="020B0402040204020203" pitchFamily="34" charset="0"/>
                <a:cs typeface="Segoe UI Semilight" panose="020B0402040204020203" pitchFamily="34" charset="0"/>
              </a:rPr>
              <a:t>Negation</a:t>
            </a:r>
          </a:p>
          <a:p>
            <a:pPr algn="r"/>
            <a:r>
              <a:rPr lang="en-US" sz="2800" dirty="0" smtClean="0">
                <a:latin typeface="Segoe UI Semilight" panose="020B0402040204020203" pitchFamily="34" charset="0"/>
                <a:cs typeface="Segoe UI Semilight" panose="020B0402040204020203" pitchFamily="34" charset="0"/>
              </a:rPr>
              <a:t>Commutative</a:t>
            </a:r>
          </a:p>
          <a:p>
            <a:pPr algn="r"/>
            <a:r>
              <a:rPr lang="en-US" sz="2800" dirty="0" smtClean="0">
                <a:latin typeface="Segoe UI Semilight" panose="020B0402040204020203" pitchFamily="34" charset="0"/>
                <a:cs typeface="Segoe UI Semilight" panose="020B0402040204020203" pitchFamily="34" charset="0"/>
              </a:rPr>
              <a:t>Identity</a:t>
            </a:r>
            <a:endParaRPr lang="en-US" sz="2800" dirty="0" smtClean="0">
              <a:latin typeface="Segoe UI Semilight" panose="020B0402040204020203" pitchFamily="34" charset="0"/>
              <a:cs typeface="Segoe UI Semilight" panose="020B0402040204020203" pitchFamily="34" charset="0"/>
            </a:endParaRP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smtClean="0">
                    <a:solidFill>
                      <a:srgbClr val="7030A0"/>
                    </a:solidFill>
                    <a:latin typeface="Segoe UI Semilight" panose="020B0402040204020203" pitchFamily="34" charset="0"/>
                    <a:cs typeface="Segoe UI Semilight" panose="020B0402040204020203" pitchFamily="34" charset="0"/>
                  </a:rPr>
                  <a:t>The last two terms are “vacuous truth” maybe the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smtClean="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smtClean="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smtClean="0">
                    <a:solidFill>
                      <a:srgbClr val="7030A0"/>
                    </a:solidFill>
                    <a:latin typeface="Segoe UI Semilight" panose="020B0402040204020203" pitchFamily="34" charset="0"/>
                    <a:cs typeface="Segoe UI Semilight" panose="020B0402040204020203" pitchFamily="34" charset="0"/>
                  </a:rPr>
                  <a:t> automatically makes the expression true.</a:t>
                </a:r>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Our First Proof</a:t>
            </a:r>
            <a:endParaRPr lang="en-US" dirty="0"/>
          </a:p>
        </p:txBody>
      </p:sp>
      <p:sp>
        <p:nvSpPr>
          <p:cNvPr id="3" name="Content Placeholder 2"/>
          <p:cNvSpPr>
            <a:spLocks noGrp="1"/>
          </p:cNvSpPr>
          <p:nvPr>
            <p:ph idx="1"/>
          </p:nvPr>
        </p:nvSpPr>
        <p:spPr/>
        <p:txBody>
          <a:bodyPr/>
          <a:lstStyle/>
          <a:p>
            <a:r>
              <a:rPr lang="en-US" dirty="0" smtClean="0"/>
              <a:t>With practice (and quite a bit of squinting) you can see not just the ironclad guarantee, but also the reason why something is true.</a:t>
            </a:r>
          </a:p>
          <a:p>
            <a:r>
              <a:rPr lang="en-US" dirty="0" smtClean="0"/>
              <a:t>That’s not easy with a truth table.</a:t>
            </a:r>
          </a:p>
          <a:p>
            <a:endParaRPr lang="en-US" dirty="0"/>
          </a:p>
          <a:p>
            <a:r>
              <a:rPr lang="en-US" dirty="0" smtClean="0"/>
              <a:t>Proofs can also communicate intuition about why a statement is true.</a:t>
            </a:r>
          </a:p>
          <a:p>
            <a:pPr lvl="1"/>
            <a:r>
              <a:rPr lang="en-US" dirty="0" smtClean="0"/>
              <a:t>We’ll practice extracting intuition from proofs more this quarter.</a:t>
            </a:r>
            <a:endParaRPr lang="en-US" dirty="0"/>
          </a:p>
        </p:txBody>
      </p:sp>
    </p:spTree>
    <p:extLst>
      <p:ext uri="{BB962C8B-B14F-4D97-AF65-F5344CB8AC3E}">
        <p14:creationId xmlns:p14="http://schemas.microsoft.com/office/powerpoint/2010/main" val="2409540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More Logic, Equivalences, Symbolic </a:t>
            </a:r>
            <a:r>
              <a:rPr lang="en-US" dirty="0"/>
              <a:t>P</a:t>
            </a:r>
            <a:r>
              <a:rPr lang="en-US" dirty="0" smtClean="0"/>
              <a:t>roofs</a:t>
            </a:r>
            <a:endParaRPr lang="en-US" dirty="0"/>
          </a:p>
        </p:txBody>
      </p:sp>
      <p:sp>
        <p:nvSpPr>
          <p:cNvPr id="3" name="Subtitle 2"/>
          <p:cNvSpPr>
            <a:spLocks noGrp="1"/>
          </p:cNvSpPr>
          <p:nvPr>
            <p:ph type="subTitle" idx="1"/>
          </p:nvPr>
        </p:nvSpPr>
        <p:spPr/>
        <p:txBody>
          <a:bodyPr/>
          <a:lstStyle/>
          <a:p>
            <a:r>
              <a:rPr lang="en-US" dirty="0" smtClean="0"/>
              <a:t>CSE 311 Fall 2020</a:t>
            </a:r>
          </a:p>
          <a:p>
            <a:r>
              <a:rPr lang="en-US" dirty="0" smtClean="0"/>
              <a:t>Lecture 2</a:t>
            </a:r>
            <a:endParaRPr lang="en-US" dirty="0"/>
          </a:p>
        </p:txBody>
      </p:sp>
      <p:pic>
        <p:nvPicPr>
          <p:cNvPr id="4" name="Picture 3"/>
          <p:cNvPicPr>
            <a:picLocks noChangeAspect="1"/>
          </p:cNvPicPr>
          <p:nvPr/>
        </p:nvPicPr>
        <p:blipFill>
          <a:blip r:embed="rId2"/>
          <a:stretch>
            <a:fillRect/>
          </a:stretch>
        </p:blipFill>
        <p:spPr>
          <a:xfrm>
            <a:off x="2667000" y="2305050"/>
            <a:ext cx="6858000" cy="2247900"/>
          </a:xfrm>
          <a:prstGeom prst="rect">
            <a:avLst/>
          </a:prstGeom>
        </p:spPr>
      </p:pic>
    </p:spTree>
    <p:extLst>
      <p:ext uri="{BB962C8B-B14F-4D97-AF65-F5344CB8AC3E}">
        <p14:creationId xmlns:p14="http://schemas.microsoft.com/office/powerpoint/2010/main" val="2432103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Lecture recordings on “</a:t>
            </a:r>
            <a:r>
              <a:rPr lang="en-US" dirty="0" err="1" smtClean="0"/>
              <a:t>panopto</a:t>
            </a:r>
            <a:r>
              <a:rPr lang="en-US" dirty="0" smtClean="0"/>
              <a:t>” – link is posted on ed.</a:t>
            </a:r>
          </a:p>
          <a:p>
            <a:r>
              <a:rPr lang="en-US" dirty="0" smtClean="0"/>
              <a:t>Section walkthroughs will go there as well.</a:t>
            </a:r>
          </a:p>
          <a:p>
            <a:endParaRPr lang="en-US" dirty="0"/>
          </a:p>
          <a:p>
            <a:r>
              <a:rPr lang="en-US" dirty="0" smtClean="0"/>
              <a:t>Homework 1 comes out this afternoon (hooray!) – on the calendar on the webpage</a:t>
            </a:r>
          </a:p>
          <a:p>
            <a:r>
              <a:rPr lang="en-US" dirty="0" smtClean="0"/>
              <a:t>Due (a-week-from-today) Friday night. </a:t>
            </a:r>
            <a:endParaRPr lang="en-US" dirty="0"/>
          </a:p>
          <a:p>
            <a:r>
              <a:rPr lang="en-US" dirty="0" smtClean="0"/>
              <a:t>You’ll submit to </a:t>
            </a:r>
            <a:r>
              <a:rPr lang="en-US" dirty="0" err="1" smtClean="0"/>
              <a:t>gradescope</a:t>
            </a:r>
            <a:r>
              <a:rPr lang="en-US" dirty="0" smtClean="0"/>
              <a:t> (more information coming).</a:t>
            </a:r>
            <a:endParaRPr lang="en-US" dirty="0"/>
          </a:p>
        </p:txBody>
      </p:sp>
    </p:spTree>
    <p:extLst>
      <p:ext uri="{BB962C8B-B14F-4D97-AF65-F5344CB8AC3E}">
        <p14:creationId xmlns:p14="http://schemas.microsoft.com/office/powerpoint/2010/main" val="380157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CSE 390Z</a:t>
            </a:r>
          </a:p>
        </p:txBody>
      </p:sp>
      <p:sp>
        <p:nvSpPr>
          <p:cNvPr id="3" name="Content Placeholder 2"/>
          <p:cNvSpPr>
            <a:spLocks noGrp="1"/>
          </p:cNvSpPr>
          <p:nvPr>
            <p:ph idx="1"/>
          </p:nvPr>
        </p:nvSpPr>
        <p:spPr/>
        <p:txBody>
          <a:bodyPr>
            <a:normAutofit/>
          </a:bodyPr>
          <a:lstStyle/>
          <a:p>
            <a:r>
              <a:rPr lang="en-US" b="1" dirty="0"/>
              <a:t>CSE 390Z is a</a:t>
            </a:r>
            <a:r>
              <a:rPr lang="en-US" dirty="0"/>
              <a:t> </a:t>
            </a:r>
            <a:r>
              <a:rPr lang="en-US" b="1" dirty="0"/>
              <a:t>workshop</a:t>
            </a:r>
            <a:r>
              <a:rPr lang="en-US" dirty="0"/>
              <a:t> designed to provide academic support to students enrolled concurrently in CSE 311. During each 1.5-hour workshop, students will reinforce concepts through: </a:t>
            </a:r>
          </a:p>
          <a:p>
            <a:pPr>
              <a:buClr>
                <a:srgbClr val="7030A0"/>
              </a:buClr>
              <a:buFont typeface="Arial" panose="020B0604020202020204" pitchFamily="34" charset="0"/>
              <a:buChar char="•"/>
            </a:pPr>
            <a:r>
              <a:rPr lang="en-US" b="1" dirty="0"/>
              <a:t>collaborative problem solving</a:t>
            </a:r>
            <a:r>
              <a:rPr lang="en-US" dirty="0"/>
              <a:t> </a:t>
            </a:r>
          </a:p>
          <a:p>
            <a:pPr>
              <a:buClr>
                <a:srgbClr val="7030A0"/>
              </a:buClr>
              <a:buFont typeface="Arial" panose="020B0604020202020204" pitchFamily="34" charset="0"/>
              <a:buChar char="•"/>
            </a:pPr>
            <a:r>
              <a:rPr lang="en-US" b="1" dirty="0"/>
              <a:t>practice study skills and effective learning habits</a:t>
            </a:r>
            <a:endParaRPr lang="en-US" dirty="0"/>
          </a:p>
          <a:p>
            <a:pPr>
              <a:buClr>
                <a:srgbClr val="7030A0"/>
              </a:buClr>
              <a:buFont typeface="Arial" panose="020B0604020202020204" pitchFamily="34" charset="0"/>
              <a:buChar char="•"/>
            </a:pPr>
            <a:r>
              <a:rPr lang="en-US" b="1" dirty="0"/>
              <a:t>build community for peer support</a:t>
            </a:r>
            <a:endParaRPr lang="en-US" dirty="0"/>
          </a:p>
          <a:p>
            <a:r>
              <a:rPr lang="en-US" dirty="0"/>
              <a:t>All students enrolled in CSE 311 are welcome to register for this </a:t>
            </a:r>
            <a:r>
              <a:rPr lang="en-US" dirty="0" err="1"/>
              <a:t>class.If</a:t>
            </a:r>
            <a:r>
              <a:rPr lang="en-US" dirty="0"/>
              <a:t> you are interested in receiving an add code, please fill out a form </a:t>
            </a:r>
            <a:r>
              <a:rPr lang="en-US" dirty="0">
                <a:hlinkClick r:id="rId2"/>
              </a:rPr>
              <a:t>here</a:t>
            </a:r>
            <a:r>
              <a:rPr lang="en-US" dirty="0"/>
              <a:t>. If you have any questions or concerns please contact Rob (</a:t>
            </a:r>
            <a:r>
              <a:rPr lang="en-US" dirty="0">
                <a:hlinkClick r:id="rId3"/>
              </a:rPr>
              <a:t>minneker@uw.edu</a:t>
            </a:r>
            <a:r>
              <a:rPr lang="en-US" dirty="0"/>
              <a:t>).</a:t>
            </a:r>
          </a:p>
        </p:txBody>
      </p:sp>
    </p:spTree>
    <p:extLst>
      <p:ext uri="{BB962C8B-B14F-4D97-AF65-F5344CB8AC3E}">
        <p14:creationId xmlns:p14="http://schemas.microsoft.com/office/powerpoint/2010/main" val="69487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Syllabus – Homework Policies</a:t>
            </a:r>
          </a:p>
          <a:p>
            <a:r>
              <a:rPr lang="en-US" dirty="0" smtClean="0"/>
              <a:t>Simplification Rules</a:t>
            </a:r>
          </a:p>
          <a:p>
            <a:r>
              <a:rPr lang="en-US" dirty="0" smtClean="0"/>
              <a:t>Our first proof!</a:t>
            </a:r>
            <a:endParaRPr lang="en-US" dirty="0"/>
          </a:p>
        </p:txBody>
      </p:sp>
    </p:spTree>
    <p:extLst>
      <p:ext uri="{BB962C8B-B14F-4D97-AF65-F5344CB8AC3E}">
        <p14:creationId xmlns:p14="http://schemas.microsoft.com/office/powerpoint/2010/main" val="16014193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3436</TotalTime>
  <Words>2958</Words>
  <Application>Microsoft Office PowerPoint</Application>
  <PresentationFormat>Widescreen</PresentationFormat>
  <Paragraphs>787</Paragraphs>
  <Slides>57</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Calibri</vt:lpstr>
      <vt:lpstr>Cambria Math</vt:lpstr>
      <vt:lpstr>Consolas</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More Logic, Equivalences, Symbolic Proofs</vt:lpstr>
      <vt:lpstr>Announcements</vt:lpstr>
      <vt:lpstr>CSE 390Z</vt:lpstr>
      <vt:lpstr>Today</vt:lpstr>
      <vt:lpstr>Collaboration Policy</vt:lpstr>
      <vt:lpstr>Late Work</vt:lpstr>
      <vt:lpstr>More Connectives</vt:lpstr>
      <vt:lpstr>A More Complicated Statement</vt:lpstr>
      <vt:lpstr>A Compound Proposition</vt:lpstr>
      <vt:lpstr>Parentheses…</vt:lpstr>
      <vt:lpstr>Back to the Compound Proposition…</vt:lpstr>
      <vt:lpstr>Analyzing the Sentence with a Truth Table</vt:lpstr>
      <vt:lpstr>Order of Operations</vt:lpstr>
      <vt:lpstr>Logical Connectives</vt:lpstr>
      <vt:lpstr>Biconditional:  p ↔ q</vt:lpstr>
      <vt:lpstr>Biconditional:  p ↔ q</vt:lpstr>
      <vt:lpstr>Exclusive Or</vt:lpstr>
      <vt:lpstr>Exclusive Or</vt:lpstr>
      <vt:lpstr>Today</vt:lpstr>
      <vt:lpstr>Logical Equivalence</vt:lpstr>
      <vt:lpstr>A  B  vs.  A  B</vt:lpstr>
      <vt:lpstr>Simplification and Proofs</vt:lpstr>
      <vt:lpstr>Manipulating Expressions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Properties of Logical Connectives</vt:lpstr>
      <vt:lpstr>Using Our Rules</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Commutativity</vt:lpstr>
      <vt:lpstr>More on Our First Proof</vt:lpstr>
      <vt:lpstr>Our First Proof</vt:lpstr>
      <vt:lpstr>More on Our First Proof</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88</cp:revision>
  <dcterms:created xsi:type="dcterms:W3CDTF">2020-07-09T20:29:17Z</dcterms:created>
  <dcterms:modified xsi:type="dcterms:W3CDTF">2020-10-08T16:01:37Z</dcterms:modified>
</cp:coreProperties>
</file>