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308" r:id="rId4"/>
    <p:sldId id="288" r:id="rId5"/>
    <p:sldId id="289" r:id="rId6"/>
    <p:sldId id="290" r:id="rId7"/>
    <p:sldId id="291" r:id="rId8"/>
    <p:sldId id="294" r:id="rId9"/>
    <p:sldId id="295" r:id="rId10"/>
    <p:sldId id="296" r:id="rId11"/>
    <p:sldId id="297" r:id="rId12"/>
    <p:sldId id="299" r:id="rId13"/>
    <p:sldId id="310" r:id="rId14"/>
    <p:sldId id="309" r:id="rId15"/>
    <p:sldId id="311" r:id="rId16"/>
    <p:sldId id="312" r:id="rId17"/>
    <p:sldId id="313" r:id="rId18"/>
    <p:sldId id="314" r:id="rId19"/>
    <p:sldId id="315" r:id="rId20"/>
    <p:sldId id="575" r:id="rId21"/>
    <p:sldId id="316" r:id="rId22"/>
    <p:sldId id="576" r:id="rId23"/>
    <p:sldId id="577" r:id="rId24"/>
    <p:sldId id="578" r:id="rId25"/>
    <p:sldId id="5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4660"/>
  </p:normalViewPr>
  <p:slideViewPr>
    <p:cSldViewPr snapToGrid="0">
      <p:cViewPr varScale="1">
        <p:scale>
          <a:sx n="85" d="100"/>
          <a:sy n="85" d="100"/>
        </p:scale>
        <p:origin x="59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5B13F5-01B0-4A8C-AD71-91CBA7B3223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08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D5B13F5-01B0-4A8C-AD71-91CBA7B32234}" type="datetimeFigureOut">
              <a:rPr lang="en-US" smtClean="0"/>
              <a:t>11/18/2020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B40F24F-56A2-4E5F-978D-5B07B0C7918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19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D5B13F5-01B0-4A8C-AD71-91CBA7B32234}" type="datetimeFigureOut">
              <a:rPr lang="en-US" smtClean="0"/>
              <a:t>11/18/2020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B40F24F-56A2-4E5F-978D-5B07B0C7918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77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93341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B13F5-01B0-4A8C-AD71-91CBA7B3223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2769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D5B13F5-01B0-4A8C-AD71-91CBA7B32234}" type="datetimeFigureOut">
              <a:rPr lang="en-US" smtClean="0"/>
              <a:t>11/18/2020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B40F24F-56A2-4E5F-978D-5B07B0C791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723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D5B13F5-01B0-4A8C-AD71-91CBA7B32234}"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0F24F-56A2-4E5F-978D-5B07B0C7918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6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B13F5-01B0-4A8C-AD71-91CBA7B32234}"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9456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B13F5-01B0-4A8C-AD71-91CBA7B32234}"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0F24F-56A2-4E5F-978D-5B07B0C7918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639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B13F5-01B0-4A8C-AD71-91CBA7B3223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2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B13F5-01B0-4A8C-AD71-91CBA7B32234}"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27815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B13F5-01B0-4A8C-AD71-91CBA7B32234}"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29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D5B13F5-01B0-4A8C-AD71-91CBA7B32234}" type="datetimeFigureOut">
              <a:rPr lang="en-US" smtClean="0"/>
              <a:t>11/18/2020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B40F24F-56A2-4E5F-978D-5B07B0C7918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8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017A-08C8-487F-BABB-D36A430991C8}"/>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BB4DD74E-40E2-4A37-8E82-91CDDF1E1A4B}"/>
              </a:ext>
            </a:extLst>
          </p:cNvPr>
          <p:cNvSpPr>
            <a:spLocks noGrp="1"/>
          </p:cNvSpPr>
          <p:nvPr>
            <p:ph type="subTitle" idx="1"/>
          </p:nvPr>
        </p:nvSpPr>
        <p:spPr/>
        <p:txBody>
          <a:bodyPr/>
          <a:lstStyle/>
          <a:p>
            <a:r>
              <a:rPr lang="en-US" dirty="0"/>
              <a:t>CSE 311 Autumn 20</a:t>
            </a:r>
          </a:p>
          <a:p>
            <a:r>
              <a:rPr lang="en-US" dirty="0"/>
              <a:t>Lecture 21</a:t>
            </a:r>
          </a:p>
        </p:txBody>
      </p:sp>
      <p:pic>
        <p:nvPicPr>
          <p:cNvPr id="1026" name="Picture 2" descr="[audience looks around] 'What just happened?' 'There must be some context we're missing.'">
            <a:extLst>
              <a:ext uri="{FF2B5EF4-FFF2-40B4-BE49-F238E27FC236}">
                <a16:creationId xmlns:a16="http://schemas.microsoft.com/office/drawing/2014/main" id="{05188387-40D3-4FAF-969D-0E552E911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674" y="434822"/>
            <a:ext cx="8001327" cy="3482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2ACF49-0F6D-4CF8-8275-83CC72F3C365}"/>
              </a:ext>
            </a:extLst>
          </p:cNvPr>
          <p:cNvSpPr txBox="1"/>
          <p:nvPr/>
        </p:nvSpPr>
        <p:spPr>
          <a:xfrm>
            <a:off x="3747248" y="3975652"/>
            <a:ext cx="8386482" cy="584775"/>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[Audience looks around] “What just happened?” “There must be some context we’re missing.”</a:t>
            </a:r>
          </a:p>
          <a:p>
            <a:r>
              <a:rPr lang="en-US" sz="1600" dirty="0">
                <a:latin typeface="Segoe UI Semilight" panose="020B0402040204020203" pitchFamily="34" charset="0"/>
                <a:cs typeface="Segoe UI Semilight" panose="020B0402040204020203" pitchFamily="34" charset="0"/>
              </a:rPr>
              <a:t>xkcd.com/1090</a:t>
            </a:r>
          </a:p>
        </p:txBody>
      </p:sp>
      <p:sp>
        <p:nvSpPr>
          <p:cNvPr id="5" name="TextBox 4">
            <a:extLst>
              <a:ext uri="{FF2B5EF4-FFF2-40B4-BE49-F238E27FC236}">
                <a16:creationId xmlns:a16="http://schemas.microsoft.com/office/drawing/2014/main" id="{1EE285E3-8FCE-4A7B-8AB2-4269AEB7CF17}"/>
              </a:ext>
            </a:extLst>
          </p:cNvPr>
          <p:cNvSpPr txBox="1"/>
          <p:nvPr/>
        </p:nvSpPr>
        <p:spPr>
          <a:xfrm>
            <a:off x="268941" y="699247"/>
            <a:ext cx="3258671"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Warm-up</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Write a regular expression for “the set of all binary strings which represent binary numbers congruent to 1 mod 4</a:t>
            </a:r>
          </a:p>
          <a:p>
            <a:r>
              <a:rPr lang="en-US" dirty="0">
                <a:latin typeface="Segoe UI Semilight" panose="020B0402040204020203" pitchFamily="34" charset="0"/>
                <a:cs typeface="Segoe UI Semilight" panose="020B0402040204020203" pitchFamily="34" charset="0"/>
              </a:rPr>
              <a:t>(make sure the representation is “nice” e.g. 0001 is not in the language)</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What about congruent to 0 mod 4?</a:t>
            </a:r>
          </a:p>
        </p:txBody>
      </p:sp>
    </p:spTree>
    <p:extLst>
      <p:ext uri="{BB962C8B-B14F-4D97-AF65-F5344CB8AC3E}">
        <p14:creationId xmlns:p14="http://schemas.microsoft.com/office/powerpoint/2010/main" val="39370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br>
                  <a:rPr lang="en-US"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r>
                  <a:rPr lang="en-US" dirty="0"/>
                  <a:t>Notation: </a:t>
                </a:r>
                <a14:m>
                  <m:oMath xmlns:m="http://schemas.openxmlformats.org/officeDocument/2006/math">
                    <m:r>
                      <a:rPr lang="en-US" b="0" i="1" smtClean="0">
                        <a:latin typeface="Cambria Math" panose="02040503050406030204" pitchFamily="18" charset="0"/>
                      </a:rPr>
                      <m:t>𝑥𝐴𝑦</m:t>
                    </m:r>
                    <m:r>
                      <a:rPr lang="en-US" b="0" i="1" smtClean="0">
                        <a:latin typeface="Cambria Math" panose="02040503050406030204" pitchFamily="18" charset="0"/>
                      </a:rPr>
                      <m:t>⇒</m:t>
                    </m:r>
                    <m:r>
                      <a:rPr lang="en-US" b="0" i="1" smtClean="0">
                        <a:latin typeface="Cambria Math" panose="02040503050406030204" pitchFamily="18" charset="0"/>
                      </a:rPr>
                      <m:t>𝑥𝑤𝑦</m:t>
                    </m:r>
                  </m:oMath>
                </a14:m>
                <a:r>
                  <a:rPr lang="en-US" dirty="0"/>
                  <a:t> is rewriting </a:t>
                </a:r>
                <a14:m>
                  <m:oMath xmlns:m="http://schemas.openxmlformats.org/officeDocument/2006/math">
                    <m:r>
                      <a:rPr lang="en-US" b="0" i="1" smtClean="0">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𝑤</m:t>
                    </m:r>
                  </m:oMath>
                </a14:m>
                <a:r>
                  <a:rPr lang="en-US" dirty="0"/>
                  <a:t>.</a:t>
                </a:r>
              </a:p>
            </p:txBody>
          </p:sp>
        </mc:Choice>
        <mc:Fallback>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259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5708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r>
                      <a:rPr lang="en-US" b="0" i="1" smtClean="0">
                        <a:solidFill>
                          <a:schemeClr val="accent3"/>
                        </a:solidFill>
                        <a:latin typeface="Cambria Math" panose="02040503050406030204" pitchFamily="18" charset="0"/>
                      </a:rPr>
                      <m:t>)</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lstStyle/>
          <a:p>
            <a:r>
              <a:rPr lang="en-US" dirty="0"/>
              <a:t>Parse Trees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CNFs in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After Thanksgiving, we’ll talk about how each of these are “equivalent to weaker computers.”</a:t>
            </a:r>
          </a:p>
          <a:p>
            <a:endParaRPr lang="en-US" dirty="0"/>
          </a:p>
          <a:p>
            <a:r>
              <a:rPr lang="en-US" dirty="0"/>
              <a:t>Next time: Two more tools for our toolbox.</a:t>
            </a:r>
          </a:p>
        </p:txBody>
      </p:sp>
    </p:spTree>
    <p:extLst>
      <p:ext uri="{BB962C8B-B14F-4D97-AF65-F5344CB8AC3E}">
        <p14:creationId xmlns:p14="http://schemas.microsoft.com/office/powerpoint/2010/main" val="175582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a:t>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2218</TotalTime>
  <Words>1791</Words>
  <Application>Microsoft Office PowerPoint</Application>
  <PresentationFormat>Widescreen</PresentationFormat>
  <Paragraphs>233</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Context Free Grammars</vt:lpstr>
      <vt:lpstr>More Practice</vt:lpstr>
      <vt:lpstr>More Practice</vt:lpstr>
      <vt:lpstr>Practical Advice</vt:lpstr>
      <vt:lpstr>Regular Expressions In Practice</vt:lpstr>
      <vt:lpstr>Regular Expressions In Practice</vt:lpstr>
      <vt:lpstr>A Final Vocabulary Note</vt:lpstr>
      <vt:lpstr>Context Free Grammars</vt:lpstr>
      <vt:lpstr>What Can’t Regular Expressions Do?</vt:lpstr>
      <vt:lpstr>Context Free Grammars</vt:lpstr>
      <vt:lpstr>Context Free Grammars</vt:lpstr>
      <vt:lpstr>Examples</vt:lpstr>
      <vt:lpstr>Examples</vt:lpstr>
      <vt:lpstr>Arithmetic</vt:lpstr>
      <vt:lpstr>Arithmetic</vt:lpstr>
      <vt:lpstr>Parse Trees</vt:lpstr>
      <vt:lpstr>Back to the arithmetic</vt:lpstr>
      <vt:lpstr>How do we encode order of operations</vt:lpstr>
      <vt:lpstr>CNFs in practice</vt:lpstr>
      <vt:lpstr>BNF for C   (no &lt;...&gt; and uses : instead of ::=)</vt:lpstr>
      <vt:lpstr>Parse Trees</vt:lpstr>
      <vt:lpstr>Parse Trees</vt:lpstr>
      <vt:lpstr>The old man the boat</vt:lpstr>
      <vt:lpstr>Power of Context Free Languages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19</cp:revision>
  <dcterms:created xsi:type="dcterms:W3CDTF">2020-11-19T04:37:25Z</dcterms:created>
  <dcterms:modified xsi:type="dcterms:W3CDTF">2020-11-20T17:35:58Z</dcterms:modified>
</cp:coreProperties>
</file>