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10.xml" ContentType="application/vnd.openxmlformats-officedocument.presentationml.tags+xml"/>
  <Override PartName="/ppt/tags/tag24.xml" ContentType="application/vnd.openxmlformats-officedocument.presentationml.tags+xml"/>
  <Override PartName="/ppt/tags/tag3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5"/>
  </p:handoutMasterIdLst>
  <p:sldIdLst>
    <p:sldId id="256" r:id="rId2"/>
    <p:sldId id="392" r:id="rId3"/>
    <p:sldId id="393" r:id="rId4"/>
    <p:sldId id="394" r:id="rId5"/>
    <p:sldId id="395" r:id="rId6"/>
    <p:sldId id="396" r:id="rId7"/>
    <p:sldId id="397" r:id="rId8"/>
    <p:sldId id="398" r:id="rId9"/>
    <p:sldId id="399" r:id="rId10"/>
    <p:sldId id="400" r:id="rId11"/>
    <p:sldId id="258" r:id="rId12"/>
    <p:sldId id="377" r:id="rId13"/>
    <p:sldId id="382" r:id="rId14"/>
    <p:sldId id="262" r:id="rId15"/>
    <p:sldId id="263" r:id="rId16"/>
    <p:sldId id="383" r:id="rId17"/>
    <p:sldId id="384" r:id="rId18"/>
    <p:sldId id="266" r:id="rId19"/>
    <p:sldId id="267" r:id="rId20"/>
    <p:sldId id="385" r:id="rId21"/>
    <p:sldId id="386" r:id="rId22"/>
    <p:sldId id="387" r:id="rId23"/>
    <p:sldId id="390" r:id="rId24"/>
    <p:sldId id="388" r:id="rId25"/>
    <p:sldId id="389" r:id="rId26"/>
    <p:sldId id="261" r:id="rId27"/>
    <p:sldId id="260" r:id="rId28"/>
    <p:sldId id="264" r:id="rId29"/>
    <p:sldId id="265" r:id="rId30"/>
    <p:sldId id="302" r:id="rId31"/>
    <p:sldId id="303" r:id="rId32"/>
    <p:sldId id="378" r:id="rId33"/>
    <p:sldId id="379" r:id="rId34"/>
    <p:sldId id="391" r:id="rId35"/>
    <p:sldId id="371" r:id="rId36"/>
    <p:sldId id="370" r:id="rId37"/>
    <p:sldId id="372" r:id="rId38"/>
    <p:sldId id="373" r:id="rId39"/>
    <p:sldId id="374" r:id="rId40"/>
    <p:sldId id="311" r:id="rId41"/>
    <p:sldId id="375" r:id="rId42"/>
    <p:sldId id="376" r:id="rId43"/>
    <p:sldId id="268" r:id="rId44"/>
    <p:sldId id="269" r:id="rId45"/>
    <p:sldId id="270" r:id="rId46"/>
    <p:sldId id="312" r:id="rId47"/>
    <p:sldId id="271" r:id="rId48"/>
    <p:sldId id="272" r:id="rId49"/>
    <p:sldId id="273" r:id="rId50"/>
    <p:sldId id="274" r:id="rId51"/>
    <p:sldId id="277" r:id="rId52"/>
    <p:sldId id="275" r:id="rId53"/>
    <p:sldId id="278" r:id="rId54"/>
    <p:sldId id="279" r:id="rId55"/>
    <p:sldId id="280" r:id="rId56"/>
    <p:sldId id="281" r:id="rId57"/>
    <p:sldId id="282" r:id="rId58"/>
    <p:sldId id="286" r:id="rId59"/>
    <p:sldId id="283" r:id="rId60"/>
    <p:sldId id="284" r:id="rId61"/>
    <p:sldId id="313" r:id="rId62"/>
    <p:sldId id="285" r:id="rId63"/>
    <p:sldId id="40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varScale="1">
        <p:scale>
          <a:sx n="69" d="100"/>
          <a:sy n="69" d="100"/>
        </p:scale>
        <p:origin x="56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972FD2-0A13-422C-BC84-FCE970C23F1E}" type="datetimeFigureOut">
              <a:rPr lang="en-US" smtClean="0"/>
              <a:t>4/1/2022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1E1B68-F37B-4545-AE97-9A98B437F4B3}" type="slidenum">
              <a:rPr lang="en-US" smtClean="0"/>
              <a:t>‹#›</a:t>
            </a:fld>
            <a:endParaRPr lang="en-US"/>
          </a:p>
        </p:txBody>
      </p:sp>
    </p:spTree>
    <p:extLst>
      <p:ext uri="{BB962C8B-B14F-4D97-AF65-F5344CB8AC3E}">
        <p14:creationId xmlns:p14="http://schemas.microsoft.com/office/powerpoint/2010/main" val="10766747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7.781"/>
    </inkml:context>
    <inkml:brush xml:id="br0">
      <inkml:brushProperty name="width" value="0.05" units="cm"/>
      <inkml:brushProperty name="height" value="0.05" units="cm"/>
    </inkml:brush>
  </inkml:definitions>
  <inkml:trace contextRef="#ctx0" brushRef="#br0">95 0 23039,'-95'16'-16895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5.425"/>
    </inkml:context>
    <inkml:brush xml:id="br0">
      <inkml:brushProperty name="width" value="0.05" units="cm"/>
      <inkml:brushProperty name="height" value="0.05" units="cm"/>
    </inkml:brush>
  </inkml:definitions>
  <inkml:trace contextRef="#ctx0" brushRef="#br0">4 0 4096,'0'14'0,"2"10"0,-2-12 0,0-5 3328,0-7 0,-2 14-2944,2 0 0,-3 9 0,6 1 128,-1 4-512,3 1 128,2 4-128,-2 0 128,4 1-128,-4-9 0,0-6 128,-1-5 0,-2-1-9472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5.996"/>
    </inkml:context>
    <inkml:brush xml:id="br0">
      <inkml:brushProperty name="width" value="0.05" units="cm"/>
      <inkml:brushProperty name="height" value="0.05" units="cm"/>
    </inkml:brush>
  </inkml:definitions>
  <inkml:trace contextRef="#ctx0" brushRef="#br0">1 1 14208,'1'1'21,"1"1"0,-1-1 0,1 0 0,0 0 0,-1 0 0,1 0 0,0 0 0,0 0 0,-1 0-1,1 0 1,0-1 0,0 1 0,0-1 0,0 1 0,0-1 0,0 0 0,0 0 0,0 0 0,0 0 0,0 0 0,0 0 0,0-1 0,0 1 0,0-1 0,3 0 0,1 0 31,5-1-11,-1 0-1,1 1 1,-1 1 0,1 0 0,-1 0-1,1 1 1,-1 0 0,0 1-1,1 0 1,18 7 0,-6 0-3,-9-5 3,0 1-1,-1 0 1,1 1-1,-2 0 1,1 2-1,-1-1 1,18 15 0,-29-22-41,0 1 0,-1 0 0,1 0 0,0 0 0,0 0 0,0 0 0,-1 0 0,1 0 0,0 0 0,-1 0 0,1 1 0,-1-1 0,1 0 0,-1 0 0,0 0 0,1 1 0,-1-1 0,0 0 0,0 0 0,0 1 0,0-1 0,0 0 0,0 1 0,-1-1 0,1 0 0,0 0 0,0 1 0,-1-1 0,1 0 0,-1 0 0,1 0 0,-1 0 0,0 0 0,1 0 0,-1 0 0,0 0 0,0 0 0,0 0 0,0 0 0,0 0 0,-1 1 0,-4 3 0,-1 0 0,0-1 0,0 0 0,-14 6 0,19-9 0,-13 5 103,-1-1 0,1-1 1,-1 0-1,0-2 1,0 1-1,0-2 1,0 0-1,-27-3 1,10 2 10,32 0 120,1 0 22,4 1-21,20 8-138,0 1 1,-1 1-1,41 27 0,-43-25-81,16 12 360,51 44-1,11 7-2939,-80-63-8422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7.983"/>
    </inkml:context>
    <inkml:brush xml:id="br0">
      <inkml:brushProperty name="width" value="0.05" units="cm"/>
      <inkml:brushProperty name="height" value="0.05" units="cm"/>
    </inkml:brush>
  </inkml:definitions>
  <inkml:trace contextRef="#ctx0" brushRef="#br0">0 1 13056,'3'7'121,"0"1"0,-1 0 1,-1-1-1,1 1 0,-1 0 1,0 0-1,-1 0 0,0 0 1,0 0-1,-1 0 0,0 0 1,-2 9-1,1-4 114,0 0 0,1 0 0,1 21 0,5-4 84,9 39 1,-6-38-234,3 33 0,-10-54-320,0 20 909,-1-30-881,0 1 1,0 0-1,0-1 1,0 1 0,0 0-1,0 0 1,0-1-1,0 1 1,1 0-1,-1-1 1,0 1-1,0 0 1,1-1-1,-1 1 1,0-1-1,1 1 1,-1 0-1,1-1 1,-1 1-1,0-1 1,1 1 0,0-1-1,-1 0 1,1 1-1,-1-1 1,1 1-1,0-1 1,-1 0-6899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8.561"/>
    </inkml:context>
    <inkml:brush xml:id="br0">
      <inkml:brushProperty name="width" value="0.05" units="cm"/>
      <inkml:brushProperty name="height" value="0.05" units="cm"/>
    </inkml:brush>
  </inkml:definitions>
  <inkml:trace contextRef="#ctx0" brushRef="#br0">1 0 10752,'11'6'72,"0"-1"0,-1 2 0,1 0-1,-1 0 1,0 1 0,12 13 0,50 61 878,-36-39-547,17 14 478,3-3 1,105 81 0,-153-129-843,0 0 1,0-1-1,0 0 0,0 0 1,1-1-1,0 0 1,0 0-1,0-1 0,0 0 1,0-1-1,1 0 0,15 1 1,-23-3-28,0 0 1,-1-1-1,1 1 1,0-1-1,0 0 1,0 0-1,0 1 1,-1-1-1,1 0 0,-1 0 1,1-1-1,0 1 1,-1 0-1,0-1 1,1 1-1,-1 0 1,0-1-1,0 0 1,0 1-1,0-1 0,0 0 1,0 1-1,0-1 1,0 0-1,-1 0 1,1 0-1,-1 0 1,1-3-1,2-8 24,-1 1 1,1-27-1,-3 37-15,1-28 126,-2 1 1,-1 0 0,-8-42 0,-5 5-3129,10 45-6405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131"/>
    </inkml:context>
    <inkml:brush xml:id="br0">
      <inkml:brushProperty name="width" value="0.05" units="cm"/>
      <inkml:brushProperty name="height" value="0.05" units="cm"/>
    </inkml:brush>
  </inkml:definitions>
  <inkml:trace contextRef="#ctx0" brushRef="#br0">7 5 7680,'18'-4'-470,"-14"3"-1876,-4 1 127,0 0 2411,0 0 662,0 0-65,2 1-441,1 0 0,-1 0 0,0 1 0,0-1 0,0 1 0,0-1 0,0 1 0,0-1-1,-1 1 1,4 3 0,-2-1 241,14 13-151,0 1 1,25 38 0,-37-49-341,0 1 1,-1-1-1,0 1 0,-1 0 0,0 0 1,0 1-1,-1-1 0,1 1 1,-2-1-1,1 1 0,-1 9 1,-1-17-21,-1 0 1,1 0-1,0 0 0,-1 0 1,0 0-1,1 0 1,-1 0-1,1 0 1,-1 0-1,0-1 0,1 1 1,-1 0-1,0-1 1,0 1-1,0 0 1,0-1-1,0 1 0,1-1 1,-1 1-1,0-1 1,0 1-1,0-1 1,0 0-1,0 0 0,-1 1 1,1-1-1,0 0 1,0 0-1,0 0 1,0 0-1,0 0 0,0 0 1,-1-1-1,-6-1-13,-1 0 0,1-1 0,0 0 0,0-1 1,1 1-1,-1-2 0,1 1 0,0-1 0,0 0 0,0 0 0,1-1 0,0 0 0,0 0 0,0-1 0,1 1 0,0-1 0,0 0 0,0-1 0,-3-9 1,7 15-133,0-1 1,1 1-1,-1-1 1,1 1-1,0-1 1,0 1-1,0-1 1,0 0-1,0 1 1,1-1-1,-1 1 1,1-1 0,0 1-1,-1-1 1,1 1-1,0 0 1,0-1-1,1 1 1,-1 0-1,0 0 1,1 0-1,-1 0 1,1 0-1,0 0 1,2-2 0,8-10-9214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516"/>
    </inkml:context>
    <inkml:brush xml:id="br0">
      <inkml:brushProperty name="width" value="0.05" units="cm"/>
      <inkml:brushProperty name="height" value="0.05" units="cm"/>
    </inkml:brush>
  </inkml:definitions>
  <inkml:trace contextRef="#ctx0" brushRef="#br0">20 1 12416,'-2'10'0,"-5"11"0,5-7 128,-3-2-256,2 10 128,3 10 0,0-3 0,3 7 0,-1-1 0,1 5-128,-1-2 128,2 0 0,-1-9 0,-1-1 0,1-5 128,2-4-4480,1-2 0,-1-1 3072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886"/>
    </inkml:context>
    <inkml:brush xml:id="br0">
      <inkml:brushProperty name="width" value="0.05" units="cm"/>
      <inkml:brushProperty name="height" value="0.05" units="cm"/>
    </inkml:brush>
  </inkml:definitions>
  <inkml:trace contextRef="#ctx0" brushRef="#br0">362 11 14080,'-3'17'0,"-6"11"0,-1-26 0,-4-13 128,0 3 128,0-6-256,-10 3 0,-11 3 128,9 3 128,-5 5-128,7 0 128,2 5-128,-9-2 128,-2-3-512,-2-3 128,-1 1-10880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0.734"/>
    </inkml:context>
    <inkml:brush xml:id="br0">
      <inkml:brushProperty name="width" value="0.05" units="cm"/>
      <inkml:brushProperty name="height" value="0.05" units="cm"/>
    </inkml:brush>
  </inkml:definitions>
  <inkml:trace contextRef="#ctx0" brushRef="#br0">12 0 12928,'-3'13'186,"0"1"-1,1-1 1,0 0 0,1 1 0,1-1 0,1 15 0,14 82 546,-6-50-355,14 110 278,43 281 717,-59-406-1255,27 117 448,-31-155-671,-3-6-406,0-1-1195,0 0-4671,0 0 255,0 0 5718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2.808"/>
    </inkml:context>
    <inkml:brush xml:id="br0">
      <inkml:brushProperty name="width" value="0.05" units="cm"/>
      <inkml:brushProperty name="height" value="0.05" units="cm"/>
    </inkml:brush>
  </inkml:definitions>
  <inkml:trace contextRef="#ctx0" brushRef="#br0">28 1 9856,'0'0'405,"2"2"22,3 3-320,-1-1 1,1 0-1,0 0 1,0 0 0,0 0-1,0-1 1,1 0-1,0 0 1,5 2 0,8 1 234,31 7 1,17 6-227,14 14 398,-26-10 434,100 27 1,-85-31-949,61 11 0,102 14 256,-176-31-67,24 7 134,89 27-222,53 19 54,-187-53-63,1-1 0,61 10 1,-64-14 60,44 16 0,26 6 31,-15-5 20,-54-14-152,-28-8-73,1 3-43,-6-4 149,-2-2 1,-1 3-89,0 0 1,0 1 0,0-1-1,0 0 1,0 0 0,-1 0-1,1 0 1,-1 0-1,0 0 1,0-1 0,0 1-1,0-1 1,0 1 0,0-1-1,-1 0 1,0 1 0,-4 2-1,-6 4-11,0-1 0,-19 10-1,-1-4 46,1-1 0,-2-1 0,0-3 0,0 0 0,-1-2-1,1-2 1,-2-1 0,-37-1 0,52-1 27,0 0 1,0 2 0,-38 11-1,50-12-28,1 1 0,0 0 1,0 0-1,-15 11 0,17-11-4,-1 0 1,1 0-1,-1 0 1,1-1-1,-1 0 1,0 0 0,-10 2-1,-13 3 59,1 1 1,-1 1-1,1 2 0,-29 16 1,-24 18 20,18-16 13,24-11 78,-60 21-1,81-33-137,1 0-1,-30 19 1,-2-1 21,19-12-16,-1-2 0,0-2 0,-1-1 0,0-1 0,-40 3 0,-34 13 10,28-5 2,22-4 88,42-9-73,-1-1 0,0 0-1,1-2 1,-23 2 0,4 1-69,31-5 84,3 0 22,0 0 0,-1 1-21,-16 6-88,7 0 43,-1 1 28,9-7 16,0 0 1,-11 5-86,-4 1-21,16-6 0,0-1 0,1 1 0,-1-1 0,0 0 0,1 1 0,-1-1 0,0 0 0,1 1 0,-1-1 0,0 0 0,0 0 0,1 0 0,-1 0 0,0 0 0,0 0 0,1 0 0,-1 0 0,0 0 0,0 0 0,0 0 0,1 0 0,-1-1 0,0 1 0,-1-1 0,1-7 0,1 7 0,-5-19 59,2-1-1,0 0 1,1 0-1,1 0 1,3-27-1,-2-37-302,-6 14-4598,3 38-6294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4.912"/>
    </inkml:context>
    <inkml:brush xml:id="br0">
      <inkml:brushProperty name="width" value="0.05" units="cm"/>
      <inkml:brushProperty name="height" value="0.05" units="cm"/>
    </inkml:brush>
  </inkml:definitions>
  <inkml:trace contextRef="#ctx0" brushRef="#br0">113 204 3712,'0'0'1301,"0"0"64,0 0-42,0 0-86,0 0-554,0 0-43,0 0 128,0 0 21,0 0-298,0 0-43,0 0-149,-8-14 106,6 10-337,0 0 0,1 0 0,-1 0 0,1-1 0,0 1 0,0-1 0,0 1 0,1-1 0,0 1 1,-1-1-1,2 1 0,-1-1 0,0 1 0,1-1 0,0 1 0,0-1 0,0 1 0,1-1 0,-1 1 0,5-7 0,32-58 807,-37 68-864,0-1 1,0 1 0,0-1-1,1 1 1,-1-1-1,0 1 1,1 0-1,-1-1 1,1 1-1,0 0 1,-1 0-1,1 0 1,0 0 0,-1 0-1,1 1 1,0-1-1,0 1 1,0-1-1,0 1 1,0-1-1,0 1 1,0 0 0,-1 0-1,4 0 1,4 1 27,0 0 1,1 0 0,13 4-1,-14-3 5,10 3-85,33 14 1,-11-3 121,-27-11-70,0 2 1,0 0-1,-1 0 1,0 1 0,0 1-1,-1 0 1,0 1 0,-1 0-1,0 1 1,10 13 0,-18-21-25,0 0 1,-1 1-1,1-1 1,-1 1 0,0 0-1,0 0 1,-1 0 0,1 0-1,-1 0 1,0 0 0,0 1-1,0-1 1,0 0 0,-1 0-1,0 1 1,0-1 0,0 0-1,-1 7 1,-1-6 76,-3 6-149,-2 8-45,6-18 121,-24 21 148,18-14-118,-1 0 0,0-1 1,-14 9-1,18-14-26,-1 0 1,1 0-1,-1 0 0,0-1 0,-6 2 0,-33 11 55,33-10-28,0-1-22,-1 2 48,0 0 0,-1-1 0,-24 6 0,30-10-24,1 1 0,-1-2 0,0 1-1,1-1 1,-1 1 0,1-2 0,-12-3 1,6 1 26,-1 0 0,1-1 0,1-1 0,-1 0 0,1-1 0,-18-14 0,7 3 143,-38-42 1,57 57-166,1 0 0,-1 0-1,1 0 1,-1-1 0,1 1 0,0-1-1,1 0 1,-1 1 0,0-1 0,1 0 0,0 0-1,0 0 1,0 0 0,1 0 0,-1 0-1,1 0 1,0 0 0,0 0 0,0 0-1,2-7 1,-1-1 135,0 8-151,0 0 0,0 0 0,0 0 0,0 0 0,1 0 0,0 1 0,0-1 0,0 0 0,0 1 0,0-1 0,1 1 0,-1 0 0,1 0 0,0 0 0,0 0 0,0 1 0,0-1 0,1 1 0,-1 0 0,1 0 0,0 0 0,4-2 0,-6 3-2189,-2 1-9109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1.293"/>
    </inkml:context>
    <inkml:brush xml:id="br0">
      <inkml:brushProperty name="width" value="0.05" units="cm"/>
      <inkml:brushProperty name="height" value="0.05" units="cm"/>
    </inkml:brush>
  </inkml:definitions>
  <inkml:trace contextRef="#ctx0" brushRef="#br0">6 482 14336,'2'-4'593,"-2"11"-269,-3 24 78,-2 9 1244,5-38-1326,0-2-128,0 0 21,0 0-42,3 0-104,-1-1 0,1 0 0,-1 1 0,1-1 0,-1 0 0,1 0 0,-1 0-1,0-1 1,0 1 0,0-1 0,0 1 0,3-3 0,23-24 269,-24 25-305,14-18 76,0 0-1,-1-1 1,18-33-1,33-75 91,-43 79-60,54-84-1,-74 129-125,0 0 1,0 0-1,1 0 0,0 0 1,0 1-1,0 0 0,0 0 1,1 1-1,0 0 0,0 0 1,0 0-1,0 1 1,1 0-1,9-2 0,-13 4-3,1 0 1,0 0-1,-1 1 0,1 0 0,-1 0 1,1 0-1,0 0 0,-1 1 0,1 0 0,-1 0 1,1 0-1,-1 0 0,1 1 0,-1 0 1,0-1-1,0 2 0,0-1 0,0 0 0,0 1 1,0 0-1,-1 0 0,1 0 0,-1 0 1,0 1-1,5 5 0,-1 2-4,0-1-1,-1 1 1,0 1-1,0-1 1,-2 1 0,6 18-1,11 76-4,-7-28-2,-1-28-91,-5-19-389,-1 1 0,-1 0 0,2 48 0,-8-79-2248,-2-5-4810,-1-6 5672,2 8 656,-4-15-1070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7T16:50:51.070"/>
    </inkml:context>
    <inkml:brush xml:id="br0">
      <inkml:brushProperty name="width" value="0.05" units="cm"/>
      <inkml:brushProperty name="height" value="0.05" units="cm"/>
    </inkml:brush>
  </inkml:definitions>
  <inkml:trace contextRef="#ctx0" brushRef="#br0">130 159 7432 0 0,'0'0'392'0'0,"0"0"102"0"0,-1 0 413 0 0,-21 5 1982 0 0,-13-7-2403 0 0,-11-14 322 0 0,32 7-328 0 0,3 6 986 0 0,11 4-1331 0 0,13 5 346 0 0,1-1-99 0 0,5-1-28 0 0,4-1 34 0 0,9-3 236 0 0,-3 0-103 0 0,-12-9-207 0 0,-2 5-182 0 0,8 1 46 0 0,45 3 245 0 0,-37-1-252 0 0,-8-5-46 0 0,15-1 28 0 0,-13 7-46 0 0,15 0 126 0 0,-21 0-94 0 0,40 2 173 0 0,-25-5-192 0 0,-6-2-39 0 0,4 3 9 0 0,37 4 106 0 0,-37 2-114 0 0,12-4 4 0 0,-36-1-18 0 0,38-12 90 0 0,-28 9-98 0 0,8 2 8 0 0,7 0-4 0 0,-25 0-22 0 0,14-4 3 0 0,5 1-1 0 0,8 2 28 0 0,3-12 16 0 0,-15 6-47 0 0,-2 7-1 0 0,2 2-6 0 0,-7 0 4 0 0,3 0-12 0 0,-4 0-14 0 0,5-1 0 0 0,2-6 0 0 0,17 0 17 0 0,-18-1-20 0 0,41-5 14 0 0,-41 8-12 0 0,49-4 25 0 0,-39 2-26 0 0,44 7 13 0 0,-51 0-7 0 0,7 0-5 0 0,-26 1-5 0 0,31 4 10 0 0,-17-5-9 0 0,1 0-4 0 0,-3 4 2 0 0,1 0-2 0 0,0 0 2 0 0,1 0-1 0 0,8 2 7 0 0,1-3-7 0 0,-1-2 1 0 0,1 1-2 0 0,4-1 2 0 0,-3-1-4 0 0,-4 4-1 0 0,0-1 0 0 0,3-1 0 0 0,2 1 0 0 0,4 2 0 0 0,-2-1 0 0 0,-1-2 0 0 0,-3 1 0 0 0,-8 1 0 0 0,-13-4 0 0 0,-1 0 0 0 0,6 1 0 0 0,3 3 0 0 0,6 1 0 0 0,2-1 0 0 0,-1 0 0 0 0,0 0 0 0 0,-1 1 0 0 0,-1 0 0 0 0,-1-1 0 0 0,-2 0 0 0 0,4-1 0 0 0,0-1 0 0 0,-2 0 0 0 0,-1 1 0 0 0,0 1 0 0 0,1 0 0 0 0,2 1 0 0 0,-1 2 0 0 0,-1 2 0 0 0,-1 0 0 0 0,0-1 0 0 0,0 1 0 0 0,1 0 0 0 0,0 1 0 0 0,-1 1 0 0 0,11 9-1 0 0,-25-17-4 0 0,34 36-3 0 0,-23-17 6 0 0,3 4-11 0 0,8 19 2 0 0,-17-25 3 0 0,1 7 0 0 0,-2-5 0 0 0,2 17-8 0 0,1-16-14 0 0,-7-5 14 0 0,0 2 0 0 0,1 6 0 0 0,-3 1-8 0 0,-2 0 14 0 0,0 0 2 0 0,0-1 0 0 0,0-3 0 0 0,0-11 8 0 0,0-1 0 0 0,0 1 0 0 0,0-1 0 0 0,0-1 0 0 0,0-1 0 0 0,-2 4 0 0 0,-3 2 0 0 0,-8 26 2 0 0,10-29-1 0 0,0 0 1 0 0,-1-1 0 0 0,-1 1-1 0 0,0-1 1 0 0,0 0 0 0 0,-1-1-1 0 0,0 1 1 0 0,-2 0-2 0 0,-45 49 48 0 0,6-11 5 0 0,26-31 26 0 0,-8 5 5 0 0,-44 23 109 0 0,60-40-159 0 0,-102 42 267 0 0,-7-8 140 0 0,-26-5-26 0 0,76-25-334 0 0,-22-10 119 0 0,-44 1 67 0 0,77 7-190 0 0,-46-5 54 0 0,-6 3-32 0 0,-139-6 103 0 0,187-9-159 0 0,-23 2 24 0 0,-15-11-3 0 0,-39 10 5 0 0,54-8 36 0 0,32 6-75 0 0,22 2 2 0 0,-20 5 16 0 0,-15-10 28 0 0,-4 13 30 0 0,58-1-89 0 0,8 1-7 0 0,0 0 0 0 0,-1 0 1 0 0,1 0-1 0 0,0 1 1 0 0,0 0-1 0 0,-1 0 0 0 0,1 1 1 0 0,0 0-1 0 0,0 0 0 0 0,0 1-10 0 0,-65 15 64 0 0,16-13 66 0 0,-5-1 4 0 0,56-3-125 0 0,0-1-1 0 0,1 0 1 0 0,-1-1-1 0 0,0 1 1 0 0,1-1 0 0 0,-1 0-1 0 0,1 0 1 0 0,-1 0-1 0 0,1-1 1 0 0,-1 0-1 0 0,1 0 1 0 0,0 0 0 0 0,0 0-1 0 0,-3-2-8 0 0,-4-5-3258 0 0,8 7-13035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7T16:50:57.205"/>
    </inkml:context>
    <inkml:brush xml:id="br0">
      <inkml:brushProperty name="width" value="0.05" units="cm"/>
      <inkml:brushProperty name="height" value="0.05" units="cm"/>
    </inkml:brush>
  </inkml:definitions>
  <inkml:trace contextRef="#ctx0" brushRef="#br0">159 101 5416 0 0,'0'0'449'0'0,"0"0"82"0"0,0 0 307 0 0,0 0 52 0 0,0 0-141 0 0,0 0-113 0 0,0 0-328 0 0,0 0-73 0 0,0 0 15 0 0,0 0-6 0 0,0 0-21 0 0,-3-5 152 0 0,-3-7-3 0 0,5 0-210 0 0,1 11-127 0 0,0 1 8 0 0,0 0-14 0 0,0 0-11 0 0,-1 0 0 0 0,1 0 1 0 0,-1 0-1 0 0,0 0 0 0 0,1 0 0 0 0,-1 0 1 0 0,1-1-1 0 0,-1 1 0 0 0,1 0 0 0 0,-1 0 1 0 0,1-1-1 0 0,0 1 0 0 0,-1 0 0 0 0,1-1 1 0 0,-1 1-1 0 0,1 0 0 0 0,0-1 0 0 0,-1 1 1 0 0,1-1-1 0 0,0 1 0 0 0,-1 0 0 0 0,1-1 1 0 0,0 1-1 0 0,-1-1 0 0 0,1 1 0 0 0,0-1 1 0 0,0 1-1 0 0,0-1 0 0 0,0 1 0 0 0,0-1 1 0 0,-1 0-1 0 0,1 1 0 0 0,0-1 0 0 0,0 1 1 0 0,0-1-1 0 0,0 1 0 0 0,1-1 0 0 0,-1 1 0 0 0,0-1 1 0 0,0 1-1 0 0,0-1-18 0 0,-1-33 2553 0 0,2 33-2309 0 0,15 1 324 0 0,3-1-105 0 0,11-11-199 0 0,-3 6-120 0 0,-21 6-58 0 0,43 3 202 0 0,-25-2-182 0 0,-3 0-28 0 0,5 3 10 0 0,26 11 100 0 0,-16-6-66 0 0,-14-4-65 0 0,41 8 58 0 0,-34-8-77 0 0,-2-1-11 0 0,6 2 4 0 0,-4 3 3 0 0,-24-7-11 0 0,26 10 58 0 0,-2-2-18 0 0,3 1 9 0 0,-7-2-19 0 0,4 0-13 0 0,7 4 11 0 0,-14-2-7 0 0,3 3 7 0 0,20 5 77 0 0,-24-9-82 0 0,-4-2-12 0 0,12 2 11 0 0,-4-6-17 0 0,8 7 9 0 0,-8-2-10 0 0,13 6-3 0 0,-12-4 0 0 0,7 5-1 0 0,-12-6-5 0 0,10 4 9 0 0,-10-9-12 0 0,10 6 3 0 0,-9-4-4 0 0,7 9 4 0 0,-5-4-4 0 0,14 8 14 0 0,-10-6-3 0 0,10 6 6 0 0,-11-9-6 0 0,2-1-13 0 0,-18-8 21 0 0,15-1 1 0 0,11 6 20 0 0,-11 0-14 0 0,8 0 3 0 0,-12-6-6 0 0,9 2 5 0 0,-8-1-10 0 0,9-1 9 0 0,-6-1-4 0 0,19 0 37 0 0,-20 0-10 0 0,-6 0 8 0 0,-1 0 0 0 0,0 0 14 0 0,-1 0 9 0 0,1 0 156 0 0,-9 0-2589 0 0,-9 0-10477 0 0</inkml:trace>
  <inkml:trace contextRef="#ctx0" brushRef="#br0" timeOffset="2612.524">1 1444 6328 0 0,'27'0'248'0'0,"1"9"521"0"0,-23-8-521 0 0,34 7 868 0 0,-19-8-199 0 0,2 0-318 0 0,6 0-160 0 0,11 0 71 0 0,-13 0-162 0 0,-1 0-222 0 0,-18-1 155 0 0,23-9 112 0 0,-22 10-138 0 0,14 4 4 0 0,12 2 63 0 0,-7-2-100 0 0,9 0 46 0 0,-18-4-82 0 0,4 4 52 0 0,6 1 320 0 0,1-5-151 0 0,-4 0-194 0 0,-1-1-55 0 0,9-5 43 0 0,-14 3-56 0 0,20 2 186 0 0,-19 1-152 0 0,7-8 108 0 0,22-9 128 0 0,-29 10-244 0 0,35-6 250 0 0,-29 8-250 0 0,10-2 1 0 0,-31 5-66 0 0,19-11 142 0 0,12 3-109 0 0,-29 8-44 0 0,43-23 221 0 0,-23 8-122 0 0,0 4-8 0 0,-4-3-18 0 0,-5-2-7 0 0,-1 3-24 0 0,-6 5-69 0 0,14-5-5 0 0,-21 11-28 0 0,14-27 58 0 0,7 1 22 0 0,-14 13-77 0 0,15-10 70 0 0,-23 25-85 0 0,10-20 65 0 0,-5 12-39 0 0,2 1 7 0 0,-2-4-16 0 0,2 4 0 0 0,-2-5 7 0 0,-1 0-12 0 0,-6 5-9 0 0,8-9 17 0 0,12-4 16 0 0,-11 8-21 0 0,7-2-4 0 0,-1-2-10 0 0,-6 0 16 0 0,-2 5-8 0 0,5 0 13 0 0,-11 11-32 0 0,15-15 26 0 0,23-12 8 0 0,-25 16-23 0 0,-5-5-7 0 0,4 0-1 0 0,1 0 0 0 0,2 2 8 0 0,-15 14-15 0 0,9-9 14 0 0,2-3-7 0 0,0 3 7 0 0,4-3-6 0 0,9-9-1 0 0,-16 13-13 0 0,19-10 18 0 0,1 5 2 0 0,0-2-6 0 0,-21 11-14 0 0,0 2 2 0 0,1 0-2 0 0,-2 0 2 0 0,-3 1-2 0 0,0 2 2 0 0,-1-1-2 0 0,0 0 2 0 0,1 0-2 0 0,4 2 2 0 0,-2 0-1 0 0,-3-1 7 0 0,1 0-7 0 0,0-1 1 0 0,-1 1-2 0 0,27-7 63 0 0,-22-1-32 0 0,6-6 10 0 0,3 4 5 0 0,12 7 19 0 0,-17-4-41 0 0,-11 8-21 0 0,1 0 1 0 0,1-2-4 0 0,2 0 2 0 0,-2 2-2 0 0,10 0 18 0 0,41 0 108 0 0,-55 0-121 0 0,4 0-2725 0 0,-3 0-10909 0 0</inkml:trace>
  <inkml:trace contextRef="#ctx0" brushRef="#br0" timeOffset="3588.576">1894 457 4512 0 0,'0'0'657'0'0,"0"0"-28"0"0,0 0-129 0 0,1 4 506 0 0,11 0-526 0 0,2 7-63 0 0,9 2-94 0 0,-20-11-222 0 0,28 12 668 0 0,-18-10 103 0 0,-10-3-2109 0 0,-2-1-5216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1.673"/>
    </inkml:context>
    <inkml:brush xml:id="br0">
      <inkml:brushProperty name="width" value="0.05" units="cm"/>
      <inkml:brushProperty name="height" value="0.05" units="cm"/>
    </inkml:brush>
  </inkml:definitions>
  <inkml:trace contextRef="#ctx0" brushRef="#br0">400 0 14336,'9'16'0,"1"12"256,-31-16 128,-26-7 384,6 5-1,-9 8-511,5-3 0,-2 8-256,8-4 128,2 3 0,6-3 128,4 0-384,8-5 0,5 0-6911,14-14-1,0 0 6784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2.234"/>
    </inkml:context>
    <inkml:brush xml:id="br0">
      <inkml:brushProperty name="width" value="0.05" units="cm"/>
      <inkml:brushProperty name="height" value="0.05" units="cm"/>
    </inkml:brush>
  </inkml:definitions>
  <inkml:trace contextRef="#ctx0" brushRef="#br0">17 54 14208,'-16'35'0,"16"-32"19,-1-1 1,1 0-1,0 0 1,0 1 0,1-1-1,-1 0 1,0 0 0,1 1-1,-1-1 1,1 0 0,0 0-1,0 0 1,0 0-1,0 0 1,0 0 0,2 3-1,0 1 32,16 31 187,23 53 1060,-39-82-1286,0-1 1,0 0 0,1-1 0,-1 1 0,2-1-1,-1 1 1,1-1 0,0-1 0,6 7 0,-11-12-10,0 0 1,0 0-1,0 0 1,1 0-1,-1 1 1,0-1-1,0 0 1,0 0-1,1 0 1,-1 0-1,0 0 1,0 0-1,1 0 1,-1 0-1,0 1 1,0-1-1,1 0 1,-1 0-1,0 0 1,0 0 0,1 0-1,-1 0 1,0 0-1,0 0 1,1-1-1,-1 1 1,0 0-1,0 0 1,1 0-1,-1 0 1,0 0-1,0 0 1,0 0-1,1 0 1,-1-1-1,0 1 1,0 0-1,0 0 1,1 0-1,-1-1 1,0 1 0,0 0-1,0 0 1,0 0-1,0-1 1,1 1-1,-1 0 1,0 0-1,0-1 1,0 1-1,0 0 1,0 0-1,0 0 1,0-1-1,0 1 1,0 0-1,0-1 1,0 1-1,0 0 1,0 0-1,0-1 1,1-27 36,0 6-21,9-25 175,2 0 1,30-75-1,-41 119-180,2-3 5,-1 0 0,1 0 0,0 0 0,0 0 0,8-10 0,-10 15-18,0 0 1,-1 0-1,1 1 1,0-1-1,0 0 1,0 0-1,0 0 1,0 1-1,0-1 1,0 0-1,0 1 1,1-1-1,-1 1 0,0 0 1,0-1-1,0 1 1,1 0-1,-1-1 1,0 1-1,0 0 1,1 0-1,-1 0 1,0 0-1,0 1 0,1-1 1,-1 0-1,0 0 1,0 1-1,0-1 1,1 1-1,-1-1 1,0 1-1,0-1 1,0 1-1,0 0 0,0-1 1,0 1-1,1 1 1,2 2 7,1 0 0,-1 1 0,0 0 0,-1-1 0,1 1 0,-1 0 0,0 1 0,0-1 0,0 1 0,1 6 0,4 11 48,5 30-1,-5-16-34,-3-15 498,1 3-3151,-2-14-7929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1.018"/>
    </inkml:context>
    <inkml:brush xml:id="br0">
      <inkml:brushProperty name="width" value="0.05" units="cm"/>
      <inkml:brushProperty name="height" value="0.05" units="cm"/>
    </inkml:brush>
  </inkml:definitions>
  <inkml:trace contextRef="#ctx0" brushRef="#br0">245 234 11008,'-17'3'313,"0"0"0,-26 1 0,25-3 256,0 1 1,0 1 0,-27 7 0,41-9-499,0 1-1,0-1 1,0 1-1,0 0 1,1 0-1,-1 0 1,0 0 0,1 1-1,0 0 1,0-1-1,0 1 1,0 0-1,0 1 1,0-1-1,1 0 1,-1 1-1,1-1 1,0 1-1,-3 7 1,4-6-30,1-1 0,-1 1 0,1-1 0,0 0 0,0 1 0,0-1 0,0 1 0,1-1-1,0 1 1,0-1 0,0 0 0,1 0 0,-1 0 0,1 1 0,0-1 0,0-1 0,0 1 0,1 0 0,-1 0 0,1-1 0,6 6 0,0 2 58,1-2-1,0 1 1,1-1 0,0-1-1,23 14 1,-28-19-83,1 0 0,0 0 0,0-1 0,0 1 0,0-1 1,0-1-1,0 0 0,1 0 0,-1 0 0,1-1 0,-1 0 0,0 0 0,1-1 0,-1 0 0,0 0 0,1 0 0,-1-1 0,0-1 0,0 1 1,0-1-1,8-4 0,-6 1 3,-1 1 0,1-1 0,-1-1 0,0 1 0,0-1 0,-1-1 0,0 1 0,0-1 1,-1-1-1,0 1 0,0-1 0,-1 0 0,0 0 0,6-19 0,-3-1 85,-2 1-1,-1-2 1,-2 1-1,0 0 1,-3-41-1,8-67 193,28 250-40,8 23-122,53 131 244,-94-260-429,1 0-1,0 0 0,0 0 0,0-1 0,1 0 1,7 8-1,-10-12-2530,-2-2-8681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2.082"/>
    </inkml:context>
    <inkml:brush xml:id="br0">
      <inkml:brushProperty name="width" value="0.05" units="cm"/>
      <inkml:brushProperty name="height" value="0.05" units="cm"/>
    </inkml:brush>
  </inkml:definitions>
  <inkml:trace contextRef="#ctx0" brushRef="#br0">11 7 11904,'0'0'0,"-10"-6"128,10 6 128,0 0-256,10 1 0,6 3 0,5-3 128,-1 6-5504,8 0 0,0 2 5888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3.469"/>
    </inkml:context>
    <inkml:brush xml:id="br0">
      <inkml:brushProperty name="width" value="0.05" units="cm"/>
      <inkml:brushProperty name="height" value="0.05" units="cm"/>
    </inkml:brush>
  </inkml:definitions>
  <inkml:trace contextRef="#ctx0" brushRef="#br0">1 0 4224,'1'18'8301,"-2"0"-5970,1 16-1806,30 106 158,0-3-470,-20 3 301,3 17-132,-5-108-176,35 277 996,-42-205-946,-2-118-171,-1 4-85,1-5-2368,1-2-9066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0.511"/>
    </inkml:context>
    <inkml:brush xml:id="br0">
      <inkml:brushProperty name="width" value="0.05" units="cm"/>
      <inkml:brushProperty name="height" value="0.05" units="cm"/>
    </inkml:brush>
  </inkml:definitions>
  <inkml:trace contextRef="#ctx0" brushRef="#br0">1 0 11776,'69'72'2688,"73"114"-1899,-124-155-631,-2 1 0,0 1 1,-3 0-1,20 70 0,-11-30 182,-12-38-138,-1 0 0,-2 1 0,-1 1 0,1 58 0,-15 146 729,5-224-880,0-1 0,-1 0 0,-1 0-1,-1 0 1,0 0 0,-1-1 0,-9 16 0,-11 25 160,26-54-203,-4 13 49,-2-1 0,1 0-1,-1 0 1,-1-1 0,-1 0 0,-10 13 0,-17 16 81,26-29-29,0 0-1,-1-1 0,0 0 0,-1-1 0,0-1 1,-19 13-1,24-19-36,0-1 0,-1-1 0,1 1 0,-1-1 0,-10 1 0,-8 3-120,24-5-2555,2-1-9791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4.893"/>
    </inkml:context>
    <inkml:brush xml:id="br0">
      <inkml:brushProperty name="width" value="0.05" units="cm"/>
      <inkml:brushProperty name="height" value="0.05" units="cm"/>
    </inkml:brush>
  </inkml:definitions>
  <inkml:trace contextRef="#ctx0" brushRef="#br0">112 4 4736,'18'15'2560,"-14"-13"-406,-3-6-1469,-1 4-676,0 0 1,0 0-1,0 0 0,0-1 0,0 1 1,0 0-1,0 0 0,0-1 0,0 1 1,0 0-1,0 0 0,0-1 0,0 1 1,0 0-1,0 0 0,0-1 0,0 1 1,0 0-1,0 0 0,0 0 0,0-1 1,0 1-1,1 0 0,-1 0 0,0-1 1,0 1-1,0 0 0,0 0 0,0 0 0,1 0 1,-1-1-1,0 1 0,0 0 0,0 0 1,1 0-1,-1 0 0,0 0 0,1 0 1,4-2 12,0 0 0,0 1 0,0-1 0,0 1 0,0 1 0,1-1 0,-1 1 0,0 0 0,1 0 0,-1 0 0,0 1 1,0 0-1,1 0 0,-1 0 0,0 1 0,0-1 0,0 1 0,0 0 0,-1 1 0,1-1 0,-1 1 0,1 0 0,-1 0 0,0 1 0,0-1 0,0 1 1,0 0-1,3 5 0,1 3 86,-1 0 0,-1 0 0,0 1 0,0 0 0,-2 0 0,1 0 0,-2 1 0,0 0 0,0-1 0,-1 1 0,-1 0 0,-1 0 0,0 0 0,0 0 0,-4 19 0,3-26-104,-1-1 1,1 0 0,-1 0 0,0 0-1,-1 0 1,0 0 0,0-1 0,0 1-1,0-1 1,-1 0 0,0 1 0,-8 6-1,9-8 61,-1-1-1,1 0 0,-1 0 0,0 0 0,0 0 0,-1-1 0,1 0 0,0 0 1,-1 0-1,1 0 0,-1-1 0,0 1 0,1-1 0,-1-1 0,0 1 0,0 0 0,-7-1 1,2-1 110,0 0 0,-1-1 0,1 0 0,0-1 0,0 0 0,1 0 0,-11-5 1,14 5-107,1-1 0,-1 1 1,1-1-1,0 0 1,0 0-1,0 0 1,1-1-1,-1 0 1,1 0-1,0 0 1,0 0-1,-3-7 1,-2-7 42,2 0-1,0 0 1,0-1 0,2 0 0,1 0 0,0 0 0,-1-32 0,5 50-96,0-1 0,0 0 0,-1 0-1,2 1 1,-1-1 0,0 0 0,0 0-1,1 1 1,0-1 0,-1 0 0,1 1-1,0-1 1,0 1 0,1-1 0,-1 1-1,0-1 1,1 1 0,0 0 0,-1 0-1,1 0 1,2-3 0,0 3-12,0 0 0,-1 0 0,1 0 1,0 0-1,0 1 0,0-1 0,0 1 1,0 0-1,0 0 0,0 1 0,0-1 0,0 1 1,7 0-1,5 1-296,-1 0 1,1 1-1,30 8 1,15 8-6797,-57-17 6382,29 9-4307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181264-4645-40AE-843A-FF289925D895}"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2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6181264-4645-40AE-843A-FF289925D895}" type="datetimeFigureOut">
              <a:rPr lang="en-US" smtClean="0"/>
              <a:t>4/1/2022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6181264-4645-40AE-843A-FF289925D895}" type="datetimeFigureOut">
              <a:rPr lang="en-US" smtClean="0"/>
              <a:t>4/1/2022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921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8194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81264-4645-40AE-843A-FF289925D895}"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68413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6181264-4645-40AE-843A-FF289925D895}" type="datetimeFigureOut">
              <a:rPr lang="en-US" smtClean="0"/>
              <a:t>4/1/2022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DE5014C-4DDA-4CC7-8BE6-A31088615F5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2213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6181264-4645-40AE-843A-FF289925D895}" type="datetimeFigureOut">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5014C-4DDA-4CC7-8BE6-A31088615F5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16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81264-4645-40AE-843A-FF289925D895}"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367505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81264-4645-40AE-843A-FF289925D895}"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370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81264-4645-40AE-843A-FF289925D895}"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85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81264-4645-40AE-843A-FF289925D895}"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13257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81264-4645-40AE-843A-FF289925D895}"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8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6181264-4645-40AE-843A-FF289925D895}" type="datetimeFigureOut">
              <a:rPr lang="en-US" smtClean="0"/>
              <a:t>4/1/2022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DE5014C-4DDA-4CC7-8BE6-A31088615F5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417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courses.cs.washington.edu/courses/cse311/22sp/resources/logicalConnectPoster.pdf" TargetMode="External"/><Relationship Id="rId2" Type="http://schemas.openxmlformats.org/officeDocument/2006/relationships/hyperlink" Target="https://courses.cs.washington.edu/courses/cse311/22sp/resources/" TargetMode="External"/><Relationship Id="rId1" Type="http://schemas.openxmlformats.org/officeDocument/2006/relationships/slideLayout" Target="../slideLayouts/slideLayout2.xml"/><Relationship Id="rId4" Type="http://schemas.openxmlformats.org/officeDocument/2006/relationships/hyperlink" Target="https://courses.cs.washington.edu/courses/cse311/22sp/resources/handout01-translation.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72.png"/><Relationship Id="rId7"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301.png"/><Relationship Id="rId10" Type="http://schemas.openxmlformats.org/officeDocument/2006/relationships/image" Target="../media/image290.png"/><Relationship Id="rId9" Type="http://schemas.openxmlformats.org/officeDocument/2006/relationships/image" Target="../media/image281.pn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6.png"/><Relationship Id="rId39" Type="http://schemas.openxmlformats.org/officeDocument/2006/relationships/customXml" Target="../ink/ink15.xml"/><Relationship Id="rId34" Type="http://schemas.openxmlformats.org/officeDocument/2006/relationships/image" Target="../media/image25.png"/><Relationship Id="rId42" Type="http://schemas.openxmlformats.org/officeDocument/2006/relationships/image" Target="../media/image29.png"/><Relationship Id="rId47" Type="http://schemas.openxmlformats.org/officeDocument/2006/relationships/customXml" Target="../ink/ink19.xml"/><Relationship Id="rId50" Type="http://schemas.openxmlformats.org/officeDocument/2006/relationships/image" Target="../media/image17.png"/><Relationship Id="rId7" Type="http://schemas.openxmlformats.org/officeDocument/2006/relationships/customXml" Target="../ink/ink2.xml"/><Relationship Id="rId2" Type="http://schemas.openxmlformats.org/officeDocument/2006/relationships/image" Target="../media/image910.png"/><Relationship Id="rId16" Type="http://schemas.openxmlformats.org/officeDocument/2006/relationships/image" Target="../media/image15.png"/><Relationship Id="rId29"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4.xml"/><Relationship Id="rId32" Type="http://schemas.openxmlformats.org/officeDocument/2006/relationships/image" Target="../media/image24.png"/><Relationship Id="rId37" Type="http://schemas.openxmlformats.org/officeDocument/2006/relationships/customXml" Target="../ink/ink14.xml"/><Relationship Id="rId40" Type="http://schemas.openxmlformats.org/officeDocument/2006/relationships/image" Target="../media/image28.png"/><Relationship Id="rId45" Type="http://schemas.openxmlformats.org/officeDocument/2006/relationships/customXml" Target="../ink/ink18.xml"/><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9.xml"/><Relationship Id="rId28" Type="http://schemas.openxmlformats.org/officeDocument/2006/relationships/image" Target="../media/image21.png"/><Relationship Id="rId36" Type="http://schemas.openxmlformats.org/officeDocument/2006/relationships/image" Target="../media/image26.png"/><Relationship Id="rId49" Type="http://schemas.openxmlformats.org/officeDocument/2006/relationships/customXml" Target="../ink/ink20.xml"/><Relationship Id="rId10" Type="http://schemas.openxmlformats.org/officeDocument/2006/relationships/image" Target="../media/image12.png"/><Relationship Id="rId19" Type="http://schemas.openxmlformats.org/officeDocument/2006/relationships/customXml" Target="../ink/ink8.xml"/><Relationship Id="rId31" Type="http://schemas.openxmlformats.org/officeDocument/2006/relationships/customXml" Target="../ink/ink11.xml"/><Relationship Id="rId44" Type="http://schemas.openxmlformats.org/officeDocument/2006/relationships/image" Target="../media/image30.png"/><Relationship Id="rId52" Type="http://schemas.openxmlformats.org/officeDocument/2006/relationships/image" Target="../media/image19.png"/><Relationship Id="rId4" Type="http://schemas.openxmlformats.org/officeDocument/2006/relationships/image" Target="../media/image70.png"/><Relationship Id="rId9" Type="http://schemas.openxmlformats.org/officeDocument/2006/relationships/customXml" Target="../ink/ink3.xml"/><Relationship Id="rId14" Type="http://schemas.openxmlformats.org/officeDocument/2006/relationships/image" Target="../media/image14.png"/><Relationship Id="rId22" Type="http://schemas.openxmlformats.org/officeDocument/2006/relationships/image" Target="../media/image18.png"/><Relationship Id="rId30" Type="http://schemas.openxmlformats.org/officeDocument/2006/relationships/image" Target="../media/image23.png"/><Relationship Id="rId35" Type="http://schemas.openxmlformats.org/officeDocument/2006/relationships/customXml" Target="../ink/ink13.xml"/><Relationship Id="rId43" Type="http://schemas.openxmlformats.org/officeDocument/2006/relationships/customXml" Target="../ink/ink17.xml"/><Relationship Id="rId48" Type="http://schemas.openxmlformats.org/officeDocument/2006/relationships/image" Target="../media/image32.png"/><Relationship Id="rId8" Type="http://schemas.openxmlformats.org/officeDocument/2006/relationships/image" Target="../media/image11.png"/><Relationship Id="rId51" Type="http://schemas.openxmlformats.org/officeDocument/2006/relationships/customXml" Target="../ink/ink21.xml"/><Relationship Id="rId3" Type="http://schemas.openxmlformats.org/officeDocument/2006/relationships/image" Target="../media/image60.png"/><Relationship Id="rId12" Type="http://schemas.openxmlformats.org/officeDocument/2006/relationships/image" Target="../media/image13.png"/><Relationship Id="rId17" Type="http://schemas.openxmlformats.org/officeDocument/2006/relationships/customXml" Target="../ink/ink7.xml"/><Relationship Id="rId33" Type="http://schemas.openxmlformats.org/officeDocument/2006/relationships/customXml" Target="../ink/ink12.xml"/><Relationship Id="rId38" Type="http://schemas.openxmlformats.org/officeDocument/2006/relationships/image" Target="../media/image27.png"/><Relationship Id="rId46" Type="http://schemas.openxmlformats.org/officeDocument/2006/relationships/image" Target="../media/image31.png"/><Relationship Id="rId41" Type="http://schemas.openxmlformats.org/officeDocument/2006/relationships/customXml" Target="../ink/ink16.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101.pn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6310.png"/><Relationship Id="rId4" Type="http://schemas.openxmlformats.org/officeDocument/2006/relationships/image" Target="../media/image30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400.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100.png"/></Relationships>
</file>

<file path=ppt/slides/_rels/slide39.xml.rels><?xml version="1.0" encoding="UTF-8" standalone="yes"?>
<Relationships xmlns="http://schemas.openxmlformats.org/package/2006/relationships"><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800.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800.png"/><Relationship Id="rId5" Type="http://schemas.openxmlformats.org/officeDocument/2006/relationships/image" Target="../media/image1702.png"/><Relationship Id="rId4" Type="http://schemas.openxmlformats.org/officeDocument/2006/relationships/image" Target="../media/image16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10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00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11.png"/><Relationship Id="rId2" Type="http://schemas.openxmlformats.org/officeDocument/2006/relationships/image" Target="../media/image13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11.png"/><Relationship Id="rId2" Type="http://schemas.openxmlformats.org/officeDocument/2006/relationships/image" Target="../media/image20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58.xml.rels><?xml version="1.0" encoding="UTF-8" standalone="yes"?>
<Relationships xmlns="http://schemas.openxmlformats.org/package/2006/relationships"><Relationship Id="rId2" Type="http://schemas.openxmlformats.org/officeDocument/2006/relationships/image" Target="../media/image17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0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60.xml.rels><?xml version="1.0" encoding="UTF-8" standalone="yes"?>
<Relationships xmlns="http://schemas.openxmlformats.org/package/2006/relationships"><Relationship Id="rId2" Type="http://schemas.openxmlformats.org/officeDocument/2006/relationships/image" Target="../media/image18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00.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2700.png"/></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Normal Forms and Predicates</a:t>
            </a:r>
          </a:p>
        </p:txBody>
      </p:sp>
      <p:sp>
        <p:nvSpPr>
          <p:cNvPr id="3" name="Subtitle 2"/>
          <p:cNvSpPr>
            <a:spLocks noGrp="1"/>
          </p:cNvSpPr>
          <p:nvPr>
            <p:ph type="subTitle" idx="1"/>
          </p:nvPr>
        </p:nvSpPr>
        <p:spPr/>
        <p:txBody>
          <a:bodyPr/>
          <a:lstStyle/>
          <a:p>
            <a:r>
              <a:rPr lang="en-US" dirty="0"/>
              <a:t>CSE 311 </a:t>
            </a:r>
            <a:r>
              <a:rPr lang="en-US" dirty="0" smtClean="0"/>
              <a:t>Spring 2022</a:t>
            </a:r>
            <a:endParaRPr lang="en-US" dirty="0"/>
          </a:p>
          <a:p>
            <a:r>
              <a:rPr lang="en-US" dirty="0"/>
              <a:t>Lecture 4</a:t>
            </a:r>
          </a:p>
        </p:txBody>
      </p:sp>
    </p:spTree>
    <p:extLst>
      <p:ext uri="{BB962C8B-B14F-4D97-AF65-F5344CB8AC3E}">
        <p14:creationId xmlns:p14="http://schemas.microsoft.com/office/powerpoint/2010/main" val="26033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315349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More notation</a:t>
            </a:r>
          </a:p>
          <a:p>
            <a:r>
              <a:rPr lang="en-US" dirty="0"/>
              <a:t>Wrap up digital logic with “standard” ways to read propositions from truth tables.</a:t>
            </a:r>
          </a:p>
          <a:p>
            <a:r>
              <a:rPr lang="en-US" dirty="0"/>
              <a:t>Predicate logic – how do we handle logic with more than one “entity”</a:t>
            </a:r>
          </a:p>
          <a:p>
            <a:endParaRPr lang="en-US" dirty="0"/>
          </a:p>
        </p:txBody>
      </p:sp>
    </p:spTree>
    <p:extLst>
      <p:ext uri="{BB962C8B-B14F-4D97-AF65-F5344CB8AC3E}">
        <p14:creationId xmlns:p14="http://schemas.microsoft.com/office/powerpoint/2010/main" val="75453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FC02-A320-4ABD-AC8F-B8F336ADB741}"/>
              </a:ext>
            </a:extLst>
          </p:cNvPr>
          <p:cNvSpPr>
            <a:spLocks noGrp="1"/>
          </p:cNvSpPr>
          <p:nvPr>
            <p:ph type="title"/>
          </p:nvPr>
        </p:nvSpPr>
        <p:spPr/>
        <p:txBody>
          <a:bodyPr/>
          <a:lstStyle/>
          <a:p>
            <a:r>
              <a:rPr lang="en-US" dirty="0"/>
              <a:t>On notation…</a:t>
            </a:r>
          </a:p>
        </p:txBody>
      </p:sp>
      <p:sp>
        <p:nvSpPr>
          <p:cNvPr id="3" name="Content Placeholder 2">
            <a:extLst>
              <a:ext uri="{FF2B5EF4-FFF2-40B4-BE49-F238E27FC236}">
                <a16:creationId xmlns:a16="http://schemas.microsoft.com/office/drawing/2014/main" id="{C64A9B77-21F5-495D-93C0-D4ACBD7C1C11}"/>
              </a:ext>
            </a:extLst>
          </p:cNvPr>
          <p:cNvSpPr>
            <a:spLocks noGrp="1"/>
          </p:cNvSpPr>
          <p:nvPr>
            <p:ph idx="1"/>
          </p:nvPr>
        </p:nvSpPr>
        <p:spPr/>
        <p:txBody>
          <a:bodyPr/>
          <a:lstStyle/>
          <a:p>
            <a:r>
              <a:rPr lang="en-US" dirty="0"/>
              <a:t>Logic is fundamental. Computer scientists use it in programs, mathematicians use it in proofs, engineers use it in hardware, philosophers use it in arguments,….</a:t>
            </a:r>
          </a:p>
          <a:p>
            <a:r>
              <a:rPr lang="en-US" dirty="0"/>
              <a:t>…so everyone uses different notation to represent the same ideas.</a:t>
            </a:r>
          </a:p>
          <a:p>
            <a:endParaRPr lang="en-US" dirty="0"/>
          </a:p>
          <a:p>
            <a:r>
              <a:rPr lang="en-US" dirty="0"/>
              <a:t>Since we don’t know exactly what you’re doing next, we’re going to show you a bunch of them; but don’t think one is “better” than the others!</a:t>
            </a:r>
          </a:p>
        </p:txBody>
      </p:sp>
    </p:spTree>
    <p:extLst>
      <p:ext uri="{BB962C8B-B14F-4D97-AF65-F5344CB8AC3E}">
        <p14:creationId xmlns:p14="http://schemas.microsoft.com/office/powerpoint/2010/main" val="4009389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190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296392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74092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13223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50668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1905972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6A49-74EC-49A7-BABE-63124CC2D8C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DB1FD82-6DE5-4CDA-9156-20E0FAC8044C}"/>
              </a:ext>
            </a:extLst>
          </p:cNvPr>
          <p:cNvSpPr>
            <a:spLocks noGrp="1"/>
          </p:cNvSpPr>
          <p:nvPr>
            <p:ph idx="1"/>
          </p:nvPr>
        </p:nvSpPr>
        <p:spPr/>
        <p:txBody>
          <a:bodyPr/>
          <a:lstStyle/>
          <a:p>
            <a:r>
              <a:rPr lang="en-US" dirty="0"/>
              <a:t>We’re putting resources on the </a:t>
            </a:r>
            <a:r>
              <a:rPr lang="en-US" dirty="0">
                <a:hlinkClick r:id="rId2"/>
              </a:rPr>
              <a:t>resources</a:t>
            </a:r>
            <a:r>
              <a:rPr lang="en-US" dirty="0"/>
              <a:t> page:</a:t>
            </a:r>
          </a:p>
          <a:p>
            <a:r>
              <a:rPr lang="en-US" dirty="0"/>
              <a:t>The </a:t>
            </a:r>
            <a:r>
              <a:rPr lang="en-US" dirty="0">
                <a:hlinkClick r:id="rId3"/>
              </a:rPr>
              <a:t>list of logical equivalences</a:t>
            </a:r>
            <a:endParaRPr lang="en-US" dirty="0"/>
          </a:p>
          <a:p>
            <a:r>
              <a:rPr lang="en-US" dirty="0"/>
              <a:t>A </a:t>
            </a:r>
            <a:r>
              <a:rPr lang="en-US" dirty="0">
                <a:hlinkClick r:id="rId4"/>
              </a:rPr>
              <a:t>Translation Tips</a:t>
            </a:r>
            <a:r>
              <a:rPr lang="en-US" dirty="0"/>
              <a:t> reading (for going from English to Logic)</a:t>
            </a:r>
          </a:p>
          <a:p>
            <a:pPr lvl="1"/>
            <a:r>
              <a:rPr lang="en-US" dirty="0"/>
              <a:t>Might be useful if you’re still working on homework 1.</a:t>
            </a:r>
          </a:p>
          <a:p>
            <a:endParaRPr lang="en-US" dirty="0"/>
          </a:p>
          <a:p>
            <a:r>
              <a:rPr lang="en-US" dirty="0"/>
              <a:t>There’s a lot of other resources on the page that will be useful as we get further along (e.g. reference sheets for particular topics).</a:t>
            </a:r>
          </a:p>
          <a:p>
            <a:r>
              <a:rPr lang="en-US" dirty="0"/>
              <a:t>We’ll try to remind you about important ones, but it’s good to keep in mind that it’s there.</a:t>
            </a:r>
          </a:p>
        </p:txBody>
      </p:sp>
    </p:spTree>
    <p:extLst>
      <p:ext uri="{BB962C8B-B14F-4D97-AF65-F5344CB8AC3E}">
        <p14:creationId xmlns:p14="http://schemas.microsoft.com/office/powerpoint/2010/main" val="15280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43426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06AF-CEAC-4696-B9DC-AC1C03E6D1C6}"/>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DF6969A9-49F3-41C4-97B4-B63EFF07B641}"/>
              </a:ext>
            </a:extLst>
          </p:cNvPr>
          <p:cNvSpPr>
            <a:spLocks noGrp="1"/>
          </p:cNvSpPr>
          <p:nvPr>
            <p:ph idx="1"/>
          </p:nvPr>
        </p:nvSpPr>
        <p:spPr/>
        <p:txBody>
          <a:bodyPr>
            <a:normAutofit/>
          </a:bodyPr>
          <a:lstStyle/>
          <a:p>
            <a:r>
              <a:rPr lang="en-US" dirty="0"/>
              <a:t>In Fall Quarters, we spend about half-a-lecture building out a circuit to represent a moderately complicated function.</a:t>
            </a:r>
          </a:p>
          <a:p>
            <a:r>
              <a:rPr lang="en-US" dirty="0"/>
              <a:t>It’s 50% a way to practice with the different notation, 50% fun historical context (people used to build circuits by-hand a lot. It’s less common now – decent programs exist to do it now).</a:t>
            </a:r>
          </a:p>
          <a:p>
            <a:r>
              <a:rPr lang="en-US" dirty="0"/>
              <a:t>If you want to get that extra practice, I’ll post an extra video with that content. </a:t>
            </a:r>
          </a:p>
          <a:p>
            <a:pPr lvl="1"/>
            <a:r>
              <a:rPr lang="en-US" dirty="0"/>
              <a:t>But you’ll also have practice in section if you would rather get the content that way.</a:t>
            </a:r>
          </a:p>
          <a:p>
            <a:pPr lvl="1"/>
            <a:r>
              <a:rPr lang="en-US" sz="2800" dirty="0"/>
              <a:t>There are no new principles/ideas here. Only new ways of representing them.</a:t>
            </a:r>
          </a:p>
        </p:txBody>
      </p:sp>
    </p:spTree>
    <p:extLst>
      <p:ext uri="{BB962C8B-B14F-4D97-AF65-F5344CB8AC3E}">
        <p14:creationId xmlns:p14="http://schemas.microsoft.com/office/powerpoint/2010/main" val="3719539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Vocabulary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1866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pSp>
        <p:nvGrpSpPr>
          <p:cNvPr id="5" name="Group 4"/>
          <p:cNvGrpSpPr/>
          <p:nvPr/>
        </p:nvGrpSpPr>
        <p:grpSpPr>
          <a:xfrm>
            <a:off x="2577792" y="1190840"/>
            <a:ext cx="7401950" cy="1857159"/>
            <a:chOff x="1185843" y="3428999"/>
            <a:chExt cx="5380493" cy="1857159"/>
          </a:xfrm>
        </p:grpSpPr>
        <p:sp>
          <p:nvSpPr>
            <p:cNvPr id="6" name="Rectangle 5"/>
            <p:cNvSpPr/>
            <p:nvPr/>
          </p:nvSpPr>
          <p:spPr>
            <a:xfrm>
              <a:off x="1185843" y="3428999"/>
              <a:ext cx="5380493" cy="18571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r>
                <a:rPr lang="en-US" sz="2800" b="1" i="1" dirty="0">
                  <a:latin typeface="Segoe UI Semibold" panose="020B0702040204020203" pitchFamily="34" charset="0"/>
                  <a:cs typeface="Segoe UI Semibold" panose="020B0702040204020203" pitchFamily="34" charset="0"/>
                </a:rPr>
                <a:t>Tautology</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if it is always true.</a:t>
              </a:r>
            </a:p>
            <a:p>
              <a:r>
                <a:rPr lang="en-US" sz="2800" b="1" i="1" dirty="0">
                  <a:latin typeface="Segoe UI Semibold" panose="020B0702040204020203" pitchFamily="34" charset="0"/>
                  <a:cs typeface="Segoe UI Semibold" panose="020B0702040204020203" pitchFamily="34" charset="0"/>
                </a:rPr>
                <a:t>Contradiction</a:t>
              </a:r>
              <a:r>
                <a:rPr lang="en-US" sz="2800" b="1" dirty="0">
                  <a:latin typeface="Segoe UI Semibold" panose="020B0702040204020203" pitchFamily="34" charset="0"/>
                  <a:cs typeface="Segoe UI Semibold" panose="020B0702040204020203" pitchFamily="34" charset="0"/>
                </a:rPr>
                <a:t> if it is always false.</a:t>
              </a:r>
            </a:p>
            <a:p>
              <a:r>
                <a:rPr lang="en-US" sz="2800" b="1" i="1" dirty="0">
                  <a:latin typeface="Segoe UI Semibold" panose="020B0702040204020203" pitchFamily="34" charset="0"/>
                  <a:cs typeface="Segoe UI Semibold" panose="020B0702040204020203" pitchFamily="34" charset="0"/>
                </a:rPr>
                <a:t>Contingency</a:t>
              </a:r>
              <a:r>
                <a:rPr lang="en-US" sz="2800" b="1" dirty="0">
                  <a:latin typeface="Segoe UI Semibold" panose="020B0702040204020203" pitchFamily="34" charset="0"/>
                  <a:cs typeface="Segoe UI Semibold" panose="020B0702040204020203" pitchFamily="34" charset="0"/>
                </a:rPr>
                <a:t> if it can be both true and false.</a:t>
              </a:r>
            </a:p>
          </p:txBody>
        </p:sp>
        <p:sp>
          <p:nvSpPr>
            <p:cNvPr id="7" name="Rectangle 6"/>
            <p:cNvSpPr/>
            <p:nvPr/>
          </p:nvSpPr>
          <p:spPr>
            <a:xfrm>
              <a:off x="1195367" y="3429000"/>
              <a:ext cx="537096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A proposition is a….</a:t>
              </a:r>
            </a:p>
          </p:txBody>
        </p:sp>
      </p:grpSp>
      <mc:AlternateContent xmlns:mc="http://schemas.openxmlformats.org/markup-compatibility/2006" xmlns:a14="http://schemas.microsoft.com/office/drawing/2010/main">
        <mc:Choice Requires="a14">
          <p:sp>
            <p:nvSpPr>
              <p:cNvPr id="3" name="TextBox 2"/>
              <p:cNvSpPr txBox="1"/>
              <p:nvPr/>
            </p:nvSpPr>
            <p:spPr>
              <a:xfrm>
                <a:off x="2441873" y="3429000"/>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Tautology</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𝑝</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solidFill>
                          <a:srgbClr val="4C3282"/>
                        </a:solidFill>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2441873" y="3429000"/>
                <a:ext cx="8550592" cy="830997"/>
              </a:xfrm>
              <a:prstGeom prst="rect">
                <a:avLst/>
              </a:prstGeom>
              <a:blipFill>
                <a:blip r:embed="rId6"/>
                <a:stretch>
                  <a:fillRect l="-1141"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41873" y="4783557"/>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Contradiction</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2441873" y="4783557"/>
                <a:ext cx="8550592" cy="830997"/>
              </a:xfrm>
              <a:prstGeom prst="rect">
                <a:avLst/>
              </a:prstGeom>
              <a:blipFill>
                <a:blip r:embed="rId7"/>
                <a:stretch>
                  <a:fillRect l="-1141"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41873" y="5945408"/>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Contingency </a:t>
                </a:r>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441873" y="5945408"/>
                <a:ext cx="8550592" cy="830997"/>
              </a:xfrm>
              <a:prstGeom prst="rect">
                <a:avLst/>
              </a:prstGeom>
              <a:blipFill>
                <a:blip r:embed="rId8"/>
                <a:stretch>
                  <a:fillRect l="-1141"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45174" y="2979954"/>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145174" y="2979954"/>
                <a:ext cx="190571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45174" y="4323727"/>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45174" y="4323727"/>
                <a:ext cx="190571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45174" y="5563804"/>
                <a:ext cx="24169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solidFill>
                                <a:srgbClr val="4C3282"/>
                              </a:solidFill>
                              <a:latin typeface="Cambria Math" panose="02040503050406030204" pitchFamily="18" charset="0"/>
                            </a:rPr>
                          </m:ctrlPr>
                        </m:dPr>
                        <m:e>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𝑞</m:t>
                          </m:r>
                        </m:e>
                      </m:d>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45174" y="5563804"/>
                <a:ext cx="2416994" cy="52322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61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AA62-824A-45CB-8107-3EF342B09AB0}"/>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D6DEF-E7CB-4EF9-8210-FDF6DBC73F0C}"/>
                  </a:ext>
                </a:extLst>
              </p:cNvPr>
              <p:cNvSpPr>
                <a:spLocks noGrp="1"/>
              </p:cNvSpPr>
              <p:nvPr>
                <p:ph idx="1"/>
              </p:nvPr>
            </p:nvSpPr>
            <p:spPr/>
            <p:txBody>
              <a:bodyPr>
                <a:normAutofit lnSpcReduction="10000"/>
              </a:bodyPr>
              <a:lstStyle/>
              <a:p>
                <a:r>
                  <a:rPr lang="en-US" dirty="0"/>
                  <a:t>Preferred by some mathematicians and circuit designers.</a:t>
                </a:r>
              </a:p>
              <a:p>
                <a:r>
                  <a:rPr lang="en-US" dirty="0"/>
                  <a:t>“or” is </a:t>
                </a:r>
                <a14:m>
                  <m:oMath xmlns:m="http://schemas.openxmlformats.org/officeDocument/2006/math">
                    <m:r>
                      <a:rPr lang="en-US" b="0" i="1" smtClean="0">
                        <a:latin typeface="Cambria Math" panose="02040503050406030204" pitchFamily="18" charset="0"/>
                      </a:rPr>
                      <m:t>+</m:t>
                    </m:r>
                  </m:oMath>
                </a14:m>
                <a:endParaRPr lang="en-US" dirty="0"/>
              </a:p>
              <a:p>
                <a:r>
                  <a:rPr lang="en-US" dirty="0"/>
                  <a:t>“and” is </a:t>
                </a:r>
                <a14:m>
                  <m:oMath xmlns:m="http://schemas.openxmlformats.org/officeDocument/2006/math">
                    <m:r>
                      <a:rPr lang="en-US" b="0" i="1" smtClean="0">
                        <a:latin typeface="Cambria Math" panose="02040503050406030204" pitchFamily="18" charset="0"/>
                      </a:rPr>
                      <m:t>⋅</m:t>
                    </m:r>
                  </m:oMath>
                </a14:m>
                <a:r>
                  <a:rPr lang="en-US" dirty="0"/>
                  <a:t> (i.e. “multiply”)</a:t>
                </a:r>
              </a:p>
              <a:p>
                <a:r>
                  <a:rPr lang="en-US" dirty="0"/>
                  <a:t>“not” is ‘ (an apostrophe after a variable)</a:t>
                </a:r>
              </a:p>
              <a:p>
                <a:endParaRPr lang="en-US" dirty="0"/>
              </a:p>
              <a:p>
                <a:r>
                  <a:rPr lang="en-US" dirty="0"/>
                  <a:t>Why?</a:t>
                </a:r>
              </a:p>
              <a:p>
                <a:r>
                  <a:rPr lang="en-US" dirty="0"/>
                  <a:t>Mathematicians like to study “operations that work </a:t>
                </a:r>
                <a:r>
                  <a:rPr lang="en-US" dirty="0" err="1"/>
                  <a:t>kinda</a:t>
                </a:r>
                <a:r>
                  <a:rPr lang="en-US" dirty="0"/>
                  <a:t> like ‘plus’ and ‘times’ on integers.”</a:t>
                </a:r>
              </a:p>
              <a:p>
                <a:r>
                  <a:rPr lang="en-US" dirty="0"/>
                  <a:t>Circuit designers have a lot of variables, and this notation is more compact.</a:t>
                </a:r>
              </a:p>
            </p:txBody>
          </p:sp>
        </mc:Choice>
        <mc:Fallback xmlns="">
          <p:sp>
            <p:nvSpPr>
              <p:cNvPr id="3" name="Content Placeholder 2">
                <a:extLst>
                  <a:ext uri="{FF2B5EF4-FFF2-40B4-BE49-F238E27FC236}">
                    <a16:creationId xmlns:a16="http://schemas.microsoft.com/office/drawing/2014/main" id="{746D6DEF-E7CB-4EF9-8210-FDF6DBC73F0C}"/>
                  </a:ext>
                </a:extLst>
              </p:cNvPr>
              <p:cNvSpPr>
                <a:spLocks noGrp="1" noRot="1" noChangeAspect="1" noMove="1" noResize="1" noEditPoints="1" noAdjustHandles="1" noChangeArrowheads="1" noChangeShapeType="1" noTextEdit="1"/>
              </p:cNvSpPr>
              <p:nvPr>
                <p:ph idx="1"/>
              </p:nvPr>
            </p:nvSpPr>
            <p:spPr>
              <a:blipFill>
                <a:blip r:embed="rId2"/>
                <a:stretch>
                  <a:fillRect l="-708" t="-3019" r="-436" b="-1509"/>
                </a:stretch>
              </a:blipFill>
            </p:spPr>
            <p:txBody>
              <a:bodyPr/>
              <a:lstStyle/>
              <a:p>
                <a:r>
                  <a:rPr lang="en-US">
                    <a:noFill/>
                  </a:rPr>
                  <a:t> </a:t>
                </a:r>
              </a:p>
            </p:txBody>
          </p:sp>
        </mc:Fallback>
      </mc:AlternateContent>
    </p:spTree>
    <p:extLst>
      <p:ext uri="{BB962C8B-B14F-4D97-AF65-F5344CB8AC3E}">
        <p14:creationId xmlns:p14="http://schemas.microsoft.com/office/powerpoint/2010/main" val="2577616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4"/>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BFE014A5-C1F6-4229-AEE6-1BC80C58CA29}"/>
                  </a:ext>
                </a:extLst>
              </p14:cNvPr>
              <p14:cNvContentPartPr/>
              <p14:nvPr/>
            </p14:nvContentPartPr>
            <p14:xfrm>
              <a:off x="12655410" y="1200585"/>
              <a:ext cx="34560" cy="6120"/>
            </p14:xfrm>
          </p:contentPart>
        </mc:Choice>
        <mc:Fallback xmlns="">
          <p:pic>
            <p:nvPicPr>
              <p:cNvPr id="19" name="Ink 18">
                <a:extLst>
                  <a:ext uri="{FF2B5EF4-FFF2-40B4-BE49-F238E27FC236}">
                    <a16:creationId xmlns:a16="http://schemas.microsoft.com/office/drawing/2014/main" id="{BFE014A5-C1F6-4229-AEE6-1BC80C58CA29}"/>
                  </a:ext>
                </a:extLst>
              </p:cNvPr>
              <p:cNvPicPr/>
              <p:nvPr/>
            </p:nvPicPr>
            <p:blipFill>
              <a:blip r:embed="rId6"/>
              <a:stretch>
                <a:fillRect/>
              </a:stretch>
            </p:blipFill>
            <p:spPr>
              <a:xfrm>
                <a:off x="12646410" y="1191585"/>
                <a:ext cx="52200" cy="23760"/>
              </a:xfrm>
              <a:prstGeom prst="rect">
                <a:avLst/>
              </a:prstGeom>
            </p:spPr>
          </p:pic>
        </mc:Fallback>
      </mc:AlternateContent>
      <p:grpSp>
        <p:nvGrpSpPr>
          <p:cNvPr id="24" name="Group 23">
            <a:extLst>
              <a:ext uri="{FF2B5EF4-FFF2-40B4-BE49-F238E27FC236}">
                <a16:creationId xmlns:a16="http://schemas.microsoft.com/office/drawing/2014/main" id="{6A9E5923-6535-4513-92CF-1F9F3ADADA55}"/>
              </a:ext>
            </a:extLst>
          </p:cNvPr>
          <p:cNvGrpSpPr/>
          <p:nvPr/>
        </p:nvGrpSpPr>
        <p:grpSpPr>
          <a:xfrm>
            <a:off x="5649450" y="3231705"/>
            <a:ext cx="809640" cy="415080"/>
            <a:chOff x="5649450" y="3231705"/>
            <a:chExt cx="809640" cy="415080"/>
          </a:xfrm>
        </p:grpSpPr>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C4490D26-9BB5-4D3E-A81C-A54F9FA9B8B5}"/>
                    </a:ext>
                  </a:extLst>
                </p14:cNvPr>
                <p14:cNvContentPartPr/>
                <p14:nvPr/>
              </p14:nvContentPartPr>
              <p14:xfrm>
                <a:off x="5753490" y="3307665"/>
                <a:ext cx="239760" cy="200880"/>
              </p14:xfrm>
            </p:contentPart>
          </mc:Choice>
          <mc:Fallback xmlns="">
            <p:pic>
              <p:nvPicPr>
                <p:cNvPr id="15" name="Ink 14">
                  <a:extLst>
                    <a:ext uri="{FF2B5EF4-FFF2-40B4-BE49-F238E27FC236}">
                      <a16:creationId xmlns:a16="http://schemas.microsoft.com/office/drawing/2014/main" id="{C4490D26-9BB5-4D3E-A81C-A54F9FA9B8B5}"/>
                    </a:ext>
                  </a:extLst>
                </p:cNvPr>
                <p:cNvPicPr/>
                <p:nvPr/>
              </p:nvPicPr>
              <p:blipFill>
                <a:blip r:embed="rId8"/>
                <a:stretch>
                  <a:fillRect/>
                </a:stretch>
              </p:blipFill>
              <p:spPr>
                <a:xfrm>
                  <a:off x="5744490" y="3299025"/>
                  <a:ext cx="2574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49A370B5-9287-4E9C-8A0F-48C85396E728}"/>
                    </a:ext>
                  </a:extLst>
                </p14:cNvPr>
                <p14:cNvContentPartPr/>
                <p14:nvPr/>
              </p14:nvContentPartPr>
              <p14:xfrm>
                <a:off x="5793810" y="3359505"/>
                <a:ext cx="150840" cy="84600"/>
              </p14:xfrm>
            </p:contentPart>
          </mc:Choice>
          <mc:Fallback xmlns="">
            <p:pic>
              <p:nvPicPr>
                <p:cNvPr id="16" name="Ink 15">
                  <a:extLst>
                    <a:ext uri="{FF2B5EF4-FFF2-40B4-BE49-F238E27FC236}">
                      <a16:creationId xmlns:a16="http://schemas.microsoft.com/office/drawing/2014/main" id="{49A370B5-9287-4E9C-8A0F-48C85396E728}"/>
                    </a:ext>
                  </a:extLst>
                </p:cNvPr>
                <p:cNvPicPr/>
                <p:nvPr/>
              </p:nvPicPr>
              <p:blipFill>
                <a:blip r:embed="rId10"/>
                <a:stretch>
                  <a:fillRect/>
                </a:stretch>
              </p:blipFill>
              <p:spPr>
                <a:xfrm>
                  <a:off x="5785170" y="3350505"/>
                  <a:ext cx="168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B448EAFA-C66B-4EAB-94CA-76B95AAC3B7A}"/>
                    </a:ext>
                  </a:extLst>
                </p14:cNvPr>
                <p14:cNvContentPartPr/>
                <p14:nvPr/>
              </p14:nvContentPartPr>
              <p14:xfrm>
                <a:off x="6024930" y="3394425"/>
                <a:ext cx="126360" cy="120600"/>
              </p14:xfrm>
            </p:contentPart>
          </mc:Choice>
          <mc:Fallback xmlns="">
            <p:pic>
              <p:nvPicPr>
                <p:cNvPr id="17" name="Ink 16">
                  <a:extLst>
                    <a:ext uri="{FF2B5EF4-FFF2-40B4-BE49-F238E27FC236}">
                      <a16:creationId xmlns:a16="http://schemas.microsoft.com/office/drawing/2014/main" id="{B448EAFA-C66B-4EAB-94CA-76B95AAC3B7A}"/>
                    </a:ext>
                  </a:extLst>
                </p:cNvPr>
                <p:cNvPicPr/>
                <p:nvPr/>
              </p:nvPicPr>
              <p:blipFill>
                <a:blip r:embed="rId12"/>
                <a:stretch>
                  <a:fillRect/>
                </a:stretch>
              </p:blipFill>
              <p:spPr>
                <a:xfrm>
                  <a:off x="6015930" y="3385425"/>
                  <a:ext cx="144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129E2823-2E91-4ED4-A8A2-D4E76ACCD4BB}"/>
                    </a:ext>
                  </a:extLst>
                </p14:cNvPr>
                <p14:cNvContentPartPr/>
                <p14:nvPr/>
              </p14:nvContentPartPr>
              <p14:xfrm>
                <a:off x="6228330" y="3326025"/>
                <a:ext cx="230760" cy="206280"/>
              </p14:xfrm>
            </p:contentPart>
          </mc:Choice>
          <mc:Fallback xmlns="">
            <p:pic>
              <p:nvPicPr>
                <p:cNvPr id="20" name="Ink 19">
                  <a:extLst>
                    <a:ext uri="{FF2B5EF4-FFF2-40B4-BE49-F238E27FC236}">
                      <a16:creationId xmlns:a16="http://schemas.microsoft.com/office/drawing/2014/main" id="{129E2823-2E91-4ED4-A8A2-D4E76ACCD4BB}"/>
                    </a:ext>
                  </a:extLst>
                </p:cNvPr>
                <p:cNvPicPr/>
                <p:nvPr/>
              </p:nvPicPr>
              <p:blipFill>
                <a:blip r:embed="rId14"/>
                <a:stretch>
                  <a:fillRect/>
                </a:stretch>
              </p:blipFill>
              <p:spPr>
                <a:xfrm>
                  <a:off x="6219690" y="3317385"/>
                  <a:ext cx="248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2B0CCF4F-5FD6-4D65-A61B-C8E9E85B8C4B}"/>
                    </a:ext>
                  </a:extLst>
                </p14:cNvPr>
                <p14:cNvContentPartPr/>
                <p14:nvPr/>
              </p14:nvContentPartPr>
              <p14:xfrm>
                <a:off x="6321210" y="3403065"/>
                <a:ext cx="44640" cy="10800"/>
              </p14:xfrm>
            </p:contentPart>
          </mc:Choice>
          <mc:Fallback xmlns="">
            <p:pic>
              <p:nvPicPr>
                <p:cNvPr id="21" name="Ink 20">
                  <a:extLst>
                    <a:ext uri="{FF2B5EF4-FFF2-40B4-BE49-F238E27FC236}">
                      <a16:creationId xmlns:a16="http://schemas.microsoft.com/office/drawing/2014/main" id="{2B0CCF4F-5FD6-4D65-A61B-C8E9E85B8C4B}"/>
                    </a:ext>
                  </a:extLst>
                </p:cNvPr>
                <p:cNvPicPr/>
                <p:nvPr/>
              </p:nvPicPr>
              <p:blipFill>
                <a:blip r:embed="rId16"/>
                <a:stretch>
                  <a:fillRect/>
                </a:stretch>
              </p:blipFill>
              <p:spPr>
                <a:xfrm>
                  <a:off x="6312570" y="3394425"/>
                  <a:ext cx="62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5FBD03C8-D951-4F8F-BEB1-72F7BA7F6EFD}"/>
                    </a:ext>
                  </a:extLst>
                </p14:cNvPr>
                <p14:cNvContentPartPr/>
                <p14:nvPr/>
              </p14:nvContentPartPr>
              <p14:xfrm>
                <a:off x="5649450" y="3231705"/>
                <a:ext cx="48960" cy="415080"/>
              </p14:xfrm>
            </p:contentPart>
          </mc:Choice>
          <mc:Fallback xmlns="">
            <p:pic>
              <p:nvPicPr>
                <p:cNvPr id="22" name="Ink 21">
                  <a:extLst>
                    <a:ext uri="{FF2B5EF4-FFF2-40B4-BE49-F238E27FC236}">
                      <a16:creationId xmlns:a16="http://schemas.microsoft.com/office/drawing/2014/main" id="{5FBD03C8-D951-4F8F-BEB1-72F7BA7F6EFD}"/>
                    </a:ext>
                  </a:extLst>
                </p:cNvPr>
                <p:cNvPicPr/>
                <p:nvPr/>
              </p:nvPicPr>
              <p:blipFill>
                <a:blip r:embed="rId18"/>
                <a:stretch>
                  <a:fillRect/>
                </a:stretch>
              </p:blipFill>
              <p:spPr>
                <a:xfrm>
                  <a:off x="5640810" y="3222705"/>
                  <a:ext cx="66600" cy="432720"/>
                </a:xfrm>
                <a:prstGeom prst="rect">
                  <a:avLst/>
                </a:prstGeom>
              </p:spPr>
            </p:pic>
          </mc:Fallback>
        </mc:AlternateContent>
      </p:grpSp>
      <p:grpSp>
        <p:nvGrpSpPr>
          <p:cNvPr id="32" name="Group 31">
            <a:extLst>
              <a:ext uri="{FF2B5EF4-FFF2-40B4-BE49-F238E27FC236}">
                <a16:creationId xmlns:a16="http://schemas.microsoft.com/office/drawing/2014/main" id="{2E0DD6D4-518C-4A4F-9A17-5AF1270C2240}"/>
              </a:ext>
            </a:extLst>
          </p:cNvPr>
          <p:cNvGrpSpPr/>
          <p:nvPr/>
        </p:nvGrpSpPr>
        <p:grpSpPr>
          <a:xfrm>
            <a:off x="7391850" y="3181305"/>
            <a:ext cx="516600" cy="544680"/>
            <a:chOff x="7391850" y="3181305"/>
            <a:chExt cx="516600" cy="544680"/>
          </a:xfrm>
        </p:grpSpPr>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11C9063E-55A2-4104-A9C6-23C8CB19C04B}"/>
                    </a:ext>
                  </a:extLst>
                </p14:cNvPr>
                <p14:cNvContentPartPr/>
                <p14:nvPr/>
              </p14:nvContentPartPr>
              <p14:xfrm>
                <a:off x="7391850" y="3181305"/>
                <a:ext cx="132840" cy="544680"/>
              </p14:xfrm>
            </p:contentPart>
          </mc:Choice>
          <mc:Fallback xmlns="">
            <p:pic>
              <p:nvPicPr>
                <p:cNvPr id="25" name="Ink 24">
                  <a:extLst>
                    <a:ext uri="{FF2B5EF4-FFF2-40B4-BE49-F238E27FC236}">
                      <a16:creationId xmlns:a16="http://schemas.microsoft.com/office/drawing/2014/main" id="{11C9063E-55A2-4104-A9C6-23C8CB19C04B}"/>
                    </a:ext>
                  </a:extLst>
                </p:cNvPr>
                <p:cNvPicPr/>
                <p:nvPr/>
              </p:nvPicPr>
              <p:blipFill>
                <a:blip r:embed="rId22"/>
                <a:stretch>
                  <a:fillRect/>
                </a:stretch>
              </p:blipFill>
              <p:spPr>
                <a:xfrm>
                  <a:off x="7383210" y="3172305"/>
                  <a:ext cx="15048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E07D7E64-2A74-4034-8924-F89B1FC69D95}"/>
                    </a:ext>
                  </a:extLst>
                </p14:cNvPr>
                <p14:cNvContentPartPr/>
                <p14:nvPr/>
              </p14:nvContentPartPr>
              <p14:xfrm>
                <a:off x="7570770" y="3365625"/>
                <a:ext cx="121320" cy="143640"/>
              </p14:xfrm>
            </p:contentPart>
          </mc:Choice>
          <mc:Fallback xmlns="">
            <p:pic>
              <p:nvPicPr>
                <p:cNvPr id="29" name="Ink 28">
                  <a:extLst>
                    <a:ext uri="{FF2B5EF4-FFF2-40B4-BE49-F238E27FC236}">
                      <a16:creationId xmlns:a16="http://schemas.microsoft.com/office/drawing/2014/main" id="{E07D7E64-2A74-4034-8924-F89B1FC69D95}"/>
                    </a:ext>
                  </a:extLst>
                </p:cNvPr>
                <p:cNvPicPr/>
                <p:nvPr/>
              </p:nvPicPr>
              <p:blipFill>
                <a:blip r:embed="rId28"/>
                <a:stretch>
                  <a:fillRect/>
                </a:stretch>
              </p:blipFill>
              <p:spPr>
                <a:xfrm>
                  <a:off x="7561770" y="3356985"/>
                  <a:ext cx="138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id="{47E88882-2C6B-4125-8869-860676D77F17}"/>
                    </a:ext>
                  </a:extLst>
                </p14:cNvPr>
                <p14:cNvContentPartPr/>
                <p14:nvPr/>
              </p14:nvContentPartPr>
              <p14:xfrm>
                <a:off x="7754370" y="3378225"/>
                <a:ext cx="17280" cy="129960"/>
              </p14:xfrm>
            </p:contentPart>
          </mc:Choice>
          <mc:Fallback xmlns="">
            <p:pic>
              <p:nvPicPr>
                <p:cNvPr id="30" name="Ink 29">
                  <a:extLst>
                    <a:ext uri="{FF2B5EF4-FFF2-40B4-BE49-F238E27FC236}">
                      <a16:creationId xmlns:a16="http://schemas.microsoft.com/office/drawing/2014/main" id="{47E88882-2C6B-4125-8869-860676D77F17}"/>
                    </a:ext>
                  </a:extLst>
                </p:cNvPr>
                <p:cNvPicPr/>
                <p:nvPr/>
              </p:nvPicPr>
              <p:blipFill>
                <a:blip r:embed="rId30"/>
                <a:stretch>
                  <a:fillRect/>
                </a:stretch>
              </p:blipFill>
              <p:spPr>
                <a:xfrm>
                  <a:off x="7745730" y="3369225"/>
                  <a:ext cx="349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 30">
                  <a:extLst>
                    <a:ext uri="{FF2B5EF4-FFF2-40B4-BE49-F238E27FC236}">
                      <a16:creationId xmlns:a16="http://schemas.microsoft.com/office/drawing/2014/main" id="{96A1151D-0D77-4B60-8062-0562AB6BBED4}"/>
                    </a:ext>
                  </a:extLst>
                </p14:cNvPr>
                <p14:cNvContentPartPr/>
                <p14:nvPr/>
              </p14:nvContentPartPr>
              <p14:xfrm>
                <a:off x="7733850" y="3379305"/>
                <a:ext cx="174600" cy="164880"/>
              </p14:xfrm>
            </p:contentPart>
          </mc:Choice>
          <mc:Fallback xmlns="">
            <p:pic>
              <p:nvPicPr>
                <p:cNvPr id="31" name="Ink 30">
                  <a:extLst>
                    <a:ext uri="{FF2B5EF4-FFF2-40B4-BE49-F238E27FC236}">
                      <a16:creationId xmlns:a16="http://schemas.microsoft.com/office/drawing/2014/main" id="{96A1151D-0D77-4B60-8062-0562AB6BBED4}"/>
                    </a:ext>
                  </a:extLst>
                </p:cNvPr>
                <p:cNvPicPr/>
                <p:nvPr/>
              </p:nvPicPr>
              <p:blipFill>
                <a:blip r:embed="rId32"/>
                <a:stretch>
                  <a:fillRect/>
                </a:stretch>
              </p:blipFill>
              <p:spPr>
                <a:xfrm>
                  <a:off x="7725210" y="3370665"/>
                  <a:ext cx="192240" cy="182520"/>
                </a:xfrm>
                <a:prstGeom prst="rect">
                  <a:avLst/>
                </a:prstGeom>
              </p:spPr>
            </p:pic>
          </mc:Fallback>
        </mc:AlternateContent>
      </p:grpSp>
      <p:grpSp>
        <p:nvGrpSpPr>
          <p:cNvPr id="42" name="Group 41">
            <a:extLst>
              <a:ext uri="{FF2B5EF4-FFF2-40B4-BE49-F238E27FC236}">
                <a16:creationId xmlns:a16="http://schemas.microsoft.com/office/drawing/2014/main" id="{EFD94C67-0D9D-4410-9E02-5A67A0F05C29}"/>
              </a:ext>
            </a:extLst>
          </p:cNvPr>
          <p:cNvGrpSpPr/>
          <p:nvPr/>
        </p:nvGrpSpPr>
        <p:grpSpPr>
          <a:xfrm>
            <a:off x="8775330" y="3216585"/>
            <a:ext cx="912240" cy="459000"/>
            <a:chOff x="8775330" y="3216585"/>
            <a:chExt cx="912240" cy="459000"/>
          </a:xfrm>
        </p:grpSpPr>
        <mc:AlternateContent xmlns:mc="http://schemas.openxmlformats.org/markup-compatibility/2006" xmlns:p14="http://schemas.microsoft.com/office/powerpoint/2010/main">
          <mc:Choice Requires="p14">
            <p:contentPart p14:bwMode="auto" r:id="rId33">
              <p14:nvContentPartPr>
                <p14:cNvPr id="33" name="Ink 32">
                  <a:extLst>
                    <a:ext uri="{FF2B5EF4-FFF2-40B4-BE49-F238E27FC236}">
                      <a16:creationId xmlns:a16="http://schemas.microsoft.com/office/drawing/2014/main" id="{05897587-1CA9-49AB-B741-D9FAD6C14A22}"/>
                    </a:ext>
                  </a:extLst>
                </p14:cNvPr>
                <p14:cNvContentPartPr/>
                <p14:nvPr/>
              </p14:nvContentPartPr>
              <p14:xfrm>
                <a:off x="8902770" y="3344385"/>
                <a:ext cx="19080" cy="156960"/>
              </p14:xfrm>
            </p:contentPart>
          </mc:Choice>
          <mc:Fallback xmlns="">
            <p:pic>
              <p:nvPicPr>
                <p:cNvPr id="33" name="Ink 32">
                  <a:extLst>
                    <a:ext uri="{FF2B5EF4-FFF2-40B4-BE49-F238E27FC236}">
                      <a16:creationId xmlns:a16="http://schemas.microsoft.com/office/drawing/2014/main" id="{05897587-1CA9-49AB-B741-D9FAD6C14A22}"/>
                    </a:ext>
                  </a:extLst>
                </p:cNvPr>
                <p:cNvPicPr/>
                <p:nvPr/>
              </p:nvPicPr>
              <p:blipFill>
                <a:blip r:embed="rId34"/>
                <a:stretch>
                  <a:fillRect/>
                </a:stretch>
              </p:blipFill>
              <p:spPr>
                <a:xfrm>
                  <a:off x="8893770" y="3335745"/>
                  <a:ext cx="36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Ink 33">
                  <a:extLst>
                    <a:ext uri="{FF2B5EF4-FFF2-40B4-BE49-F238E27FC236}">
                      <a16:creationId xmlns:a16="http://schemas.microsoft.com/office/drawing/2014/main" id="{E7A31180-7172-4A8B-A880-C4338424C89C}"/>
                    </a:ext>
                  </a:extLst>
                </p14:cNvPr>
                <p14:cNvContentPartPr/>
                <p14:nvPr/>
              </p14:nvContentPartPr>
              <p14:xfrm>
                <a:off x="8874690" y="3350865"/>
                <a:ext cx="230400" cy="174600"/>
              </p14:xfrm>
            </p:contentPart>
          </mc:Choice>
          <mc:Fallback xmlns="">
            <p:pic>
              <p:nvPicPr>
                <p:cNvPr id="34" name="Ink 33">
                  <a:extLst>
                    <a:ext uri="{FF2B5EF4-FFF2-40B4-BE49-F238E27FC236}">
                      <a16:creationId xmlns:a16="http://schemas.microsoft.com/office/drawing/2014/main" id="{E7A31180-7172-4A8B-A880-C4338424C89C}"/>
                    </a:ext>
                  </a:extLst>
                </p:cNvPr>
                <p:cNvPicPr/>
                <p:nvPr/>
              </p:nvPicPr>
              <p:blipFill>
                <a:blip r:embed="rId36"/>
                <a:stretch>
                  <a:fillRect/>
                </a:stretch>
              </p:blipFill>
              <p:spPr>
                <a:xfrm>
                  <a:off x="8866050" y="3341865"/>
                  <a:ext cx="248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Ink 34">
                  <a:extLst>
                    <a:ext uri="{FF2B5EF4-FFF2-40B4-BE49-F238E27FC236}">
                      <a16:creationId xmlns:a16="http://schemas.microsoft.com/office/drawing/2014/main" id="{19B6CF9E-E100-4716-BABC-E9E6F0F56D30}"/>
                    </a:ext>
                  </a:extLst>
                </p14:cNvPr>
                <p14:cNvContentPartPr/>
                <p14:nvPr/>
              </p14:nvContentPartPr>
              <p14:xfrm>
                <a:off x="9163050" y="3476145"/>
                <a:ext cx="60840" cy="86400"/>
              </p14:xfrm>
            </p:contentPart>
          </mc:Choice>
          <mc:Fallback xmlns="">
            <p:pic>
              <p:nvPicPr>
                <p:cNvPr id="35" name="Ink 34">
                  <a:extLst>
                    <a:ext uri="{FF2B5EF4-FFF2-40B4-BE49-F238E27FC236}">
                      <a16:creationId xmlns:a16="http://schemas.microsoft.com/office/drawing/2014/main" id="{19B6CF9E-E100-4716-BABC-E9E6F0F56D30}"/>
                    </a:ext>
                  </a:extLst>
                </p:cNvPr>
                <p:cNvPicPr/>
                <p:nvPr/>
              </p:nvPicPr>
              <p:blipFill>
                <a:blip r:embed="rId38"/>
                <a:stretch>
                  <a:fillRect/>
                </a:stretch>
              </p:blipFill>
              <p:spPr>
                <a:xfrm>
                  <a:off x="9154410" y="3467145"/>
                  <a:ext cx="78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Ink 35">
                  <a:extLst>
                    <a:ext uri="{FF2B5EF4-FFF2-40B4-BE49-F238E27FC236}">
                      <a16:creationId xmlns:a16="http://schemas.microsoft.com/office/drawing/2014/main" id="{D55266B5-162D-475E-B09F-D64268D1B74A}"/>
                    </a:ext>
                  </a:extLst>
                </p14:cNvPr>
                <p14:cNvContentPartPr/>
                <p14:nvPr/>
              </p14:nvContentPartPr>
              <p14:xfrm>
                <a:off x="9278970" y="3363105"/>
                <a:ext cx="14040" cy="165600"/>
              </p14:xfrm>
            </p:contentPart>
          </mc:Choice>
          <mc:Fallback xmlns="">
            <p:pic>
              <p:nvPicPr>
                <p:cNvPr id="36" name="Ink 35">
                  <a:extLst>
                    <a:ext uri="{FF2B5EF4-FFF2-40B4-BE49-F238E27FC236}">
                      <a16:creationId xmlns:a16="http://schemas.microsoft.com/office/drawing/2014/main" id="{D55266B5-162D-475E-B09F-D64268D1B74A}"/>
                    </a:ext>
                  </a:extLst>
                </p:cNvPr>
                <p:cNvPicPr/>
                <p:nvPr/>
              </p:nvPicPr>
              <p:blipFill>
                <a:blip r:embed="rId40"/>
                <a:stretch>
                  <a:fillRect/>
                </a:stretch>
              </p:blipFill>
              <p:spPr>
                <a:xfrm>
                  <a:off x="9270330" y="3354465"/>
                  <a:ext cx="31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Ink 36">
                  <a:extLst>
                    <a:ext uri="{FF2B5EF4-FFF2-40B4-BE49-F238E27FC236}">
                      <a16:creationId xmlns:a16="http://schemas.microsoft.com/office/drawing/2014/main" id="{45C50317-3D57-4864-9340-1CCD31F55CDC}"/>
                    </a:ext>
                  </a:extLst>
                </p14:cNvPr>
                <p14:cNvContentPartPr/>
                <p14:nvPr/>
              </p14:nvContentPartPr>
              <p14:xfrm>
                <a:off x="9191850" y="3442305"/>
                <a:ext cx="130320" cy="20880"/>
              </p14:xfrm>
            </p:contentPart>
          </mc:Choice>
          <mc:Fallback xmlns="">
            <p:pic>
              <p:nvPicPr>
                <p:cNvPr id="37" name="Ink 36">
                  <a:extLst>
                    <a:ext uri="{FF2B5EF4-FFF2-40B4-BE49-F238E27FC236}">
                      <a16:creationId xmlns:a16="http://schemas.microsoft.com/office/drawing/2014/main" id="{45C50317-3D57-4864-9340-1CCD31F55CDC}"/>
                    </a:ext>
                  </a:extLst>
                </p:cNvPr>
                <p:cNvPicPr/>
                <p:nvPr/>
              </p:nvPicPr>
              <p:blipFill>
                <a:blip r:embed="rId42"/>
                <a:stretch>
                  <a:fillRect/>
                </a:stretch>
              </p:blipFill>
              <p:spPr>
                <a:xfrm>
                  <a:off x="9183210" y="3433665"/>
                  <a:ext cx="147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Ink 37">
                  <a:extLst>
                    <a:ext uri="{FF2B5EF4-FFF2-40B4-BE49-F238E27FC236}">
                      <a16:creationId xmlns:a16="http://schemas.microsoft.com/office/drawing/2014/main" id="{DFA72CC7-8079-448C-B075-F69CE8B92069}"/>
                    </a:ext>
                  </a:extLst>
                </p14:cNvPr>
                <p14:cNvContentPartPr/>
                <p14:nvPr/>
              </p14:nvContentPartPr>
              <p14:xfrm>
                <a:off x="8775330" y="3224865"/>
                <a:ext cx="57240" cy="401040"/>
              </p14:xfrm>
            </p:contentPart>
          </mc:Choice>
          <mc:Fallback xmlns="">
            <p:pic>
              <p:nvPicPr>
                <p:cNvPr id="38" name="Ink 37">
                  <a:extLst>
                    <a:ext uri="{FF2B5EF4-FFF2-40B4-BE49-F238E27FC236}">
                      <a16:creationId xmlns:a16="http://schemas.microsoft.com/office/drawing/2014/main" id="{DFA72CC7-8079-448C-B075-F69CE8B92069}"/>
                    </a:ext>
                  </a:extLst>
                </p:cNvPr>
                <p:cNvPicPr/>
                <p:nvPr/>
              </p:nvPicPr>
              <p:blipFill>
                <a:blip r:embed="rId44"/>
                <a:stretch>
                  <a:fillRect/>
                </a:stretch>
              </p:blipFill>
              <p:spPr>
                <a:xfrm>
                  <a:off x="8766690" y="3215865"/>
                  <a:ext cx="7488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Ink 38">
                  <a:extLst>
                    <a:ext uri="{FF2B5EF4-FFF2-40B4-BE49-F238E27FC236}">
                      <a16:creationId xmlns:a16="http://schemas.microsoft.com/office/drawing/2014/main" id="{5F7710EC-912A-4A7A-91C5-C89555439B91}"/>
                    </a:ext>
                  </a:extLst>
                </p14:cNvPr>
                <p14:cNvContentPartPr/>
                <p14:nvPr/>
              </p14:nvContentPartPr>
              <p14:xfrm>
                <a:off x="8806290" y="3216585"/>
                <a:ext cx="722520" cy="459000"/>
              </p14:xfrm>
            </p:contentPart>
          </mc:Choice>
          <mc:Fallback xmlns="">
            <p:pic>
              <p:nvPicPr>
                <p:cNvPr id="39" name="Ink 38">
                  <a:extLst>
                    <a:ext uri="{FF2B5EF4-FFF2-40B4-BE49-F238E27FC236}">
                      <a16:creationId xmlns:a16="http://schemas.microsoft.com/office/drawing/2014/main" id="{5F7710EC-912A-4A7A-91C5-C89555439B91}"/>
                    </a:ext>
                  </a:extLst>
                </p:cNvPr>
                <p:cNvPicPr/>
                <p:nvPr/>
              </p:nvPicPr>
              <p:blipFill>
                <a:blip r:embed="rId46"/>
                <a:stretch>
                  <a:fillRect/>
                </a:stretch>
              </p:blipFill>
              <p:spPr>
                <a:xfrm>
                  <a:off x="8797650" y="3207945"/>
                  <a:ext cx="7401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Ink 40">
                  <a:extLst>
                    <a:ext uri="{FF2B5EF4-FFF2-40B4-BE49-F238E27FC236}">
                      <a16:creationId xmlns:a16="http://schemas.microsoft.com/office/drawing/2014/main" id="{C90B5B0D-5743-4EE4-AFD8-B592F66610BC}"/>
                    </a:ext>
                  </a:extLst>
                </p14:cNvPr>
                <p14:cNvContentPartPr/>
                <p14:nvPr/>
              </p14:nvContentPartPr>
              <p14:xfrm>
                <a:off x="9495330" y="3387945"/>
                <a:ext cx="192240" cy="141840"/>
              </p14:xfrm>
            </p:contentPart>
          </mc:Choice>
          <mc:Fallback xmlns="">
            <p:pic>
              <p:nvPicPr>
                <p:cNvPr id="41" name="Ink 40">
                  <a:extLst>
                    <a:ext uri="{FF2B5EF4-FFF2-40B4-BE49-F238E27FC236}">
                      <a16:creationId xmlns:a16="http://schemas.microsoft.com/office/drawing/2014/main" id="{C90B5B0D-5743-4EE4-AFD8-B592F66610BC}"/>
                    </a:ext>
                  </a:extLst>
                </p:cNvPr>
                <p:cNvPicPr/>
                <p:nvPr/>
              </p:nvPicPr>
              <p:blipFill>
                <a:blip r:embed="rId48"/>
                <a:stretch>
                  <a:fillRect/>
                </a:stretch>
              </p:blipFill>
              <p:spPr>
                <a:xfrm>
                  <a:off x="9486330" y="3378945"/>
                  <a:ext cx="209880" cy="15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5" name="Ink 4">
                <a:extLst>
                  <a:ext uri="{FF2B5EF4-FFF2-40B4-BE49-F238E27FC236}">
                    <a16:creationId xmlns:a16="http://schemas.microsoft.com/office/drawing/2014/main" id="{7A7CC2A0-6ED6-4EE6-993D-758D1632C023}"/>
                  </a:ext>
                </a:extLst>
              </p14:cNvPr>
              <p14:cNvContentPartPr/>
              <p14:nvPr/>
            </p14:nvContentPartPr>
            <p14:xfrm>
              <a:off x="5625466" y="3194202"/>
              <a:ext cx="1001520" cy="456840"/>
            </p14:xfrm>
          </p:contentPart>
        </mc:Choice>
        <mc:Fallback xmlns="">
          <p:pic>
            <p:nvPicPr>
              <p:cNvPr id="5" name="Ink 4">
                <a:extLst>
                  <a:ext uri="{FF2B5EF4-FFF2-40B4-BE49-F238E27FC236}">
                    <a16:creationId xmlns:a16="http://schemas.microsoft.com/office/drawing/2014/main" id="{7A7CC2A0-6ED6-4EE6-993D-758D1632C023}"/>
                  </a:ext>
                </a:extLst>
              </p:cNvPr>
              <p:cNvPicPr/>
              <p:nvPr/>
            </p:nvPicPr>
            <p:blipFill>
              <a:blip r:embed="rId50"/>
              <a:stretch>
                <a:fillRect/>
              </a:stretch>
            </p:blipFill>
            <p:spPr>
              <a:xfrm>
                <a:off x="5616826" y="3185202"/>
                <a:ext cx="101916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 name="Ink 11">
                <a:extLst>
                  <a:ext uri="{FF2B5EF4-FFF2-40B4-BE49-F238E27FC236}">
                    <a16:creationId xmlns:a16="http://schemas.microsoft.com/office/drawing/2014/main" id="{70C444F5-439D-424B-BD15-DCD3B3EB7F03}"/>
                  </a:ext>
                </a:extLst>
              </p14:cNvPr>
              <p14:cNvContentPartPr/>
              <p14:nvPr/>
            </p14:nvContentPartPr>
            <p14:xfrm>
              <a:off x="7400266" y="3190962"/>
              <a:ext cx="731880" cy="532440"/>
            </p14:xfrm>
          </p:contentPart>
        </mc:Choice>
        <mc:Fallback xmlns="">
          <p:pic>
            <p:nvPicPr>
              <p:cNvPr id="12" name="Ink 11">
                <a:extLst>
                  <a:ext uri="{FF2B5EF4-FFF2-40B4-BE49-F238E27FC236}">
                    <a16:creationId xmlns:a16="http://schemas.microsoft.com/office/drawing/2014/main" id="{70C444F5-439D-424B-BD15-DCD3B3EB7F03}"/>
                  </a:ext>
                </a:extLst>
              </p:cNvPr>
              <p:cNvPicPr/>
              <p:nvPr/>
            </p:nvPicPr>
            <p:blipFill>
              <a:blip r:embed="rId52"/>
              <a:stretch>
                <a:fillRect/>
              </a:stretch>
            </p:blipFill>
            <p:spPr>
              <a:xfrm>
                <a:off x="7391626" y="3182316"/>
                <a:ext cx="749520" cy="550092"/>
              </a:xfrm>
              <a:prstGeom prst="rect">
                <a:avLst/>
              </a:prstGeom>
            </p:spPr>
          </p:pic>
        </mc:Fallback>
      </mc:AlternateContent>
    </p:spTree>
    <p:extLst>
      <p:ext uri="{BB962C8B-B14F-4D97-AF65-F5344CB8AC3E}">
        <p14:creationId xmlns:p14="http://schemas.microsoft.com/office/powerpoint/2010/main" val="4013001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C6DE-836C-4227-8858-E0F64EB29D29}"/>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7B6B78A9-EBB3-4906-81CB-A458A2F69131}"/>
              </a:ext>
            </a:extLst>
          </p:cNvPr>
          <p:cNvSpPr>
            <a:spLocks noGrp="1"/>
          </p:cNvSpPr>
          <p:nvPr>
            <p:ph idx="1"/>
          </p:nvPr>
        </p:nvSpPr>
        <p:spPr>
          <a:xfrm>
            <a:off x="575240" y="2771775"/>
            <a:ext cx="11187258" cy="3537586"/>
          </a:xfrm>
        </p:spPr>
        <p:txBody>
          <a:bodyPr/>
          <a:lstStyle/>
          <a:p>
            <a:r>
              <a:rPr lang="en-US" dirty="0"/>
              <a:t>Remember this is just an alternate notation for the same underlying ideas.</a:t>
            </a:r>
          </a:p>
          <a:p>
            <a:r>
              <a:rPr lang="en-US" dirty="0"/>
              <a:t>So that big list of identities? Just change the notation and you get another big list of identities!</a:t>
            </a:r>
          </a:p>
          <a:p>
            <a:pPr lvl="1"/>
            <a:r>
              <a:rPr lang="en-US" dirty="0"/>
              <a:t>Sometimes names are different (“involution” instead of “double negation”), but the core ideas are the same.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2D04C-5261-4EF6-B60D-54C11C6ED86A}"/>
                  </a:ext>
                </a:extLst>
              </p:cNvPr>
              <p:cNvSpPr txBox="1"/>
              <p:nvPr/>
            </p:nvSpPr>
            <p:spPr>
              <a:xfrm>
                <a:off x="574675"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C8E2D04C-5261-4EF6-B60D-54C11C6ED86A}"/>
                  </a:ext>
                </a:extLst>
              </p:cNvPr>
              <p:cNvSpPr txBox="1">
                <a:spLocks noRot="1" noChangeAspect="1" noMove="1" noResize="1" noEditPoints="1" noAdjustHandles="1" noChangeArrowheads="1" noChangeShapeType="1" noTextEdit="1"/>
              </p:cNvSpPr>
              <p:nvPr/>
            </p:nvSpPr>
            <p:spPr>
              <a:xfrm>
                <a:off x="574675" y="2162175"/>
                <a:ext cx="5521325" cy="461665"/>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E021D-35AC-494F-9B6D-E9F3EE180CED}"/>
                  </a:ext>
                </a:extLst>
              </p:cNvPr>
              <p:cNvSpPr txBox="1"/>
              <p:nvPr/>
            </p:nvSpPr>
            <p:spPr>
              <a:xfrm>
                <a:off x="5956300"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0A8E021D-35AC-494F-9B6D-E9F3EE180CED}"/>
                  </a:ext>
                </a:extLst>
              </p:cNvPr>
              <p:cNvSpPr txBox="1">
                <a:spLocks noRot="1" noChangeAspect="1" noMove="1" noResize="1" noEditPoints="1" noAdjustHandles="1" noChangeArrowheads="1" noChangeShapeType="1" noTextEdit="1"/>
              </p:cNvSpPr>
              <p:nvPr/>
            </p:nvSpPr>
            <p:spPr>
              <a:xfrm>
                <a:off x="5956300" y="2162175"/>
                <a:ext cx="5521325" cy="461665"/>
              </a:xfrm>
              <a:prstGeom prst="rect">
                <a:avLst/>
              </a:prstGeom>
              <a:blipFill>
                <a:blip r:embed="rId3"/>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15CDDC-DF22-466D-A0B9-F9E86E2D976D}"/>
              </a:ext>
            </a:extLst>
          </p:cNvPr>
          <p:cNvSpPr txBox="1"/>
          <p:nvPr/>
        </p:nvSpPr>
        <p:spPr>
          <a:xfrm>
            <a:off x="2095500" y="15906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909A7AEE-4729-4F59-BD54-291EA9227073}"/>
              </a:ext>
            </a:extLst>
          </p:cNvPr>
          <p:cNvSpPr txBox="1"/>
          <p:nvPr/>
        </p:nvSpPr>
        <p:spPr>
          <a:xfrm>
            <a:off x="7477125" y="16655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p:spTree>
    <p:extLst>
      <p:ext uri="{BB962C8B-B14F-4D97-AF65-F5344CB8AC3E}">
        <p14:creationId xmlns:p14="http://schemas.microsoft.com/office/powerpoint/2010/main" val="3980776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E16A-1A47-478E-BE55-9D471693C883}"/>
              </a:ext>
            </a:extLst>
          </p:cNvPr>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575239" y="1370445"/>
            <a:ext cx="11363325" cy="5410200"/>
          </a:xfrm>
          <a:prstGeom prst="rect">
            <a:avLst/>
          </a:prstGeom>
        </p:spPr>
      </p:pic>
    </p:spTree>
    <p:extLst>
      <p:ext uri="{BB962C8B-B14F-4D97-AF65-F5344CB8AC3E}">
        <p14:creationId xmlns:p14="http://schemas.microsoft.com/office/powerpoint/2010/main" val="365428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latin typeface="Cambria Math" panose="02040503050406030204" pitchFamily="18" charset="0"/>
                            <a:cs typeface="Segoe UI Semilight" panose="020B0402040204020203" pitchFamily="34" charset="0"/>
                          </a:rPr>
                        </m:ctrlPr>
                      </m:dPr>
                      <m:e>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𝑝</m:t>
                        </m:r>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𝑞</m:t>
                        </m:r>
                      </m:e>
                    </m:d>
                    <m:r>
                      <a:rPr lang="en-US" sz="2800" b="0" i="1" dirty="0" smtClean="0">
                        <a:latin typeface="Cambria Math" panose="02040503050406030204" pitchFamily="18" charset="0"/>
                        <a:cs typeface="Segoe UI Semilight" panose="020B0402040204020203" pitchFamily="34" charset="0"/>
                      </a:rPr>
                      <m:t>∧</m:t>
                    </m:r>
                    <m:r>
                      <m:rPr>
                        <m:sty m:val="p"/>
                      </m:rPr>
                      <a:rPr lang="en-US" sz="2800" b="0" i="0" dirty="0" smtClean="0">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𝑝</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406962" y="4024689"/>
                <a:ext cx="3783717"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𝑝</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𝑝</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𝑞</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𝑝</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406962" y="4024689"/>
                <a:ext cx="3783717" cy="1200329"/>
              </a:xfrm>
              <a:prstGeom prst="rect">
                <a:avLst/>
              </a:prstGeom>
              <a:blipFill>
                <a:blip r:embed="rId5"/>
                <a:stretch>
                  <a:fillRect l="-2581"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529663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433387" y="1590675"/>
            <a:ext cx="11325225" cy="3676650"/>
          </a:xfrm>
          <a:prstGeom prst="rect">
            <a:avLst/>
          </a:prstGeom>
        </p:spPr>
      </p:pic>
    </p:spTree>
    <p:extLst>
      <p:ext uri="{BB962C8B-B14F-4D97-AF65-F5344CB8AC3E}">
        <p14:creationId xmlns:p14="http://schemas.microsoft.com/office/powerpoint/2010/main" val="1034598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1251238" y="1471186"/>
            <a:ext cx="10054070" cy="5289831"/>
          </a:xfrm>
          <a:prstGeom prst="rect">
            <a:avLst/>
          </a:prstGeom>
        </p:spPr>
      </p:pic>
    </p:spTree>
    <p:extLst>
      <p:ext uri="{BB962C8B-B14F-4D97-AF65-F5344CB8AC3E}">
        <p14:creationId xmlns:p14="http://schemas.microsoft.com/office/powerpoint/2010/main" val="589218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57E-6CD4-47E2-BD1E-365B3C64BD0C}"/>
              </a:ext>
            </a:extLst>
          </p:cNvPr>
          <p:cNvSpPr>
            <a:spLocks noGrp="1"/>
          </p:cNvSpPr>
          <p:nvPr>
            <p:ph type="title"/>
          </p:nvPr>
        </p:nvSpPr>
        <p:spPr/>
        <p:txBody>
          <a:bodyPr/>
          <a:lstStyle/>
          <a:p>
            <a:r>
              <a:rPr lang="en-US" dirty="0"/>
              <a:t>A Few Fun Facts</a:t>
            </a:r>
          </a:p>
        </p:txBody>
      </p:sp>
      <p:sp>
        <p:nvSpPr>
          <p:cNvPr id="3" name="Content Placeholder 2">
            <a:extLst>
              <a:ext uri="{FF2B5EF4-FFF2-40B4-BE49-F238E27FC236}">
                <a16:creationId xmlns:a16="http://schemas.microsoft.com/office/drawing/2014/main" id="{F751E616-34B5-4615-8CB5-D135BAA919AD}"/>
              </a:ext>
            </a:extLst>
          </p:cNvPr>
          <p:cNvSpPr>
            <a:spLocks noGrp="1"/>
          </p:cNvSpPr>
          <p:nvPr>
            <p:ph idx="1"/>
          </p:nvPr>
        </p:nvSpPr>
        <p:spPr>
          <a:xfrm>
            <a:off x="575240" y="1463857"/>
            <a:ext cx="11187258" cy="5263514"/>
          </a:xfrm>
        </p:spPr>
        <p:txBody>
          <a:bodyPr>
            <a:normAutofit lnSpcReduction="10000"/>
          </a:bodyPr>
          <a:lstStyle/>
          <a:p>
            <a:r>
              <a:rPr lang="en-US" dirty="0"/>
              <a:t>That you’re not responsible for:</a:t>
            </a:r>
          </a:p>
          <a:p>
            <a:r>
              <a:rPr lang="en-US" dirty="0"/>
              <a:t>The identities are divided into “axioms” and “theorems”</a:t>
            </a:r>
          </a:p>
          <a:p>
            <a:r>
              <a:rPr lang="en-US" dirty="0"/>
              <a:t>Mathematicians (and some computer scientists, like me </a:t>
            </a:r>
            <a:r>
              <a:rPr lang="en-US" dirty="0">
                <a:sym typeface="Wingdings" panose="05000000000000000000" pitchFamily="2" charset="2"/>
              </a:rPr>
              <a:t> ) will sometimes study what minimum starting points (“the axioms”) will be enough to derive all the usual facts we rely on (“the theorems”)</a:t>
            </a:r>
          </a:p>
          <a:p>
            <a:pPr lvl="1"/>
            <a:r>
              <a:rPr lang="en-US" dirty="0">
                <a:sym typeface="Wingdings" panose="05000000000000000000" pitchFamily="2" charset="2"/>
              </a:rPr>
              <a:t>That’s what I meant by “operations that work </a:t>
            </a:r>
            <a:r>
              <a:rPr lang="en-US" dirty="0" err="1">
                <a:sym typeface="Wingdings" panose="05000000000000000000" pitchFamily="2" charset="2"/>
              </a:rPr>
              <a:t>kinda</a:t>
            </a:r>
            <a:r>
              <a:rPr lang="en-US" dirty="0">
                <a:sym typeface="Wingdings" panose="05000000000000000000" pitchFamily="2" charset="2"/>
              </a:rPr>
              <a:t> like plus and times”</a:t>
            </a:r>
          </a:p>
          <a:p>
            <a:r>
              <a:rPr lang="en-US" dirty="0"/>
              <a:t>For our purposes, we won’t make a distinction here, but we will use similar thinking later in the course. </a:t>
            </a:r>
          </a:p>
          <a:p>
            <a:r>
              <a:rPr lang="en-US" dirty="0"/>
              <a:t>Boolean algebra makes things like commutativity axioms (starting points, things we assume) with propositional logic, we start from the truth tables and can derive that commutativity is true. For this class, though, it’s a fact you can use either way.</a:t>
            </a:r>
          </a:p>
        </p:txBody>
      </p:sp>
    </p:spTree>
    <p:extLst>
      <p:ext uri="{BB962C8B-B14F-4D97-AF65-F5344CB8AC3E}">
        <p14:creationId xmlns:p14="http://schemas.microsoft.com/office/powerpoint/2010/main" val="1842221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2AF7-F963-4A80-9790-50BF1A723820}"/>
              </a:ext>
            </a:extLst>
          </p:cNvPr>
          <p:cNvSpPr>
            <a:spLocks noGrp="1"/>
          </p:cNvSpPr>
          <p:nvPr>
            <p:ph type="title"/>
          </p:nvPr>
        </p:nvSpPr>
        <p:spPr/>
        <p:txBody>
          <a:bodyPr/>
          <a:lstStyle/>
          <a:p>
            <a:r>
              <a:rPr lang="en-US" dirty="0"/>
              <a:t>Why ANOTHER way of writing down logic?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B261FD-2970-4F1A-AC0E-38C1A3E00116}"/>
                  </a:ext>
                </a:extLst>
              </p:cNvPr>
              <p:cNvSpPr>
                <a:spLocks noGrp="1"/>
              </p:cNvSpPr>
              <p:nvPr>
                <p:ph idx="1"/>
              </p:nvPr>
            </p:nvSpPr>
            <p:spPr/>
            <p:txBody>
              <a:bodyPr/>
              <a:lstStyle/>
              <a:p>
                <a:r>
                  <a:rPr lang="en-US" dirty="0"/>
                  <a:t>This is the third one!?</a:t>
                </a:r>
              </a:p>
              <a:p>
                <a:endParaRPr lang="en-US" dirty="0"/>
              </a:p>
              <a:p>
                <a:r>
                  <a:rPr lang="en-US" dirty="0"/>
                  <a:t>Because, in your future courses, you’ll use any/all of them. </a:t>
                </a:r>
              </a:p>
              <a:p>
                <a:endParaRPr lang="en-US" dirty="0"/>
              </a:p>
              <a:p>
                <a:r>
                  <a:rPr lang="en-US" dirty="0"/>
                  <a:t>Remember there aren’t new concepts here, just new representations.</a:t>
                </a:r>
              </a:p>
              <a:p>
                <a:r>
                  <a:rPr lang="en-US" dirty="0"/>
                  <a:t>We mostly use propositional notation (</a:t>
                </a:r>
                <a14:m>
                  <m:oMath xmlns:m="http://schemas.openxmlformats.org/officeDocument/2006/math">
                    <m:r>
                      <a:rPr lang="en-US" b="0" i="1" smtClean="0">
                        <a:latin typeface="Cambria Math" panose="02040503050406030204" pitchFamily="18" charset="0"/>
                      </a:rPr>
                      <m:t>∧,∨,¬,</m:t>
                    </m:r>
                  </m:oMath>
                </a14:m>
                <a:r>
                  <a:rPr lang="en-US" dirty="0"/>
                  <a:t>etc.) but we’ll use them all a bit so you’re ready for any of them in your future courses.</a:t>
                </a:r>
              </a:p>
              <a:p>
                <a:endParaRPr lang="en-US" dirty="0"/>
              </a:p>
              <a:p>
                <a:r>
                  <a:rPr lang="en-US" dirty="0"/>
                  <a:t>Practice in section and on homework.</a:t>
                </a:r>
              </a:p>
            </p:txBody>
          </p:sp>
        </mc:Choice>
        <mc:Fallback xmlns="">
          <p:sp>
            <p:nvSpPr>
              <p:cNvPr id="3" name="Content Placeholder 2">
                <a:extLst>
                  <a:ext uri="{FF2B5EF4-FFF2-40B4-BE49-F238E27FC236}">
                    <a16:creationId xmlns:a16="http://schemas.microsoft.com/office/drawing/2014/main" id="{5CB261FD-2970-4F1A-AC0E-38C1A3E00116}"/>
                  </a:ext>
                </a:extLst>
              </p:cNvPr>
              <p:cNvSpPr>
                <a:spLocks noGrp="1" noRot="1" noChangeAspect="1" noMove="1" noResize="1" noEditPoints="1" noAdjustHandles="1" noChangeArrowheads="1" noChangeShapeType="1" noTextEdit="1"/>
              </p:cNvSpPr>
              <p:nvPr>
                <p:ph idx="1"/>
              </p:nvPr>
            </p:nvSpPr>
            <p:spPr>
              <a:blipFill>
                <a:blip r:embed="rId2"/>
                <a:stretch>
                  <a:fillRect l="-708" t="-2138" r="-599" b="-2390"/>
                </a:stretch>
              </a:blipFill>
            </p:spPr>
            <p:txBody>
              <a:bodyPr/>
              <a:lstStyle/>
              <a:p>
                <a:r>
                  <a:rPr lang="en-US">
                    <a:noFill/>
                  </a:rPr>
                  <a:t> </a:t>
                </a:r>
              </a:p>
            </p:txBody>
          </p:sp>
        </mc:Fallback>
      </mc:AlternateContent>
    </p:spTree>
    <p:extLst>
      <p:ext uri="{BB962C8B-B14F-4D97-AF65-F5344CB8AC3E}">
        <p14:creationId xmlns:p14="http://schemas.microsoft.com/office/powerpoint/2010/main" val="2748329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2479B-2736-4C1E-91BF-5AB1880A3A53}"/>
              </a:ext>
            </a:extLst>
          </p:cNvPr>
          <p:cNvSpPr>
            <a:spLocks noGrp="1"/>
          </p:cNvSpPr>
          <p:nvPr>
            <p:ph type="title"/>
          </p:nvPr>
        </p:nvSpPr>
        <p:spPr/>
        <p:txBody>
          <a:bodyPr/>
          <a:lstStyle/>
          <a:p>
            <a:r>
              <a:rPr lang="en-US" dirty="0"/>
              <a:t>Canonical Forms</a:t>
            </a:r>
          </a:p>
        </p:txBody>
      </p:sp>
      <p:sp>
        <p:nvSpPr>
          <p:cNvPr id="5" name="Text Placeholder 4">
            <a:extLst>
              <a:ext uri="{FF2B5EF4-FFF2-40B4-BE49-F238E27FC236}">
                <a16:creationId xmlns:a16="http://schemas.microsoft.com/office/drawing/2014/main" id="{AADDBD0C-BBFA-44BC-AC6B-DF1BD77D6A99}"/>
              </a:ext>
            </a:extLst>
          </p:cNvPr>
          <p:cNvSpPr>
            <a:spLocks noGrp="1"/>
          </p:cNvSpPr>
          <p:nvPr>
            <p:ph type="body" idx="1"/>
          </p:nvPr>
        </p:nvSpPr>
        <p:spPr/>
        <p:txBody>
          <a:bodyPr/>
          <a:lstStyle/>
          <a:p>
            <a:r>
              <a:rPr lang="en-US" dirty="0"/>
              <a:t>Back to the old notation.</a:t>
            </a:r>
          </a:p>
        </p:txBody>
      </p:sp>
    </p:spTree>
    <p:extLst>
      <p:ext uri="{BB962C8B-B14F-4D97-AF65-F5344CB8AC3E}">
        <p14:creationId xmlns:p14="http://schemas.microsoft.com/office/powerpoint/2010/main" val="3791515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prepositions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p:spTree>
    <p:extLst>
      <p:ext uri="{BB962C8B-B14F-4D97-AF65-F5344CB8AC3E}">
        <p14:creationId xmlns:p14="http://schemas.microsoft.com/office/powerpoint/2010/main" val="3909096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2272482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p:spTree>
    <p:extLst>
      <p:ext uri="{BB962C8B-B14F-4D97-AF65-F5344CB8AC3E}">
        <p14:creationId xmlns:p14="http://schemas.microsoft.com/office/powerpoint/2010/main" val="2004506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064376187"/>
                  </p:ex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1005840" y="2401455"/>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05840" y="3486174"/>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27418" y="2438400"/>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27418" y="2438400"/>
                <a:ext cx="1468582"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6545" y="3569377"/>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56545" y="3569377"/>
                <a:ext cx="1468582" cy="461665"/>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42025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4202548" cy="461665"/>
              </a:xfrm>
              <a:prstGeom prst="rect">
                <a:avLst/>
              </a:prstGeom>
              <a:blipFill>
                <a:blip r:embed="rId7"/>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0861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DNF is a great way to represent functions that are usually false.</a:t>
                </a:r>
              </a:p>
              <a:p>
                <a:pPr lvl="1"/>
                <a:r>
                  <a:rPr lang="en-US" dirty="0"/>
                  <a:t>If there are only a few true rows, the representation is short.</a:t>
                </a:r>
              </a:p>
              <a:p>
                <a:r>
                  <a:rPr lang="en-US" dirty="0"/>
                  <a:t>What about functions that are usually true?</a:t>
                </a:r>
              </a:p>
              <a:p>
                <a:r>
                  <a:rPr lang="en-US" dirty="0"/>
                  <a:t>Well </a:t>
                </a:r>
                <a14:m>
                  <m:oMath xmlns:m="http://schemas.openxmlformats.org/officeDocument/2006/math">
                    <m:r>
                      <a:rPr lang="en-US" b="0" i="1" smtClean="0">
                        <a:latin typeface="Cambria Math" panose="02040503050406030204" pitchFamily="18" charset="0"/>
                      </a:rPr>
                      <m:t>𝐺</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is a function that is usually false.</a:t>
                </a:r>
              </a:p>
              <a:p>
                <a:r>
                  <a:rPr lang="en-US" dirty="0"/>
                  <a:t>Let’s try taking the Sum-of-Products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negating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7357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951591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270654920"/>
                  </p:ex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endParaRPr lang="en-US"/>
                        </a:p>
                      </a:txBody>
                      <a:tcPr>
                        <a:blipFill>
                          <a:blip r:embed="rId4"/>
                          <a:stretch>
                            <a:fillRect l="-800" t="-1111" r="-417600" b="-411111"/>
                          </a:stretch>
                        </a:blipFill>
                      </a:tcPr>
                    </a:tc>
                    <a:tc>
                      <a:txBody>
                        <a:bodyPr/>
                        <a:lstStyle/>
                        <a:p>
                          <a:endParaRPr lang="en-US"/>
                        </a:p>
                      </a:txBody>
                      <a:tcPr>
                        <a:blipFill>
                          <a:blip r:embed="rId4"/>
                          <a:stretch>
                            <a:fillRect l="-100000" t="-1111" r="-314286" b="-411111"/>
                          </a:stretch>
                        </a:blipFill>
                      </a:tcPr>
                    </a:tc>
                    <a:tc>
                      <a:txBody>
                        <a:bodyPr/>
                        <a:lstStyle/>
                        <a:p>
                          <a:endParaRPr lang="en-US"/>
                        </a:p>
                      </a:txBody>
                      <a:tcPr>
                        <a:blipFill>
                          <a:blip r:embed="rId4"/>
                          <a:stretch>
                            <a:fillRect l="-127919" t="-1111" r="-101015" b="-411111"/>
                          </a:stretch>
                        </a:blipFill>
                      </a:tcPr>
                    </a:tc>
                    <a:tc>
                      <a:txBody>
                        <a:bodyPr/>
                        <a:lstStyle/>
                        <a:p>
                          <a:endParaRPr lang="en-US"/>
                        </a:p>
                      </a:txBody>
                      <a:tcPr>
                        <a:blipFill>
                          <a:blip r:embed="rId4"/>
                          <a:stretch>
                            <a:fillRect l="-227919" t="-1111" r="-1015"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887614" y="2948655"/>
            <a:ext cx="392453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5589" y="4058652"/>
            <a:ext cx="4008581"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50509" y="2948655"/>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50509" y="2948655"/>
                <a:ext cx="1468582" cy="461665"/>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418" y="4058940"/>
                <a:ext cx="162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7418" y="4058940"/>
                <a:ext cx="1625600" cy="461665"/>
              </a:xfrm>
              <a:prstGeom prst="rect">
                <a:avLst/>
              </a:prstGeom>
              <a:blipFill>
                <a:blip r:embed="rId6"/>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5135418"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e>
                      </m:d>
                    </m:oMath>
                  </m:oMathPara>
                </a14:m>
                <a:endParaRPr lang="en-US" sz="2400"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5135418" cy="1569660"/>
              </a:xfrm>
              <a:prstGeom prst="rect">
                <a:avLst/>
              </a:prstGeom>
              <a:blipFill>
                <a:blip r:embed="rId7"/>
                <a:stretch>
                  <a:fillRect b="-5447"/>
                </a:stretch>
              </a:blipFill>
            </p:spPr>
            <p:txBody>
              <a:bodyPr/>
              <a:lstStyle/>
              <a:p>
                <a:r>
                  <a:rPr lang="en-US">
                    <a:noFill/>
                  </a:rPr>
                  <a:t> </a:t>
                </a:r>
              </a:p>
            </p:txBody>
          </p:sp>
        </mc:Fallback>
      </mc:AlternateContent>
      <p:sp>
        <p:nvSpPr>
          <p:cNvPr id="3" name="TextBox 2"/>
          <p:cNvSpPr txBox="1"/>
          <p:nvPr/>
        </p:nvSpPr>
        <p:spPr>
          <a:xfrm>
            <a:off x="9762836" y="4686724"/>
            <a:ext cx="22213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is not in Disjunctive Normal Form! It’s something else, though…</a:t>
            </a:r>
          </a:p>
        </p:txBody>
      </p:sp>
    </p:spTree>
    <p:extLst>
      <p:ext uri="{BB962C8B-B14F-4D97-AF65-F5344CB8AC3E}">
        <p14:creationId xmlns:p14="http://schemas.microsoft.com/office/powerpoint/2010/main" val="39591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p:spTree>
    <p:extLst>
      <p:ext uri="{BB962C8B-B14F-4D97-AF65-F5344CB8AC3E}">
        <p14:creationId xmlns:p14="http://schemas.microsoft.com/office/powerpoint/2010/main" val="302924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p:spTree>
    <p:extLst>
      <p:ext uri="{BB962C8B-B14F-4D97-AF65-F5344CB8AC3E}">
        <p14:creationId xmlns:p14="http://schemas.microsoft.com/office/powerpoint/2010/main" val="4052869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46778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So far our propositions have worked great for fixed objects.</a:t>
                </a:r>
              </a:p>
              <a:p>
                <a:endParaRPr lang="en-US" dirty="0"/>
              </a:p>
              <a:p>
                <a:r>
                  <a:rPr lang="en-US" dirty="0"/>
                  <a:t>What if we want to say “If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&gt;10</m:t>
                    </m:r>
                  </m:oMath>
                </a14:m>
                <a:r>
                  <a:rPr lang="en-US" dirty="0"/>
                  <a:t>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&gt;100.</m:t>
                    </m:r>
                  </m:oMath>
                </a14:m>
                <a:r>
                  <a:rPr lang="en-US" dirty="0"/>
                  <a:t>”</a:t>
                </a:r>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&gt;10</m:t>
                    </m:r>
                  </m:oMath>
                </a14:m>
                <a:r>
                  <a:rPr lang="en-US" dirty="0"/>
                  <a:t> isn’t a proposition. Its truth value depends on </a:t>
                </a:r>
                <a14:m>
                  <m:oMath xmlns:m="http://schemas.openxmlformats.org/officeDocument/2006/math">
                    <m:r>
                      <a:rPr lang="en-US" b="0" i="1" smtClean="0">
                        <a:latin typeface="Cambria Math" panose="02040503050406030204" pitchFamily="18" charset="0"/>
                      </a:rPr>
                      <m:t>𝑥</m:t>
                    </m:r>
                  </m:oMath>
                </a14:m>
                <a:r>
                  <a:rPr lang="en-US" dirty="0"/>
                  <a:t>. </a:t>
                </a:r>
              </a:p>
              <a:p>
                <a:endParaRPr lang="en-US" dirty="0"/>
              </a:p>
              <a:p>
                <a:r>
                  <a:rPr lang="en-US" dirty="0"/>
                  <a:t>We need a function that can take in a value for </a:t>
                </a:r>
                <a14:m>
                  <m:oMath xmlns:m="http://schemas.openxmlformats.org/officeDocument/2006/math">
                    <m:r>
                      <a:rPr lang="en-US" b="0" i="1" smtClean="0">
                        <a:latin typeface="Cambria Math" panose="02040503050406030204" pitchFamily="18" charset="0"/>
                      </a:rPr>
                      <m:t>𝑥</m:t>
                    </m:r>
                  </m:oMath>
                </a14:m>
                <a:r>
                  <a:rPr lang="en-US" dirty="0"/>
                  <a:t> and output True or False as appropriate.</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72721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2371" y="2726480"/>
                <a:ext cx="11187258" cy="3856383"/>
              </a:xfrm>
            </p:spPr>
            <p:txBody>
              <a:bodyPr>
                <a:normAutofit/>
              </a:bodyPr>
              <a:lstStyle/>
              <a:p>
                <a:r>
                  <a:rPr lang="en-US" dirty="0">
                    <a:latin typeface="Courier New" panose="02070309020205020404" pitchFamily="49" charset="0"/>
                    <a:cs typeface="Courier New" panose="02070309020205020404" pitchFamily="49" charset="0"/>
                  </a:rPr>
                  <a:t>Cat(x)</a:t>
                </a:r>
                <a:r>
                  <a:rPr lang="en-US" dirty="0"/>
                  <a:t>:= </a:t>
                </a:r>
                <a:r>
                  <a:rPr lang="en-US" dirty="0">
                    <a:latin typeface="Courier New" panose="02070309020205020404" pitchFamily="49" charset="0"/>
                    <a:cs typeface="Courier New" panose="02070309020205020404" pitchFamily="49" charset="0"/>
                  </a:rPr>
                  <a:t>“x</a:t>
                </a:r>
                <a:r>
                  <a:rPr lang="en-US" dirty="0"/>
                  <a:t> is a cat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Prime(x)</a:t>
                </a:r>
                <a:r>
                  <a:rPr lang="en-US" dirty="0"/>
                  <a:t> := “</a:t>
                </a:r>
                <a:r>
                  <a:rPr lang="en-US" dirty="0">
                    <a:latin typeface="Courier New" panose="02070309020205020404" pitchFamily="49" charset="0"/>
                    <a:cs typeface="Courier New" panose="02070309020205020404" pitchFamily="49" charset="0"/>
                  </a:rPr>
                  <a:t>x</a:t>
                </a:r>
                <a:r>
                  <a:rPr lang="en-US" dirty="0"/>
                  <a:t> is prime”</a:t>
                </a:r>
              </a:p>
              <a:p>
                <a:r>
                  <a:rPr lang="en-US" dirty="0" err="1">
                    <a:latin typeface="Courier New" panose="02070309020205020404" pitchFamily="49" charset="0"/>
                    <a:cs typeface="Courier New" panose="02070309020205020404" pitchFamily="49" charset="0"/>
                  </a:rPr>
                  <a:t>LessThan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a:t>
                </a:r>
                <a:r>
                  <a:rPr lang="en-US" dirty="0">
                    <a:latin typeface="Courier New" panose="02070309020205020404" pitchFamily="49" charset="0"/>
                    <a:cs typeface="Courier New" panose="02070309020205020404" pitchFamily="49" charset="0"/>
                  </a:rPr>
                  <a:t>)</a:t>
                </a:r>
                <a:r>
                  <a:rPr lang="en-US" dirty="0"/>
                  <a:t>:= “</a:t>
                </a:r>
                <a:r>
                  <a:rPr lang="en-US" dirty="0">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rPr>
                      <m:t>&lt;</m:t>
                    </m:r>
                  </m:oMath>
                </a14:m>
                <a:r>
                  <a:rPr lang="en-US" dirty="0">
                    <a:latin typeface="Courier New" panose="02070309020205020404" pitchFamily="49" charset="0"/>
                    <a:cs typeface="Courier New" panose="02070309020205020404" pitchFamily="49" charset="0"/>
                  </a:rPr>
                  <a:t>y</a:t>
                </a:r>
                <a:r>
                  <a:rPr lang="en-US" dirty="0"/>
                  <a:t>”</a:t>
                </a:r>
              </a:p>
              <a:p>
                <a:r>
                  <a:rPr lang="en-US" dirty="0">
                    <a:latin typeface="Courier New" panose="02070309020205020404" pitchFamily="49" charset="0"/>
                    <a:cs typeface="Courier New" panose="02070309020205020404" pitchFamily="49" charset="0"/>
                  </a:rPr>
                  <a:t>Sum(</a:t>
                </a:r>
                <a:r>
                  <a:rPr lang="en-US" dirty="0" err="1">
                    <a:latin typeface="Courier New" panose="02070309020205020404" pitchFamily="49" charset="0"/>
                    <a:cs typeface="Courier New" panose="02070309020205020404" pitchFamily="49" charset="0"/>
                  </a:rPr>
                  <a:t>x,y,z</a:t>
                </a:r>
                <a:r>
                  <a:rPr lang="en-US" dirty="0">
                    <a:latin typeface="Courier New" panose="02070309020205020404" pitchFamily="49" charset="0"/>
                    <a:cs typeface="Courier New" panose="02070309020205020404" pitchFamily="49" charset="0"/>
                  </a:rPr>
                  <a:t>)</a:t>
                </a:r>
                <a:r>
                  <a:rPr lang="en-US" dirty="0"/>
                  <a:t>:= “</a:t>
                </a:r>
                <a:r>
                  <a:rPr lang="en-US" dirty="0" err="1">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err="1">
                    <a:latin typeface="Courier New" panose="02070309020205020404" pitchFamily="49" charset="0"/>
                    <a:cs typeface="Courier New" panose="02070309020205020404" pitchFamily="49" charset="0"/>
                  </a:rPr>
                  <a:t>y</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z</a:t>
                </a:r>
                <a:r>
                  <a:rPr lang="en-US" dirty="0"/>
                  <a:t>”</a:t>
                </a:r>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HasNChars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s,n</a:t>
                </a:r>
                <a:r>
                  <a:rPr lang="en-US" dirty="0">
                    <a:latin typeface="Courier New" panose="02070309020205020404" pitchFamily="49" charset="0"/>
                    <a:cs typeface="Courier New" panose="02070309020205020404" pitchFamily="49" charset="0"/>
                  </a:rPr>
                  <a:t>)</a:t>
                </a:r>
                <a:r>
                  <a:rPr lang="en-US" dirty="0"/>
                  <a:t>:= “string </a:t>
                </a:r>
                <a:r>
                  <a:rPr lang="en-US" dirty="0">
                    <a:latin typeface="Courier New" panose="02070309020205020404" pitchFamily="49" charset="0"/>
                    <a:cs typeface="Courier New" panose="02070309020205020404" pitchFamily="49" charset="0"/>
                  </a:rPr>
                  <a:t>s</a:t>
                </a:r>
                <a:r>
                  <a:rPr lang="en-US" dirty="0"/>
                  <a:t> has length </a:t>
                </a:r>
                <a:r>
                  <a:rPr lang="en-US" dirty="0">
                    <a:latin typeface="Courier New" panose="02070309020205020404" pitchFamily="49" charset="0"/>
                    <a:cs typeface="Courier New" panose="02070309020205020404" pitchFamily="49" charset="0"/>
                  </a:rPr>
                  <a:t>n</a:t>
                </a:r>
                <a:r>
                  <a:rPr lang="en-US" dirty="0"/>
                  <a:t>”</a:t>
                </a:r>
                <a:endParaRPr lang="en-US" dirty="0">
                  <a:latin typeface="Courier New" panose="02070309020205020404" pitchFamily="49" charset="0"/>
                  <a:cs typeface="Courier New" panose="02070309020205020404" pitchFamily="49" charset="0"/>
                </a:endParaRPr>
              </a:p>
              <a:p>
                <a:r>
                  <a:rPr lang="en-US" dirty="0"/>
                  <a:t>Numbers and types of inputs can change. Only requirement is output is Boolean.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2371" y="2726480"/>
                <a:ext cx="11187258" cy="3856383"/>
              </a:xfrm>
              <a:blipFill>
                <a:blip r:embed="rId2"/>
                <a:stretch>
                  <a:fillRect l="-708" t="-3160" r="-1198"/>
                </a:stretch>
              </a:blipFill>
            </p:spPr>
            <p:txBody>
              <a:bodyPr/>
              <a:lstStyle/>
              <a:p>
                <a:r>
                  <a:rPr lang="en-US">
                    <a:noFill/>
                  </a:rPr>
                  <a:t> </a:t>
                </a:r>
              </a:p>
            </p:txBody>
          </p:sp>
        </mc:Fallback>
      </mc:AlternateContent>
      <p:grpSp>
        <p:nvGrpSpPr>
          <p:cNvPr id="4" name="Group 3"/>
          <p:cNvGrpSpPr/>
          <p:nvPr/>
        </p:nvGrpSpPr>
        <p:grpSpPr>
          <a:xfrm>
            <a:off x="614998" y="1380493"/>
            <a:ext cx="8407337" cy="1243437"/>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function that outputs true or false.</a:t>
              </a:r>
            </a:p>
          </p:txBody>
        </p:sp>
        <p:sp>
          <p:nvSpPr>
            <p:cNvPr id="6" name="Rectangle 5"/>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Predicate</a:t>
              </a:r>
            </a:p>
          </p:txBody>
        </p:sp>
      </p:grpSp>
    </p:spTree>
    <p:extLst>
      <p:ext uri="{BB962C8B-B14F-4D97-AF65-F5344CB8AC3E}">
        <p14:creationId xmlns:p14="http://schemas.microsoft.com/office/powerpoint/2010/main" val="1187674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a:t>
            </a:r>
          </a:p>
        </p:txBody>
      </p:sp>
      <p:sp>
        <p:nvSpPr>
          <p:cNvPr id="3" name="Content Placeholder 2"/>
          <p:cNvSpPr>
            <a:spLocks noGrp="1"/>
          </p:cNvSpPr>
          <p:nvPr>
            <p:ph idx="1"/>
          </p:nvPr>
        </p:nvSpPr>
        <p:spPr/>
        <p:txBody>
          <a:bodyPr/>
          <a:lstStyle/>
          <a:p>
            <a:r>
              <a:rPr lang="en-US" dirty="0"/>
              <a:t>Propositions were like Boolean variables.</a:t>
            </a:r>
          </a:p>
          <a:p>
            <a:r>
              <a:rPr lang="en-US" dirty="0"/>
              <a:t>What are predicates? Functions that return Booleans</a:t>
            </a:r>
          </a:p>
          <a:p>
            <a:pPr lvl="1"/>
            <a:r>
              <a:rPr lang="en-US" dirty="0">
                <a:latin typeface="Courier New" panose="02070309020205020404" pitchFamily="49" charset="0"/>
                <a:cs typeface="Courier New" panose="02070309020205020404" pitchFamily="49" charset="0"/>
              </a:rPr>
              <a:t>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predicate(…)</a:t>
            </a:r>
          </a:p>
          <a:p>
            <a:pPr lvl="1"/>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3865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Translation works a lot like when we just had propositions.</a:t>
                </a:r>
              </a:p>
              <a:p>
                <a:r>
                  <a:rPr lang="en-US" dirty="0"/>
                  <a:t>Let’s try it…</a:t>
                </a:r>
              </a:p>
              <a:p>
                <a:endParaRPr lang="en-US" dirty="0"/>
              </a:p>
              <a:p>
                <a14:m>
                  <m:oMath xmlns:m="http://schemas.openxmlformats.org/officeDocument/2006/math">
                    <m:r>
                      <a:rPr lang="en-US" b="0" i="1" smtClean="0">
                        <a:latin typeface="Cambria Math" panose="02040503050406030204" pitchFamily="18" charset="0"/>
                      </a:rPr>
                      <m:t>𝑥</m:t>
                    </m:r>
                  </m:oMath>
                </a14:m>
                <a:r>
                  <a:rPr lang="en-US" dirty="0"/>
                  <a:t> is prime 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is odd 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Equals</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013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Can </a:t>
                </a:r>
                <a14:m>
                  <m:oMath xmlns:m="http://schemas.openxmlformats.org/officeDocument/2006/math">
                    <m:r>
                      <a:rPr lang="en-US" b="0" i="1" smtClean="0">
                        <a:latin typeface="Cambria Math" panose="02040503050406030204" pitchFamily="18" charset="0"/>
                      </a:rPr>
                      <m:t>𝑥</m:t>
                    </m:r>
                  </m:oMath>
                </a14:m>
                <a:r>
                  <a:rPr lang="en-US" dirty="0"/>
                  <a:t> be 4.5? What about “</a:t>
                </a:r>
                <a:r>
                  <a:rPr lang="en-US" dirty="0" err="1"/>
                  <a:t>abc</a:t>
                </a:r>
                <a:r>
                  <a:rPr lang="en-US" dirty="0"/>
                  <a:t>” ?</a:t>
                </a:r>
              </a:p>
              <a:p>
                <a:r>
                  <a:rPr lang="en-US" dirty="0"/>
                  <a:t>I never intended you to plug 4.5 or “</a:t>
                </a:r>
                <a:r>
                  <a:rPr lang="en-US" dirty="0" err="1"/>
                  <a:t>abc</a:t>
                </a:r>
                <a:r>
                  <a:rPr lang="en-US" dirty="0"/>
                  <a:t>” into </a:t>
                </a:r>
                <a14:m>
                  <m:oMath xmlns:m="http://schemas.openxmlformats.org/officeDocument/2006/math">
                    <m:r>
                      <a:rPr lang="en-US" b="0" i="1" smtClean="0">
                        <a:latin typeface="Cambria Math" panose="02040503050406030204" pitchFamily="18" charset="0"/>
                      </a:rPr>
                      <m:t>𝑥</m:t>
                    </m:r>
                  </m:oMath>
                </a14:m>
                <a:r>
                  <a:rPr lang="en-US" dirty="0"/>
                  <a:t>.</a:t>
                </a:r>
              </a:p>
              <a:p>
                <a:r>
                  <a:rPr lang="en-US" dirty="0"/>
                  <a:t>When you read the sentence you probably didn’t imagine plugging those values 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3585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To make sure we </a:t>
                </a:r>
                <a:r>
                  <a:rPr lang="en-US" b="1" dirty="0"/>
                  <a:t>can’t</a:t>
                </a:r>
                <a:r>
                  <a:rPr lang="en-US" dirty="0"/>
                  <a:t> plug in 4.5 for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 </m:t>
                    </m:r>
                  </m:oMath>
                </a14:m>
                <a:r>
                  <a:rPr lang="en-US" dirty="0"/>
                  <a:t>predicate logic requires deciding on the types we’ll allow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p:cNvGrpSpPr/>
          <p:nvPr/>
        </p:nvGrpSpPr>
        <p:grpSpPr>
          <a:xfrm>
            <a:off x="575239" y="4494755"/>
            <a:ext cx="8407337" cy="1485900"/>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a:t>
              </a:r>
              <a:r>
                <a:rPr lang="en-US" sz="2800" b="1" i="1" dirty="0">
                  <a:latin typeface="Segoe UI Semibold" panose="020B0702040204020203" pitchFamily="34" charset="0"/>
                  <a:cs typeface="Segoe UI Semibold" panose="020B0702040204020203" pitchFamily="34" charset="0"/>
                </a:rPr>
                <a:t>types</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of inputs allowed in our predicates.</a:t>
              </a:r>
            </a:p>
          </p:txBody>
        </p:sp>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Domain of Discourse</a:t>
              </a:r>
            </a:p>
          </p:txBody>
        </p:sp>
      </p:grpSp>
    </p:spTree>
    <p:extLst>
      <p:ext uri="{BB962C8B-B14F-4D97-AF65-F5344CB8AC3E}">
        <p14:creationId xmlns:p14="http://schemas.microsoft.com/office/powerpoint/2010/main" val="289038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34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endParaRPr lang="en-US" dirty="0"/>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3205758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
        <p:nvSpPr>
          <p:cNvPr id="4" name="TextBox 3"/>
          <p:cNvSpPr txBox="1"/>
          <p:nvPr/>
        </p:nvSpPr>
        <p:spPr>
          <a:xfrm>
            <a:off x="1560945" y="24989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“Mammals”, “pets”, “dogs and cats”, … </a:t>
            </a:r>
          </a:p>
        </p:txBody>
      </p:sp>
      <p:sp>
        <p:nvSpPr>
          <p:cNvPr id="5" name="TextBox 4"/>
          <p:cNvSpPr txBox="1"/>
          <p:nvPr/>
        </p:nvSpPr>
        <p:spPr>
          <a:xfrm>
            <a:off x="1560945" y="35657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“positive integers”, “integers”, “numbers”, … </a:t>
            </a:r>
          </a:p>
        </p:txBody>
      </p:sp>
      <p:sp>
        <p:nvSpPr>
          <p:cNvPr id="6" name="TextBox 5"/>
          <p:cNvSpPr txBox="1"/>
          <p:nvPr/>
        </p:nvSpPr>
        <p:spPr>
          <a:xfrm>
            <a:off x="1560944" y="4724934"/>
            <a:ext cx="8746837"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“objects in the university course enrollment system”, “university entities”, “students and courses”, … </a:t>
            </a:r>
          </a:p>
        </p:txBody>
      </p:sp>
      <p:sp>
        <p:nvSpPr>
          <p:cNvPr id="7" name="TextBox 6"/>
          <p:cNvSpPr txBox="1"/>
          <p:nvPr/>
        </p:nvSpPr>
        <p:spPr>
          <a:xfrm>
            <a:off x="575240" y="5735985"/>
            <a:ext cx="1067669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More than one domain of discourse might be reasonable…if it might affect the meaning of the statement, we specify it. </a:t>
            </a:r>
          </a:p>
        </p:txBody>
      </p:sp>
    </p:spTree>
    <p:extLst>
      <p:ext uri="{BB962C8B-B14F-4D97-AF65-F5344CB8AC3E}">
        <p14:creationId xmlns:p14="http://schemas.microsoft.com/office/powerpoint/2010/main" val="139262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that we have variables, let’s really use them…</a:t>
                </a:r>
              </a:p>
              <a:p>
                <a:r>
                  <a:rPr lang="en-US" dirty="0"/>
                  <a:t>We tend to use variables for two reasons:</a:t>
                </a:r>
              </a:p>
              <a:p>
                <a:pPr marL="514350" indent="-514350">
                  <a:buClr>
                    <a:srgbClr val="B6A479"/>
                  </a:buClr>
                  <a:buFont typeface="+mj-lt"/>
                  <a:buAutoNum type="arabicPeriod"/>
                </a:pPr>
                <a:r>
                  <a:rPr lang="en-US" dirty="0"/>
                  <a:t>The statement is true for every </a:t>
                </a:r>
                <a14:m>
                  <m:oMath xmlns:m="http://schemas.openxmlformats.org/officeDocument/2006/math">
                    <m:r>
                      <a:rPr lang="en-US" b="0" i="1" smtClean="0">
                        <a:latin typeface="Cambria Math" panose="02040503050406030204" pitchFamily="18" charset="0"/>
                      </a:rPr>
                      <m:t>𝑥</m:t>
                    </m:r>
                  </m:oMath>
                </a14:m>
                <a:r>
                  <a:rPr lang="en-US" dirty="0"/>
                  <a:t>, we just want to put a name on it.</a:t>
                </a:r>
              </a:p>
              <a:p>
                <a:pPr marL="514350" indent="-514350">
                  <a:buClr>
                    <a:srgbClr val="B6A479"/>
                  </a:buClr>
                  <a:buFont typeface="+mj-lt"/>
                  <a:buAutoNum type="arabicPeriod"/>
                </a:pPr>
                <a:r>
                  <a:rPr lang="en-US" dirty="0"/>
                  <a:t>There’s some </a:t>
                </a:r>
                <a14:m>
                  <m:oMath xmlns:m="http://schemas.openxmlformats.org/officeDocument/2006/math">
                    <m:r>
                      <a:rPr lang="en-US" b="0" i="1" smtClean="0">
                        <a:latin typeface="Cambria Math" panose="02040503050406030204" pitchFamily="18" charset="0"/>
                      </a:rPr>
                      <m:t>𝑥</m:t>
                    </m:r>
                  </m:oMath>
                </a14:m>
                <a:r>
                  <a:rPr lang="en-US" dirty="0"/>
                  <a:t> out there that works, (but I might not know which it is, so I’m using a variable).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59853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such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911831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416"/>
                </a:stretch>
              </a:blipFill>
            </p:spPr>
            <p:txBody>
              <a:bodyPr/>
              <a:lstStyle/>
              <a:p>
                <a:r>
                  <a:rPr lang="en-US">
                    <a:noFill/>
                  </a:rPr>
                  <a:t> </a:t>
                </a:r>
              </a:p>
            </p:txBody>
          </p:sp>
        </mc:Fallback>
      </mc:AlternateContent>
      <p:grpSp>
        <p:nvGrpSpPr>
          <p:cNvPr id="5" name="Group 4"/>
          <p:cNvGrpSpPr/>
          <p:nvPr/>
        </p:nvGrpSpPr>
        <p:grpSpPr>
          <a:xfrm>
            <a:off x="575239" y="3886610"/>
            <a:ext cx="11187259" cy="2775448"/>
            <a:chOff x="1185842" y="3429000"/>
            <a:chExt cx="6111311" cy="1702212"/>
          </a:xfrm>
        </p:grpSpPr>
        <mc:AlternateContent xmlns:mc="http://schemas.openxmlformats.org/markup-compatibility/2006" xmlns:a14="http://schemas.microsoft.com/office/drawing/2010/main">
          <mc:Choice Requires="a14">
            <p:sp>
              <p:nvSpPr>
                <p:cNvPr id="6" name="Rectangle 5"/>
                <p:cNvSpPr/>
                <p:nvPr/>
              </p:nvSpPr>
              <p:spPr>
                <a:xfrm>
                  <a:off x="1185842" y="3429000"/>
                  <a:ext cx="6111311" cy="17022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upside-down-A for All.</a:t>
                  </a:r>
                </a:p>
              </p:txBody>
            </p:sp>
          </mc:Choice>
          <mc:Fallback xmlns="">
            <p:sp>
              <p:nvSpPr>
                <p:cNvPr id="6" name="Rectangle 5"/>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Universal Quantifier</a:t>
              </a:r>
            </a:p>
          </p:txBody>
        </p:sp>
      </p:grpSp>
    </p:spTree>
    <p:extLst>
      <p:ext uri="{BB962C8B-B14F-4D97-AF65-F5344CB8AC3E}">
        <p14:creationId xmlns:p14="http://schemas.microsoft.com/office/powerpoint/2010/main" val="415130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for which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906"/>
                </a:stretch>
              </a:blipFill>
            </p:spPr>
            <p:txBody>
              <a:bodyPr/>
              <a:lstStyle/>
              <a:p>
                <a:r>
                  <a:rPr lang="en-US">
                    <a:noFill/>
                  </a:rPr>
                  <a:t> </a:t>
                </a:r>
              </a:p>
            </p:txBody>
          </p:sp>
        </mc:Fallback>
      </mc:AlternateContent>
      <p:grpSp>
        <p:nvGrpSpPr>
          <p:cNvPr id="4" name="Group 3"/>
          <p:cNvGrpSpPr/>
          <p:nvPr/>
        </p:nvGrpSpPr>
        <p:grpSpPr>
          <a:xfrm>
            <a:off x="110835" y="1454621"/>
            <a:ext cx="11924147" cy="2422752"/>
            <a:chOff x="1185842" y="3429000"/>
            <a:chExt cx="6111311" cy="1485900"/>
          </a:xfrm>
        </p:grpSpPr>
        <mc:AlternateContent xmlns:mc="http://schemas.openxmlformats.org/markup-compatibility/2006" xmlns:a14="http://schemas.microsoft.com/office/drawing/2010/main">
          <mc:Choice Requires="a14">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backwards-E for Exists.</a:t>
                  </a:r>
                </a:p>
              </p:txBody>
            </p:sp>
          </mc:Choice>
          <mc:Fallback xmlns="">
            <p:sp>
              <p:nvSpPr>
                <p:cNvPr id="5" name="Rectangle 4"/>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3"/>
                  <a:stretch>
                    <a:fillRect l="-818" r="-818"/>
                  </a:stretch>
                </a:blipFill>
                <a:ln>
                  <a:noFill/>
                </a:ln>
              </p:spPr>
              <p:txBody>
                <a:bodyPr/>
                <a:lstStyle/>
                <a:p>
                  <a:r>
                    <a:rPr lang="en-US">
                      <a:noFill/>
                    </a:rPr>
                    <a:t> </a:t>
                  </a:r>
                </a:p>
              </p:txBody>
            </p:sp>
          </mc:Fallback>
        </mc:AlternateContent>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Existential Quantifier</a:t>
              </a:r>
            </a:p>
          </p:txBody>
        </p:sp>
      </p:grpSp>
    </p:spTree>
    <p:extLst>
      <p:ext uri="{BB962C8B-B14F-4D97-AF65-F5344CB8AC3E}">
        <p14:creationId xmlns:p14="http://schemas.microsoft.com/office/powerpoint/2010/main" val="36771041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Rounded Rectangle 3"/>
          <p:cNvSpPr/>
          <p:nvPr/>
        </p:nvSpPr>
        <p:spPr>
          <a:xfrm>
            <a:off x="7040748" y="4587124"/>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pollev.com/uwcse311</a:t>
            </a:r>
          </a:p>
          <a:p>
            <a:pPr algn="ctr"/>
            <a:endParaRPr lang="en-US" sz="2400" dirty="0"/>
          </a:p>
          <a:p>
            <a:pPr algn="ctr"/>
            <a:r>
              <a:rPr lang="en-US" sz="2400" dirty="0"/>
              <a:t>Help me adjust my explanation!</a:t>
            </a:r>
          </a:p>
        </p:txBody>
      </p:sp>
    </p:spTree>
    <p:extLst>
      <p:ext uri="{BB962C8B-B14F-4D97-AF65-F5344CB8AC3E}">
        <p14:creationId xmlns:p14="http://schemas.microsoft.com/office/powerpoint/2010/main" val="2099678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52073" y="1985818"/>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Equal</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,2</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52073" y="1985818"/>
                <a:ext cx="8294254" cy="461665"/>
              </a:xfrm>
              <a:prstGeom prst="rect">
                <a:avLst/>
              </a:prstGeom>
              <a:blipFill>
                <a:blip r:embed="rId3"/>
                <a:stretch>
                  <a:fillRect l="-73"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22039" y="3089563"/>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err="1">
                    <a:solidFill>
                      <a:schemeClr val="accent3"/>
                    </a:solidFill>
                    <a:latin typeface="Courier New" panose="02070309020205020404" pitchFamily="49" charset="0"/>
                    <a:cs typeface="Courier New" panose="02070309020205020404" pitchFamily="49" charset="0"/>
                  </a:rPr>
                  <a:t>LessThan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22039" y="3089563"/>
                <a:ext cx="8294254" cy="461665"/>
              </a:xfrm>
              <a:prstGeom prst="rect">
                <a:avLst/>
              </a:prstGeom>
              <a:blipFill>
                <a:blip r:embed="rId4"/>
                <a:stretch>
                  <a:fillRect l="-73" t="-9211" b="-30263"/>
                </a:stretch>
              </a:blipFill>
            </p:spPr>
            <p:txBody>
              <a:bodyPr/>
              <a:lstStyle/>
              <a:p>
                <a:r>
                  <a:rPr lang="en-US">
                    <a:noFill/>
                  </a:rPr>
                  <a:t> </a:t>
                </a:r>
              </a:p>
            </p:txBody>
          </p:sp>
        </mc:Fallback>
      </mc:AlternateContent>
      <p:sp>
        <p:nvSpPr>
          <p:cNvPr id="6" name="TextBox 5"/>
          <p:cNvSpPr txBox="1"/>
          <p:nvPr/>
        </p:nvSpPr>
        <p:spPr>
          <a:xfrm>
            <a:off x="2122039" y="4208195"/>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There is an odd number that is less than 5.</a:t>
            </a:r>
          </a:p>
        </p:txBody>
      </p:sp>
      <p:sp>
        <p:nvSpPr>
          <p:cNvPr id="7" name="TextBox 6"/>
          <p:cNvSpPr txBox="1"/>
          <p:nvPr/>
        </p:nvSpPr>
        <p:spPr>
          <a:xfrm>
            <a:off x="1784911" y="5361219"/>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All numbers are both even and odd.</a:t>
            </a:r>
          </a:p>
        </p:txBody>
      </p:sp>
    </p:spTree>
    <p:extLst>
      <p:ext uri="{BB962C8B-B14F-4D97-AF65-F5344CB8AC3E}">
        <p14:creationId xmlns:p14="http://schemas.microsoft.com/office/powerpoint/2010/main" val="857948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66C4-CCFD-492F-A733-C50EB522D032}"/>
              </a:ext>
            </a:extLst>
          </p:cNvPr>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05A20A-5CE3-47DA-84D9-BFA35D5F4373}"/>
                  </a:ext>
                </a:extLst>
              </p:cNvPr>
              <p:cNvSpPr>
                <a:spLocks noGrp="1"/>
              </p:cNvSpPr>
              <p:nvPr>
                <p:ph idx="1"/>
              </p:nvPr>
            </p:nvSpPr>
            <p:spPr/>
            <p:txBody>
              <a:bodyPr/>
              <a:lstStyle/>
              <a:p>
                <a:r>
                  <a:rPr lang="en-US" dirty="0"/>
                  <a:t>More practice in section and on homework.</a:t>
                </a:r>
              </a:p>
              <a:p>
                <a:endParaRPr lang="en-US" dirty="0"/>
              </a:p>
              <a:p>
                <a:r>
                  <a:rPr lang="en-US" dirty="0"/>
                  <a:t>Also a reading on the webpage –</a:t>
                </a:r>
              </a:p>
              <a:p>
                <a:pPr lvl="1"/>
                <a:r>
                  <a:rPr lang="en-US" dirty="0"/>
                  <a:t>An explanation of why “for any” is not a great way to translate </a:t>
                </a:r>
                <a14:m>
                  <m:oMath xmlns:m="http://schemas.openxmlformats.org/officeDocument/2006/math">
                    <m:r>
                      <a:rPr lang="en-US" b="0" i="1" smtClean="0">
                        <a:latin typeface="Cambria Math" panose="02040503050406030204" pitchFamily="18" charset="0"/>
                      </a:rPr>
                      <m:t>∀ </m:t>
                    </m:r>
                  </m:oMath>
                </a14:m>
                <a:r>
                  <a:rPr lang="en-US" dirty="0"/>
                  <a:t>(even though it looks like a good option on the surface)</a:t>
                </a:r>
              </a:p>
              <a:p>
                <a:pPr lvl="1"/>
                <a:r>
                  <a:rPr lang="en-US" dirty="0"/>
                  <a:t>More information on what happens with multiple quantifiers (we’ll discuss more next week).</a:t>
                </a:r>
              </a:p>
            </p:txBody>
          </p:sp>
        </mc:Choice>
        <mc:Fallback xmlns="">
          <p:sp>
            <p:nvSpPr>
              <p:cNvPr id="3" name="Content Placeholder 2">
                <a:extLst>
                  <a:ext uri="{FF2B5EF4-FFF2-40B4-BE49-F238E27FC236}">
                    <a16:creationId xmlns:a16="http://schemas.microsoft.com/office/drawing/2014/main" id="{0B05A20A-5CE3-47DA-84D9-BFA35D5F437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46489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516"/>
                </a:stretch>
              </a:blipFill>
            </p:spPr>
            <p:txBody>
              <a:bodyPr/>
              <a:lstStyle/>
              <a:p>
                <a:r>
                  <a:rPr lang="en-US">
                    <a:noFill/>
                  </a:rPr>
                  <a:t> </a:t>
                </a:r>
              </a:p>
            </p:txBody>
          </p:sp>
        </mc:Fallback>
      </mc:AlternateContent>
    </p:spTree>
    <p:extLst>
      <p:ext uri="{BB962C8B-B14F-4D97-AF65-F5344CB8AC3E}">
        <p14:creationId xmlns:p14="http://schemas.microsoft.com/office/powerpoint/2010/main" val="19164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a:t>
            </a:r>
            <a:r>
              <a:rPr lang="en-US" sz="2600" dirty="0"/>
              <a:t>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2802560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1769200"/>
              </a:xfrm>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a:p>
                <a:r>
                  <a:rPr lang="en-US" dirty="0"/>
                  <a:t>TRICK QUESTION! It depends on the domain.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1769200"/>
              </a:xfrm>
              <a:blipFill>
                <a:blip r:embed="rId2"/>
                <a:stretch>
                  <a:fillRect l="-654" t="-6897"/>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614600684"/>
              </p:ext>
            </p:extLst>
          </p:nvPr>
        </p:nvGraphicFramePr>
        <p:xfrm>
          <a:off x="725715" y="3871078"/>
          <a:ext cx="10544403" cy="1974550"/>
        </p:xfrm>
        <a:graphic>
          <a:graphicData uri="http://schemas.openxmlformats.org/drawingml/2006/table">
            <a:tbl>
              <a:tblPr firstRow="1" bandRow="1">
                <a:tableStyleId>{5940675A-B579-460E-94D1-54222C63F5DA}</a:tableStyleId>
              </a:tblPr>
              <a:tblGrid>
                <a:gridCol w="3514801">
                  <a:extLst>
                    <a:ext uri="{9D8B030D-6E8A-4147-A177-3AD203B41FA5}">
                      <a16:colId xmlns:a16="http://schemas.microsoft.com/office/drawing/2014/main" val="317002534"/>
                    </a:ext>
                  </a:extLst>
                </a:gridCol>
                <a:gridCol w="3514801">
                  <a:extLst>
                    <a:ext uri="{9D8B030D-6E8A-4147-A177-3AD203B41FA5}">
                      <a16:colId xmlns:a16="http://schemas.microsoft.com/office/drawing/2014/main" val="3019978042"/>
                    </a:ext>
                  </a:extLst>
                </a:gridCol>
                <a:gridCol w="3514801">
                  <a:extLst>
                    <a:ext uri="{9D8B030D-6E8A-4147-A177-3AD203B41FA5}">
                      <a16:colId xmlns:a16="http://schemas.microsoft.com/office/drawing/2014/main" val="3323061682"/>
                    </a:ext>
                  </a:extLst>
                </a:gridCol>
              </a:tblGrid>
              <a:tr h="987275">
                <a:tc>
                  <a:txBody>
                    <a:bodyPr/>
                    <a:lstStyle/>
                    <a:p>
                      <a:r>
                        <a:rPr lang="en-US" sz="2400" dirty="0">
                          <a:latin typeface="Segoe UI Semilight" panose="020B0402040204020203" pitchFamily="34" charset="0"/>
                          <a:cs typeface="Segoe UI Semilight" panose="020B0402040204020203" pitchFamily="34" charset="0"/>
                        </a:rPr>
                        <a:t>Prime</a:t>
                      </a:r>
                      <a:r>
                        <a:rPr lang="en-US" sz="2400" baseline="0" dirty="0">
                          <a:latin typeface="Segoe UI Semilight" panose="020B0402040204020203" pitchFamily="34" charset="0"/>
                          <a:cs typeface="Segoe UI Semilight" panose="020B0402040204020203" pitchFamily="34" charset="0"/>
                        </a:rPr>
                        <a:t> Numbers</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Positive Integers</a:t>
                      </a:r>
                    </a:p>
                  </a:txBody>
                  <a:tcPr/>
                </a:tc>
                <a:tc>
                  <a:txBody>
                    <a:bodyPr/>
                    <a:lstStyle/>
                    <a:p>
                      <a:r>
                        <a:rPr lang="en-US" sz="2400" dirty="0">
                          <a:latin typeface="Segoe UI Semilight" panose="020B0402040204020203" pitchFamily="34" charset="0"/>
                          <a:cs typeface="Segoe UI Semilight" panose="020B0402040204020203" pitchFamily="34" charset="0"/>
                        </a:rPr>
                        <a:t>Odd</a:t>
                      </a:r>
                      <a:r>
                        <a:rPr lang="en-US" sz="2400" baseline="0" dirty="0">
                          <a:latin typeface="Segoe UI Semilight" panose="020B0402040204020203" pitchFamily="34" charset="0"/>
                          <a:cs typeface="Segoe UI Semilight" panose="020B0402040204020203" pitchFamily="34" charset="0"/>
                        </a:rPr>
                        <a:t> integers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785053686"/>
                  </a:ext>
                </a:extLst>
              </a:tr>
              <a:tr h="987275">
                <a:tc>
                  <a:txBody>
                    <a:bodyPr/>
                    <a:lstStyle/>
                    <a:p>
                      <a:r>
                        <a:rPr lang="en-US" sz="2400" dirty="0">
                          <a:latin typeface="Segoe UI Semilight" panose="020B0402040204020203" pitchFamily="34" charset="0"/>
                          <a:cs typeface="Segoe UI Semilight" panose="020B0402040204020203" pitchFamily="34" charset="0"/>
                        </a:rPr>
                        <a:t>True</a:t>
                      </a:r>
                    </a:p>
                  </a:txBody>
                  <a:tcPr/>
                </a:tc>
                <a:tc>
                  <a:txBody>
                    <a:bodyPr/>
                    <a:lstStyle/>
                    <a:p>
                      <a:r>
                        <a:rPr lang="en-US" sz="2400" dirty="0">
                          <a:latin typeface="Segoe UI Semilight" panose="020B0402040204020203" pitchFamily="34" charset="0"/>
                          <a:cs typeface="Segoe UI Semilight" panose="020B0402040204020203" pitchFamily="34" charset="0"/>
                        </a:rPr>
                        <a:t>False</a:t>
                      </a:r>
                    </a:p>
                  </a:txBody>
                  <a:tcPr/>
                </a:tc>
                <a:tc>
                  <a:txBody>
                    <a:bodyPr/>
                    <a:lstStyle/>
                    <a:p>
                      <a:r>
                        <a:rPr lang="en-US" sz="2400" dirty="0">
                          <a:latin typeface="Segoe UI Semilight" panose="020B0402040204020203" pitchFamily="34" charset="0"/>
                          <a:cs typeface="Segoe UI Semilight" panose="020B0402040204020203" pitchFamily="34" charset="0"/>
                        </a:rPr>
                        <a:t>True (vacuously)</a:t>
                      </a:r>
                    </a:p>
                  </a:txBody>
                  <a:tcPr/>
                </a:tc>
                <a:extLst>
                  <a:ext uri="{0D108BD9-81ED-4DB2-BD59-A6C34878D82A}">
                    <a16:rowId xmlns:a16="http://schemas.microsoft.com/office/drawing/2014/main" val="3738292370"/>
                  </a:ext>
                </a:extLst>
              </a:tr>
            </a:tbl>
          </a:graphicData>
        </a:graphic>
      </p:graphicFrame>
    </p:spTree>
    <p:extLst>
      <p:ext uri="{BB962C8B-B14F-4D97-AF65-F5344CB8AC3E}">
        <p14:creationId xmlns:p14="http://schemas.microsoft.com/office/powerpoint/2010/main" val="554044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Technical Matter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do we parse sentences with quantifiers? </a:t>
                </a:r>
              </a:p>
              <a:p>
                <a:pPr lvl="1"/>
                <a:r>
                  <a:rPr lang="en-US" dirty="0"/>
                  <a:t>What’s the “order of operations?”</a:t>
                </a:r>
              </a:p>
              <a:p>
                <a:endParaRPr lang="en-US" dirty="0"/>
              </a:p>
              <a:p>
                <a:r>
                  <a:rPr lang="en-US" dirty="0"/>
                  <a:t>We will usually put parentheses right after the quantifier and variable to make it clear what’s included. If we don’t, it’s the rest of the expression.</a:t>
                </a:r>
              </a:p>
              <a:p>
                <a:endParaRPr lang="en-US" dirty="0"/>
              </a:p>
              <a:p>
                <a:r>
                  <a:rPr lang="en-US" dirty="0"/>
                  <a:t>Be careful with repeated variables…they don’t always mean what you think they mean.</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are different </a:t>
                </a:r>
                <a14:m>
                  <m:oMath xmlns:m="http://schemas.openxmlformats.org/officeDocument/2006/math">
                    <m:r>
                      <a:rPr lang="en-US" b="0" i="1" smtClean="0">
                        <a:latin typeface="Cambria Math" panose="02040503050406030204" pitchFamily="18" charset="0"/>
                      </a:rPr>
                      <m:t>𝑥</m:t>
                    </m:r>
                  </m:oMath>
                </a14:m>
                <a:r>
                  <a:rPr lang="en-US" dirty="0"/>
                  <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1651056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a:t>
            </a:r>
          </a:p>
        </p:txBody>
      </p:sp>
      <p:sp>
        <p:nvSpPr>
          <p:cNvPr id="3" name="Content Placeholder 2"/>
          <p:cNvSpPr>
            <a:spLocks noGrp="1"/>
          </p:cNvSpPr>
          <p:nvPr>
            <p:ph idx="1"/>
          </p:nvPr>
        </p:nvSpPr>
        <p:spPr/>
        <p:txBody>
          <a:bodyPr/>
          <a:lstStyle/>
          <a:p>
            <a:r>
              <a:rPr lang="en-US" dirty="0"/>
              <a:t>Let your domain of discourse be fruits.</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mc:AlternateContent xmlns:mc="http://schemas.openxmlformats.org/markup-compatibility/2006" xmlns:a14="http://schemas.microsoft.com/office/drawing/2010/main">
        <mc:Choice Requires="a14">
          <p:sp>
            <p:nvSpPr>
              <p:cNvPr id="4" name="TextBox 3"/>
              <p:cNvSpPr txBox="1"/>
              <p:nvPr/>
            </p:nvSpPr>
            <p:spPr>
              <a:xfrm>
                <a:off x="2374232" y="3080084"/>
                <a:ext cx="3560270"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Tasty</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74232" y="3080084"/>
                <a:ext cx="3560270" cy="461665"/>
              </a:xfrm>
              <a:prstGeom prst="rect">
                <a:avLst/>
              </a:prstGeom>
              <a:blipFill>
                <a:blip r:embed="rId2"/>
                <a:stretch>
                  <a:fillRect l="-171" t="-9211" r="-513"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35730" y="4233057"/>
                <a:ext cx="4211025" cy="461665"/>
              </a:xfrm>
              <a:prstGeom prst="rect">
                <a:avLst/>
              </a:prstGeom>
              <a:noFill/>
            </p:spPr>
            <p:txBody>
              <a:bodyPr wrap="non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r>
                      <m:rPr>
                        <m:nor/>
                      </m:rPr>
                      <a:rPr lang="en-US" sz="2400" dirty="0">
                        <a:latin typeface="Courier New" panose="02070309020205020404" pitchFamily="49" charset="0"/>
                        <a:cs typeface="Courier New" panose="02070309020205020404" pitchFamily="49" charset="0"/>
                      </a:rPr>
                      <m:t>Tasty</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5730" y="4233057"/>
                <a:ext cx="4211025" cy="461665"/>
              </a:xfrm>
              <a:prstGeom prst="rect">
                <a:avLst/>
              </a:prstGeom>
              <a:blipFill>
                <a:blip r:embed="rId3"/>
                <a:stretch>
                  <a:fillRect l="-145" t="-9211" r="-434"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74232" y="5405908"/>
                <a:ext cx="3997376" cy="461665"/>
              </a:xfrm>
              <a:prstGeom prst="rect">
                <a:avLst/>
              </a:prstGeom>
              <a:noFill/>
            </p:spPr>
            <p:txBody>
              <a:bodyPr wrap="non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Sliced</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r>
                      <m:rPr>
                        <m:nor/>
                      </m:rPr>
                      <a:rPr lang="en-US" sz="2400" b="0" i="0" dirty="0" smtClean="0">
                        <a:latin typeface="Courier New" panose="02070309020205020404" pitchFamily="49" charset="0"/>
                        <a:cs typeface="Courier New" panose="02070309020205020404" pitchFamily="49" charset="0"/>
                      </a:rPr>
                      <m:t>Diced</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74232" y="5405908"/>
                <a:ext cx="3997376" cy="461665"/>
              </a:xfrm>
              <a:prstGeom prst="rect">
                <a:avLst/>
              </a:prstGeom>
              <a:blipFill>
                <a:blip r:embed="rId4"/>
                <a:stretch>
                  <a:fillRect l="-152" t="-9211" r="-457" b="-30263"/>
                </a:stretch>
              </a:blipFill>
            </p:spPr>
            <p:txBody>
              <a:bodyPr/>
              <a:lstStyle/>
              <a:p>
                <a:r>
                  <a:rPr lang="en-US">
                    <a:noFill/>
                  </a:rPr>
                  <a:t> </a:t>
                </a:r>
              </a:p>
            </p:txBody>
          </p:sp>
        </mc:Fallback>
      </mc:AlternateContent>
    </p:spTree>
    <p:extLst>
      <p:ext uri="{BB962C8B-B14F-4D97-AF65-F5344CB8AC3E}">
        <p14:creationId xmlns:p14="http://schemas.microsoft.com/office/powerpoint/2010/main" val="23842714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5432"/>
          <a:stretch/>
        </p:blipFill>
        <p:spPr>
          <a:xfrm>
            <a:off x="503528" y="1482201"/>
            <a:ext cx="4015556" cy="5126736"/>
          </a:xfrm>
          <a:prstGeom prst="rect">
            <a:avLst/>
          </a:prstGeom>
        </p:spPr>
      </p:pic>
      <p:sp>
        <p:nvSpPr>
          <p:cNvPr id="2" name="Title 1"/>
          <p:cNvSpPr>
            <a:spLocks noGrp="1"/>
          </p:cNvSpPr>
          <p:nvPr>
            <p:ph type="title"/>
          </p:nvPr>
        </p:nvSpPr>
        <p:spPr>
          <a:xfrm>
            <a:off x="838200" y="101716"/>
            <a:ext cx="10515600" cy="1325563"/>
          </a:xfrm>
        </p:spPr>
        <p:txBody>
          <a:bodyPr/>
          <a:lstStyle/>
          <a:p>
            <a:r>
              <a:rPr lang="en-US" dirty="0"/>
              <a:t>P</a:t>
            </a:r>
            <a:r>
              <a:rPr lang="en-US" dirty="0" smtClean="0"/>
              <a:t>roperties of Logical </a:t>
            </a:r>
            <a:r>
              <a:rPr lang="en-US" dirty="0"/>
              <a:t>C</a:t>
            </a:r>
            <a:r>
              <a:rPr lang="en-US" dirty="0" smtClean="0"/>
              <a:t>onnectives</a:t>
            </a:r>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2514601" y="1087221"/>
                <a:ext cx="6533148"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For every propositions </a:t>
                </a:r>
                <a14:m>
                  <m:oMath xmlns:m="http://schemas.openxmlformats.org/officeDocument/2006/math">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𝑟</m:t>
                    </m:r>
                  </m:oMath>
                </a14:m>
                <a:r>
                  <a:rPr lang="en-US" sz="2400" dirty="0">
                    <a:latin typeface="Segoe UI Semilight" panose="020B0402040204020203" pitchFamily="34" charset="0"/>
                    <a:cs typeface="Segoe UI Semilight" panose="020B0402040204020203" pitchFamily="34" charset="0"/>
                  </a:rPr>
                  <a:t> the following hold:</a:t>
                </a:r>
              </a:p>
            </p:txBody>
          </p:sp>
        </mc:Choice>
        <mc:Fallback>
          <p:sp>
            <p:nvSpPr>
              <p:cNvPr id="5" name="TextBox 4"/>
              <p:cNvSpPr txBox="1">
                <a:spLocks noRot="1" noChangeAspect="1" noMove="1" noResize="1" noEditPoints="1" noAdjustHandles="1" noChangeArrowheads="1" noChangeShapeType="1" noTextEdit="1"/>
              </p:cNvSpPr>
              <p:nvPr/>
            </p:nvSpPr>
            <p:spPr>
              <a:xfrm>
                <a:off x="2514601" y="1087221"/>
                <a:ext cx="6533148" cy="461665"/>
              </a:xfrm>
              <a:prstGeom prst="rect">
                <a:avLst/>
              </a:prstGeom>
              <a:blipFill>
                <a:blip r:embed="rId3"/>
                <a:stretch>
                  <a:fillRect l="-1494" t="-9211" r="-187" b="-30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8783166" y="1537123"/>
                <a:ext cx="3252617" cy="4452053"/>
              </a:xfrm>
              <a:prstGeom prst="rect">
                <a:avLst/>
              </a:prstGeom>
              <a:noFill/>
            </p:spPr>
            <p:txBody>
              <a:bodyPr wrap="square" rtlCol="0">
                <a:spAutoFit/>
              </a:bodyPr>
              <a:lstStyle/>
              <a:p>
                <a:pPr marL="238144" indent="-238144">
                  <a:buFont typeface="Arial" panose="020B0604020202020204" pitchFamily="34" charset="0"/>
                  <a:buChar char="•"/>
                </a:pPr>
                <a:r>
                  <a:rPr lang="en-US" sz="2222" b="1" dirty="0" err="1">
                    <a:solidFill>
                      <a:srgbClr val="C50000"/>
                    </a:solidFill>
                    <a:latin typeface="Franklin Gothic Book" panose="020B0503020102020204" pitchFamily="34" charset="0"/>
                  </a:rPr>
                  <a:t>DeMorgan’s</a:t>
                </a:r>
                <a:r>
                  <a:rPr lang="en-US" sz="2222" b="1" dirty="0">
                    <a:solidFill>
                      <a:srgbClr val="C50000"/>
                    </a:solidFill>
                    <a:latin typeface="Franklin Gothic Book" panose="020B0503020102020204" pitchFamily="34" charset="0"/>
                  </a:rPr>
                  <a:t> Laws</a:t>
                </a:r>
              </a:p>
              <a:p>
                <a:endParaRPr lang="en-US" sz="333" b="1" dirty="0">
                  <a:solidFill>
                    <a:srgbClr val="C50000"/>
                  </a:solidFill>
                  <a:latin typeface="Franklin Gothic Book" panose="020B0503020102020204" pitchFamily="34" charset="0"/>
                </a:endParaRPr>
              </a:p>
              <a:p>
                <a:r>
                  <a:rPr lang="en-US" sz="2222" dirty="0"/>
                  <a:t>    – </a:t>
                </a:r>
                <a14:m>
                  <m:oMath xmlns:m="http://schemas.openxmlformats.org/officeDocument/2006/math">
                    <m:r>
                      <a:rPr lang="en-US" sz="2222" i="1">
                        <a:latin typeface="Cambria Math" panose="02040503050406030204" pitchFamily="18" charset="0"/>
                      </a:rPr>
                      <m:t>¬</m:t>
                    </m:r>
                    <m:d>
                      <m:dPr>
                        <m:ctrlPr>
                          <a:rPr lang="en-US" sz="2222" i="1">
                            <a:latin typeface="Cambria Math" panose="02040503050406030204" pitchFamily="18" charset="0"/>
                          </a:rPr>
                        </m:ctrlPr>
                      </m:dPr>
                      <m:e>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𝑞</m:t>
                        </m:r>
                      </m:e>
                    </m:d>
                    <m:r>
                      <a:rPr lang="en-US" sz="2222" i="1">
                        <a:latin typeface="Cambria Math" panose="02040503050406030204" pitchFamily="18" charset="0"/>
                      </a:rPr>
                      <m:t>≡¬</m:t>
                    </m:r>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𝑞</m:t>
                    </m:r>
                  </m:oMath>
                </a14:m>
                <a:endParaRPr lang="en-US" sz="2222" dirty="0"/>
              </a:p>
              <a:p>
                <a:r>
                  <a:rPr lang="en-US" sz="2222" dirty="0"/>
                  <a:t>    – </a:t>
                </a:r>
                <a14:m>
                  <m:oMath xmlns:m="http://schemas.openxmlformats.org/officeDocument/2006/math">
                    <m:r>
                      <a:rPr lang="en-US" sz="2222" i="1">
                        <a:latin typeface="Cambria Math" panose="02040503050406030204" pitchFamily="18" charset="0"/>
                      </a:rPr>
                      <m:t>¬</m:t>
                    </m:r>
                    <m:d>
                      <m:dPr>
                        <m:ctrlPr>
                          <a:rPr lang="en-US" sz="2222" i="1">
                            <a:latin typeface="Cambria Math" panose="02040503050406030204" pitchFamily="18" charset="0"/>
                          </a:rPr>
                        </m:ctrlPr>
                      </m:dPr>
                      <m:e>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𝑞</m:t>
                        </m:r>
                      </m:e>
                    </m:d>
                    <m:r>
                      <a:rPr lang="en-US" sz="2222" i="1">
                        <a:latin typeface="Cambria Math" panose="02040503050406030204" pitchFamily="18" charset="0"/>
                      </a:rPr>
                      <m:t>≡¬</m:t>
                    </m:r>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𝑞</m:t>
                    </m:r>
                  </m:oMath>
                </a14:m>
                <a:endParaRPr lang="en-US" sz="2222" dirty="0"/>
              </a:p>
              <a:p>
                <a:endParaRPr lang="en-US" sz="1333" dirty="0"/>
              </a:p>
              <a:p>
                <a:pPr marL="238144" indent="-238144">
                  <a:buFont typeface="Arial" panose="020B0604020202020204" pitchFamily="34" charset="0"/>
                  <a:buChar char="•"/>
                </a:pPr>
                <a:r>
                  <a:rPr lang="en-US" sz="2222" b="1" dirty="0">
                    <a:solidFill>
                      <a:srgbClr val="C50000"/>
                    </a:solidFill>
                    <a:latin typeface="Franklin Gothic Book" panose="020B0503020102020204" pitchFamily="34" charset="0"/>
                  </a:rPr>
                  <a:t>Double Negation</a:t>
                </a:r>
              </a:p>
              <a:p>
                <a:r>
                  <a:rPr lang="en-US" sz="2222" dirty="0"/>
                  <a:t> </a:t>
                </a:r>
                <a:r>
                  <a:rPr lang="en-US" sz="2222" dirty="0"/>
                  <a:t>  </a:t>
                </a:r>
                <a14:m>
                  <m:oMath xmlns:m="http://schemas.openxmlformats.org/officeDocument/2006/math">
                    <m:r>
                      <a:rPr lang="en-US" sz="2222">
                        <a:latin typeface="Cambria Math" panose="02040503050406030204" pitchFamily="18" charset="0"/>
                      </a:rPr>
                      <m:t>    </m:t>
                    </m:r>
                    <m:r>
                      <a:rPr lang="en-US" sz="2222" i="1">
                        <a:latin typeface="Cambria Math" panose="02040503050406030204" pitchFamily="18" charset="0"/>
                      </a:rPr>
                      <m:t>¬¬</m:t>
                    </m:r>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𝑝</m:t>
                    </m:r>
                  </m:oMath>
                </a14:m>
                <a:r>
                  <a:rPr lang="en-US" sz="2222" dirty="0"/>
                  <a:t> </a:t>
                </a:r>
              </a:p>
              <a:p>
                <a:endParaRPr lang="en-US" sz="2222" dirty="0"/>
              </a:p>
              <a:p>
                <a:endParaRPr lang="en-US" sz="1111" dirty="0"/>
              </a:p>
              <a:p>
                <a:pPr marL="238144" indent="-238144">
                  <a:buFont typeface="Arial" panose="020B0604020202020204" pitchFamily="34" charset="0"/>
                  <a:buChar char="•"/>
                </a:pPr>
                <a:r>
                  <a:rPr lang="en-US" sz="2222" b="1" dirty="0">
                    <a:solidFill>
                      <a:srgbClr val="C50000"/>
                    </a:solidFill>
                    <a:latin typeface="Franklin Gothic Book" panose="020B0503020102020204" pitchFamily="34" charset="0"/>
                  </a:rPr>
                  <a:t>Law of Implication</a:t>
                </a:r>
              </a:p>
              <a:p>
                <a:r>
                  <a:rPr lang="en-US" sz="2222" dirty="0"/>
                  <a:t> </a:t>
                </a:r>
                <a:r>
                  <a:rPr lang="en-US" sz="2222" dirty="0"/>
                  <a:t>     </a:t>
                </a:r>
                <a14:m>
                  <m:oMath xmlns:m="http://schemas.openxmlformats.org/officeDocument/2006/math">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𝑞</m:t>
                    </m:r>
                    <m:r>
                      <a:rPr lang="en-US" sz="2222" i="1">
                        <a:latin typeface="Cambria Math" panose="02040503050406030204" pitchFamily="18" charset="0"/>
                      </a:rPr>
                      <m:t>≡¬</m:t>
                    </m:r>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𝑞</m:t>
                    </m:r>
                  </m:oMath>
                </a14:m>
                <a:endParaRPr lang="en-US" sz="2222" dirty="0"/>
              </a:p>
              <a:p>
                <a:endParaRPr lang="en-US" sz="2222" dirty="0">
                  <a:solidFill>
                    <a:srgbClr val="C50000"/>
                  </a:solidFill>
                </a:endParaRPr>
              </a:p>
              <a:p>
                <a:endParaRPr lang="en-US" sz="1111" dirty="0">
                  <a:solidFill>
                    <a:srgbClr val="C50000"/>
                  </a:solidFill>
                </a:endParaRPr>
              </a:p>
              <a:p>
                <a:pPr marL="238144" indent="-238144">
                  <a:buFont typeface="Arial" panose="020B0604020202020204" pitchFamily="34" charset="0"/>
                  <a:buChar char="•"/>
                </a:pPr>
                <a:r>
                  <a:rPr lang="en-US" sz="2222" b="1" dirty="0">
                    <a:solidFill>
                      <a:srgbClr val="C50000"/>
                    </a:solidFill>
                    <a:latin typeface="Franklin Gothic Book" panose="020B0503020102020204" pitchFamily="34" charset="0"/>
                  </a:rPr>
                  <a:t>Contrapositive</a:t>
                </a:r>
              </a:p>
              <a:p>
                <a:r>
                  <a:rPr lang="en-US" sz="2222" dirty="0"/>
                  <a:t> </a:t>
                </a:r>
                <a:r>
                  <a:rPr lang="en-US" sz="2222" dirty="0"/>
                  <a:t>    </a:t>
                </a:r>
                <a14:m>
                  <m:oMath xmlns:m="http://schemas.openxmlformats.org/officeDocument/2006/math">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𝑞</m:t>
                    </m:r>
                    <m:r>
                      <a:rPr lang="en-US" sz="2222" i="1">
                        <a:latin typeface="Cambria Math" panose="02040503050406030204" pitchFamily="18" charset="0"/>
                      </a:rPr>
                      <m:t>≡¬</m:t>
                    </m:r>
                    <m:r>
                      <a:rPr lang="en-US" sz="2222" i="1">
                        <a:latin typeface="Cambria Math" panose="02040503050406030204" pitchFamily="18" charset="0"/>
                      </a:rPr>
                      <m:t>𝑞</m:t>
                    </m:r>
                    <m:r>
                      <a:rPr lang="en-US" sz="2222" i="1">
                        <a:latin typeface="Cambria Math" panose="02040503050406030204" pitchFamily="18" charset="0"/>
                      </a:rPr>
                      <m:t>→¬</m:t>
                    </m:r>
                    <m:r>
                      <a:rPr lang="en-US" sz="2222" i="1">
                        <a:latin typeface="Cambria Math" panose="02040503050406030204" pitchFamily="18" charset="0"/>
                      </a:rPr>
                      <m:t>𝑝</m:t>
                    </m:r>
                  </m:oMath>
                </a14:m>
                <a:endParaRPr lang="en-US" sz="2222" dirty="0"/>
              </a:p>
            </p:txBody>
          </p:sp>
        </mc:Choice>
        <mc:Fallback>
          <p:sp>
            <p:nvSpPr>
              <p:cNvPr id="6" name="TextBox 5"/>
              <p:cNvSpPr txBox="1">
                <a:spLocks noRot="1" noChangeAspect="1" noMove="1" noResize="1" noEditPoints="1" noAdjustHandles="1" noChangeArrowheads="1" noChangeShapeType="1" noTextEdit="1"/>
              </p:cNvSpPr>
              <p:nvPr/>
            </p:nvSpPr>
            <p:spPr>
              <a:xfrm>
                <a:off x="8783166" y="1537123"/>
                <a:ext cx="3252617" cy="4452053"/>
              </a:xfrm>
              <a:prstGeom prst="rect">
                <a:avLst/>
              </a:prstGeom>
              <a:blipFill>
                <a:blip r:embed="rId4"/>
                <a:stretch>
                  <a:fillRect l="-2251" t="-822"/>
                </a:stretch>
              </a:blipFill>
            </p:spPr>
            <p:txBody>
              <a:bodyPr/>
              <a:lstStyle/>
              <a:p>
                <a:r>
                  <a:rPr lang="en-US">
                    <a:noFill/>
                  </a:rPr>
                  <a:t> </a:t>
                </a:r>
              </a:p>
            </p:txBody>
          </p:sp>
        </mc:Fallback>
      </mc:AlternateContent>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9280"/>
          <a:stretch/>
        </p:blipFill>
        <p:spPr>
          <a:xfrm>
            <a:off x="3984744" y="1482201"/>
            <a:ext cx="4569823" cy="5126736"/>
          </a:xfrm>
          <a:prstGeom prst="rect">
            <a:avLst/>
          </a:prstGeom>
        </p:spPr>
      </p:pic>
    </p:spTree>
    <p:extLst>
      <p:ext uri="{BB962C8B-B14F-4D97-AF65-F5344CB8AC3E}">
        <p14:creationId xmlns:p14="http://schemas.microsoft.com/office/powerpoint/2010/main" val="442251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Tree>
    <p:extLst>
      <p:ext uri="{BB962C8B-B14F-4D97-AF65-F5344CB8AC3E}">
        <p14:creationId xmlns:p14="http://schemas.microsoft.com/office/powerpoint/2010/main" val="133004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
        <p:nvSpPr>
          <p:cNvPr id="6" name="Rounded Rectangle 4">
            <a:extLst>
              <a:ext uri="{FF2B5EF4-FFF2-40B4-BE49-F238E27FC236}">
                <a16:creationId xmlns:a16="http://schemas.microsoft.com/office/drawing/2014/main" id="{A107278E-54C5-4C3F-9DEB-B569CF146D56}"/>
              </a:ext>
            </a:extLst>
          </p:cNvPr>
          <p:cNvSpPr/>
          <p:nvPr/>
        </p:nvSpPr>
        <p:spPr>
          <a:xfrm>
            <a:off x="6615751" y="4187089"/>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pollev.com/uwcse311</a:t>
            </a:r>
          </a:p>
          <a:p>
            <a:pPr algn="ctr"/>
            <a:endParaRPr lang="en-US" sz="2400" dirty="0"/>
          </a:p>
          <a:p>
            <a:pPr algn="ctr"/>
            <a:r>
              <a:rPr lang="en-US" sz="2400" dirty="0"/>
              <a:t>Help me adjust my explanation!</a:t>
            </a:r>
          </a:p>
          <a:p>
            <a:pPr algn="ctr"/>
            <a:endParaRPr lang="en-US" sz="2400" dirty="0"/>
          </a:p>
        </p:txBody>
      </p:sp>
    </p:spTree>
    <p:extLst>
      <p:ext uri="{BB962C8B-B14F-4D97-AF65-F5344CB8AC3E}">
        <p14:creationId xmlns:p14="http://schemas.microsoft.com/office/powerpoint/2010/main" val="114080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236567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05-CDNF-predicates</Template>
  <TotalTime>16845</TotalTime>
  <Words>3198</Words>
  <Application>Microsoft Office PowerPoint</Application>
  <PresentationFormat>Widescreen</PresentationFormat>
  <Paragraphs>740</Paragraphs>
  <Slides>63</Slides>
  <Notes>0</Notes>
  <HiddenSlides>1</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63</vt:i4>
      </vt:variant>
    </vt:vector>
  </HeadingPairs>
  <TitlesOfParts>
    <vt:vector size="80" baseType="lpstr">
      <vt:lpstr>ＭＳ Ｐゴシック</vt:lpstr>
      <vt:lpstr>Arial</vt:lpstr>
      <vt:lpstr>Calibri</vt:lpstr>
      <vt:lpstr>Cambria Math</vt:lpstr>
      <vt:lpstr>Courier New</vt:lpstr>
      <vt:lpstr>Franklin Gothic Book</vt:lpstr>
      <vt:lpstr>Franklin Gothic Medium</vt:lpstr>
      <vt:lpstr>メイリオ</vt:lpstr>
      <vt:lpstr>Segoe UI</vt:lpstr>
      <vt:lpstr>Segoe UI Light</vt:lpstr>
      <vt:lpstr>Segoe UI Semibold</vt:lpstr>
      <vt:lpstr>Segoe UI Semilight</vt:lpstr>
      <vt:lpstr>Symbol</vt:lpstr>
      <vt:lpstr>Tw Cen MT</vt:lpstr>
      <vt:lpstr>Wingdings</vt:lpstr>
      <vt:lpstr>Wingdings 3</vt:lpstr>
      <vt:lpstr>Integral</vt:lpstr>
      <vt:lpstr>Normal Forms and Predicates</vt:lpstr>
      <vt:lpstr>Announcements</vt:lpstr>
      <vt:lpstr>Our First Proof</vt:lpstr>
      <vt:lpstr>More on Our First Proof</vt:lpstr>
      <vt:lpstr>Modifying Implications</vt:lpstr>
      <vt:lpstr>Converse, Contrapositive</vt:lpstr>
      <vt:lpstr>Converse, Contrapositive</vt:lpstr>
      <vt:lpstr>Contrapositive</vt:lpstr>
      <vt:lpstr>Contrapositive</vt:lpstr>
      <vt:lpstr>Work from both ends, but…</vt:lpstr>
      <vt:lpstr>Today</vt:lpstr>
      <vt:lpstr>On notation…</vt:lpstr>
      <vt:lpstr>Digital Logic</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More Practice</vt:lpstr>
      <vt:lpstr>More Vocabulary</vt:lpstr>
      <vt:lpstr>Vocabulary!</vt:lpstr>
      <vt:lpstr>Meet Boolean Algebra</vt:lpstr>
      <vt:lpstr>Meet Boolean Algebra</vt:lpstr>
      <vt:lpstr>Comparison</vt:lpstr>
      <vt:lpstr>Boolean Algebra</vt:lpstr>
      <vt:lpstr>Boolean Algebra</vt:lpstr>
      <vt:lpstr>Boolean Algebra</vt:lpstr>
      <vt:lpstr>A Few Fun Facts</vt:lpstr>
      <vt:lpstr>Why ANOTHER way of writing down logic?</vt:lpstr>
      <vt:lpstr>Canonical Forms</vt:lpstr>
      <vt:lpstr>Canonical Forms</vt:lpstr>
      <vt:lpstr>Using Our Rules</vt:lpstr>
      <vt:lpstr>Disjunctive Normal Form (DNF)</vt:lpstr>
      <vt:lpstr>Disjunctive Normal Form</vt:lpstr>
      <vt:lpstr>Another Canonical Form</vt:lpstr>
      <vt:lpstr>Another Canonical Form</vt:lpstr>
      <vt:lpstr>Conjunctive Normal Form</vt:lpstr>
      <vt:lpstr>Normal Forms</vt:lpstr>
      <vt:lpstr>Predicate Logic</vt:lpstr>
      <vt:lpstr>Predicate Logic</vt:lpstr>
      <vt:lpstr>Predicates</vt:lpstr>
      <vt:lpstr>Analogy</vt:lpstr>
      <vt:lpstr>Translation</vt:lpstr>
      <vt:lpstr>Domain of Discourse</vt:lpstr>
      <vt:lpstr>Domain of Discourse</vt:lpstr>
      <vt:lpstr>Try it…</vt:lpstr>
      <vt:lpstr>Try it…</vt:lpstr>
      <vt:lpstr>Quantifiers</vt:lpstr>
      <vt:lpstr>Quantifiers</vt:lpstr>
      <vt:lpstr>Quantifiers</vt:lpstr>
      <vt:lpstr>Quantifiers</vt:lpstr>
      <vt:lpstr>Translations</vt:lpstr>
      <vt:lpstr>Translations</vt:lpstr>
      <vt:lpstr>Translations</vt:lpstr>
      <vt:lpstr>Evaluating Predicate Logic</vt:lpstr>
      <vt:lpstr>Evaluating Predicate Logic</vt:lpstr>
      <vt:lpstr>One Technical Matter</vt:lpstr>
      <vt:lpstr>More Practice</vt:lpstr>
      <vt:lpstr>Properties of Logical Connectives</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73</cp:revision>
  <cp:lastPrinted>2022-04-01T18:01:58Z</cp:lastPrinted>
  <dcterms:created xsi:type="dcterms:W3CDTF">2020-07-15T20:09:42Z</dcterms:created>
  <dcterms:modified xsi:type="dcterms:W3CDTF">2022-04-01T23:42:22Z</dcterms:modified>
</cp:coreProperties>
</file>