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8" r:id="rId3"/>
    <p:sldId id="379" r:id="rId4"/>
    <p:sldId id="380" r:id="rId5"/>
    <p:sldId id="382" r:id="rId6"/>
    <p:sldId id="384" r:id="rId7"/>
    <p:sldId id="339" r:id="rId8"/>
    <p:sldId id="340" r:id="rId9"/>
    <p:sldId id="342" r:id="rId10"/>
    <p:sldId id="343" r:id="rId11"/>
    <p:sldId id="355" r:id="rId12"/>
    <p:sldId id="356" r:id="rId13"/>
    <p:sldId id="357" r:id="rId14"/>
    <p:sldId id="345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6" r:id="rId23"/>
    <p:sldId id="367" r:id="rId24"/>
    <p:sldId id="376" r:id="rId25"/>
    <p:sldId id="377" r:id="rId26"/>
    <p:sldId id="375" r:id="rId27"/>
    <p:sldId id="383" r:id="rId28"/>
    <p:sldId id="294" r:id="rId29"/>
    <p:sldId id="315" r:id="rId30"/>
    <p:sldId id="317" r:id="rId31"/>
    <p:sldId id="285" r:id="rId32"/>
    <p:sldId id="322" r:id="rId33"/>
    <p:sldId id="314" r:id="rId34"/>
    <p:sldId id="316" r:id="rId35"/>
    <p:sldId id="313" r:id="rId36"/>
    <p:sldId id="323" r:id="rId37"/>
    <p:sldId id="381" r:id="rId38"/>
    <p:sldId id="307" r:id="rId39"/>
    <p:sldId id="308" r:id="rId40"/>
    <p:sldId id="310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82" d="100"/>
          <a:sy n="82" d="100"/>
        </p:scale>
        <p:origin x="6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8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3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8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32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B323F85-B842-4539-98C2-A0C7DC99DC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2022</a:t>
            </a:r>
          </a:p>
          <a:p>
            <a:r>
              <a:rPr lang="en-US"/>
              <a:t>Lecture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fact? You can prove it in the extra credit problem on HW5.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D984-5136-42C7-9B96-463663F9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D23C-797E-44EF-BCE1-CDBDE21D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turn in HW5 part 2 today, we’re hoping to get you feedback on HW5 part 2 by Sunday morning.</a:t>
            </a:r>
          </a:p>
          <a:p>
            <a:r>
              <a:rPr lang="en-US" dirty="0"/>
              <a:t>If you turn in HW5 part 2 using late days, we’re hoping to get you feedback by sometime Sunday afternoon. </a:t>
            </a:r>
          </a:p>
          <a:p>
            <a:r>
              <a:rPr lang="en-US" dirty="0"/>
              <a:t>HW5 part 2 solutions will be posted on Ed Saturday morning.</a:t>
            </a:r>
          </a:p>
          <a:p>
            <a:endParaRPr lang="en-US" dirty="0"/>
          </a:p>
          <a:p>
            <a:r>
              <a:rPr lang="en-US" dirty="0"/>
              <a:t>There’s an assignment “NOT the real midterm” on </a:t>
            </a:r>
            <a:r>
              <a:rPr lang="en-US" dirty="0" err="1"/>
              <a:t>gradescope</a:t>
            </a:r>
            <a:r>
              <a:rPr lang="en-US" dirty="0"/>
              <a:t> so you can see what the midterm will look like logistically. </a:t>
            </a:r>
          </a:p>
        </p:txBody>
      </p:sp>
    </p:spTree>
    <p:extLst>
      <p:ext uri="{BB962C8B-B14F-4D97-AF65-F5344CB8AC3E}">
        <p14:creationId xmlns:p14="http://schemas.microsoft.com/office/powerpoint/2010/main" val="77770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9C0CC1-4F6C-429D-A18B-C2B6BF6C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Number Theory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18836-F8FA-416D-9C5A-868D11E53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0FD35-08EE-4406-A609-37D2BFA4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5EB02-5D0B-4788-A006-DBFCE5E4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fit proofs on these slides, I skipped some of the boilerplate steps (e.g. introducing variables as arbitrary, including a conclusion)</a:t>
            </a:r>
          </a:p>
          <a:p>
            <a:r>
              <a:rPr lang="en-US" dirty="0"/>
              <a:t>Don’t skip those on your homework/midterm, please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82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8DA1-2271-41CC-BF8D-A1BA3413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AB19-5686-4816-9525-95DD4C2C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designed the midterm to take 30 minutes.</a:t>
            </a:r>
          </a:p>
          <a:p>
            <a:r>
              <a:rPr lang="en-US" dirty="0"/>
              <a:t>But you have 2 hours (of your choice) </a:t>
            </a:r>
            <a:r>
              <a:rPr lang="en-US" b="1" dirty="0"/>
              <a:t>from when you open 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Open notes, open internet; but no discussion with other students.</a:t>
            </a:r>
          </a:p>
          <a:p>
            <a:r>
              <a:rPr lang="en-US" dirty="0"/>
              <a:t>We’ll release it at 6:30 PM on Friday, due at 11:59 PM on Sunday.</a:t>
            </a:r>
          </a:p>
          <a:p>
            <a:r>
              <a:rPr lang="en-US" dirty="0"/>
              <a:t>Starting 6:30 PM Friday, we’ll only answer private questions on Ed. And only “clarification” questions.</a:t>
            </a:r>
          </a:p>
          <a:p>
            <a:r>
              <a:rPr lang="en-US" dirty="0"/>
              <a:t>HW6 will come out on Monday, due on the 18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368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2EA-55A7-4B0A-8B0A-890B0ED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1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6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2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4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D15847B-0EE1-4887-93A0-3AACEEC50AAD}"/>
              </a:ext>
            </a:extLst>
          </p:cNvPr>
          <p:cNvSpPr/>
          <p:nvPr/>
        </p:nvSpPr>
        <p:spPr>
          <a:xfrm>
            <a:off x="39357" y="4878162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055057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96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C740-498C-408A-8D70-B6A1676A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1CC3-0C71-4991-AB95-2A437CFA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up with this “it’s supposed to be 30 minutes, but you have 2 hours thing?”</a:t>
            </a:r>
          </a:p>
          <a:p>
            <a:endParaRPr lang="en-US" dirty="0"/>
          </a:p>
          <a:p>
            <a:r>
              <a:rPr lang="en-US" dirty="0"/>
              <a:t>You’ve never done time-constrained proof writing before. Use this as a practice run (could you have gotten close to 30 minutes? If not, do you have to change something for the final, if it’s in-person?)</a:t>
            </a:r>
          </a:p>
          <a:p>
            <a:r>
              <a:rPr lang="en-US" dirty="0"/>
              <a:t>When we gave take-home exams in prior quarters, they often dragged out for days for students, with the last hours being (not particularly useful/educational) polishing of solutions.</a:t>
            </a:r>
          </a:p>
          <a:p>
            <a:pPr lvl="1"/>
            <a:r>
              <a:rPr lang="en-US" dirty="0"/>
              <a:t>We know you’re time-constrained, you should still polish your answers, but we understand you’re more limited than on homework. </a:t>
            </a:r>
          </a:p>
        </p:txBody>
      </p:sp>
    </p:spTree>
    <p:extLst>
      <p:ext uri="{BB962C8B-B14F-4D97-AF65-F5344CB8AC3E}">
        <p14:creationId xmlns:p14="http://schemas.microsoft.com/office/powerpoint/2010/main" val="513903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D45E-5C36-451E-98A4-B2D511C9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F280-8140-4CCE-82C9-ED84FFB4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was harder than the last few. That’s normal. </a:t>
            </a:r>
          </a:p>
          <a:p>
            <a:r>
              <a:rPr lang="en-US" dirty="0"/>
              <a:t>It’s easy to get frustrated at this point of the class, you just got back a hard homework, you’ve started on one of our toughest concepts (induction), and we’re about to have a midterm. </a:t>
            </a:r>
          </a:p>
          <a:p>
            <a:r>
              <a:rPr lang="en-US" dirty="0"/>
              <a:t>Don’t check-out! Looking at grades/feedback is never fun, but it’s a really key way to learn.</a:t>
            </a:r>
          </a:p>
          <a:p>
            <a:r>
              <a:rPr lang="en-US" dirty="0"/>
              <a:t>There’s a post on Ed with common misconceptions, please read it! Even if you got full-credit </a:t>
            </a:r>
          </a:p>
        </p:txBody>
      </p:sp>
    </p:spTree>
    <p:extLst>
      <p:ext uri="{BB962C8B-B14F-4D97-AF65-F5344CB8AC3E}">
        <p14:creationId xmlns:p14="http://schemas.microsoft.com/office/powerpoint/2010/main" val="354666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253</TotalTime>
  <Words>3116</Words>
  <Application>Microsoft Office PowerPoint</Application>
  <PresentationFormat>Widescreen</PresentationFormat>
  <Paragraphs>282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Even More Number Theory</vt:lpstr>
      <vt:lpstr>Announcements</vt:lpstr>
      <vt:lpstr>Announcements</vt:lpstr>
      <vt:lpstr>Announcements</vt:lpstr>
      <vt:lpstr>Announcements</vt:lpstr>
      <vt:lpstr>RSA Encryption</vt:lpstr>
      <vt:lpstr>Framing Device</vt:lpstr>
      <vt:lpstr>Framing Device</vt:lpstr>
      <vt:lpstr>Framing Device</vt:lpstr>
      <vt:lpstr>Framing Device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More Number Theory Proofs</vt:lpstr>
      <vt:lpstr>Caution</vt:lpstr>
      <vt:lpstr>Warm up</vt:lpstr>
      <vt:lpstr>Warm up</vt:lpstr>
      <vt:lpstr>Modular arithmetic so far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Why does the Euclidian Algorithm Work?</vt:lpstr>
      <vt:lpstr>Correctness of an algorithm</vt:lpstr>
      <vt:lpstr>GCD fact</vt:lpstr>
      <vt:lpstr>gcd(a,b) = gcd(b, a % b)</vt:lpstr>
      <vt:lpstr>gcd(a,b) = gcd(b, a % b)</vt:lpstr>
      <vt:lpstr>gcd(a,b) = gcd(b, a %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15</cp:revision>
  <cp:lastPrinted>2022-05-03T23:27:45Z</cp:lastPrinted>
  <dcterms:created xsi:type="dcterms:W3CDTF">2022-02-07T17:05:31Z</dcterms:created>
  <dcterms:modified xsi:type="dcterms:W3CDTF">2022-05-03T23:28:31Z</dcterms:modified>
</cp:coreProperties>
</file>