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1" r:id="rId4"/>
    <p:sldId id="278" r:id="rId5"/>
    <p:sldId id="282" r:id="rId6"/>
    <p:sldId id="283" r:id="rId7"/>
    <p:sldId id="284" r:id="rId8"/>
    <p:sldId id="285" r:id="rId9"/>
    <p:sldId id="286" r:id="rId10"/>
    <p:sldId id="292" r:id="rId11"/>
    <p:sldId id="287" r:id="rId12"/>
    <p:sldId id="293" r:id="rId13"/>
    <p:sldId id="307" r:id="rId14"/>
    <p:sldId id="308" r:id="rId15"/>
    <p:sldId id="288" r:id="rId16"/>
    <p:sldId id="289" r:id="rId17"/>
    <p:sldId id="290" r:id="rId18"/>
    <p:sldId id="291" r:id="rId19"/>
    <p:sldId id="294" r:id="rId20"/>
    <p:sldId id="295" r:id="rId21"/>
    <p:sldId id="296" r:id="rId22"/>
    <p:sldId id="297" r:id="rId23"/>
    <p:sldId id="299" r:id="rId24"/>
    <p:sldId id="309" r:id="rId25"/>
    <p:sldId id="311" r:id="rId26"/>
    <p:sldId id="312" r:id="rId27"/>
    <p:sldId id="313" r:id="rId28"/>
    <p:sldId id="31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64" d="100"/>
          <a:sy n="164" d="100"/>
        </p:scale>
        <p:origin x="18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5/12/2022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5/12/2022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5/12/2022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4106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5/12/2022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lstStyle/>
          <a:p>
            <a:r>
              <a:rPr lang="en-US" dirty="0"/>
              <a:t>Regular Expressions </a:t>
            </a:r>
            <a:br>
              <a:rPr lang="en-US" dirty="0"/>
            </a:br>
            <a:r>
              <a:rPr lang="en-US" dirty="0"/>
              <a:t>(for real this time)</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a:t>
            </a:r>
            <a:r>
              <a:rPr lang="en-US" dirty="0" smtClean="0"/>
              <a:t>Spring </a:t>
            </a:r>
            <a:r>
              <a:rPr lang="en-US" dirty="0"/>
              <a:t>2022</a:t>
            </a:r>
          </a:p>
          <a:p>
            <a:r>
              <a:rPr lang="en-US" dirty="0"/>
              <a:t>Lecture </a:t>
            </a:r>
            <a:r>
              <a:rPr lang="en-US" dirty="0" smtClean="0"/>
              <a:t>21</a:t>
            </a:r>
            <a:endParaRPr lang="en-US" dirty="0"/>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49203B-2F96-4023-A035-E6713CB40088}"/>
              </a:ext>
            </a:extLst>
          </p:cNvPr>
          <p:cNvSpPr txBox="1"/>
          <p:nvPr/>
        </p:nvSpPr>
        <p:spPr>
          <a:xfrm>
            <a:off x="457200" y="537882"/>
            <a:ext cx="6100482"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Warm up:</a:t>
            </a:r>
          </a:p>
          <a:p>
            <a:r>
              <a:rPr lang="en-US" sz="2400" dirty="0">
                <a:latin typeface="Segoe UI Semilight" panose="020B0402040204020203" pitchFamily="34" charset="0"/>
                <a:cs typeface="Segoe UI Semilight" panose="020B0402040204020203" pitchFamily="34" charset="0"/>
              </a:rPr>
              <a:t>How would you search through a document for all email addresses inside? </a:t>
            </a:r>
          </a:p>
          <a:p>
            <a:r>
              <a:rPr lang="en-US" sz="2400" dirty="0">
                <a:latin typeface="Segoe UI Semilight" panose="020B0402040204020203" pitchFamily="34" charset="0"/>
                <a:cs typeface="Segoe UI Semilight" panose="020B0402040204020203" pitchFamily="34" charset="0"/>
              </a:rPr>
              <a:t>(e.g. with control-f)</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What if it was a document full of tweets?</a:t>
            </a:r>
          </a:p>
        </p:txBody>
      </p:sp>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71A1080D-1FA3-4951-8BB4-14B74F34F8D2}"/>
              </a:ext>
            </a:extLst>
          </p:cNvPr>
          <p:cNvSpPr/>
          <p:nvPr/>
        </p:nvSpPr>
        <p:spPr>
          <a:xfrm>
            <a:off x="7011821" y="4527748"/>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p:txBody>
      </p:sp>
    </p:spTree>
    <p:extLst>
      <p:ext uri="{BB962C8B-B14F-4D97-AF65-F5344CB8AC3E}">
        <p14:creationId xmlns:p14="http://schemas.microsoft.com/office/powerpoint/2010/main" val="296322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a:t>
                </a:r>
                <a:r>
                  <a:rPr lang="en-US" dirty="0" smtClean="0"/>
                  <a:t>expressions)</a:t>
                </a:r>
                <a:endParaRPr lang="en-US" dirty="0"/>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r>
              <a:rPr lang="en-US" sz="2000" dirty="0">
                <a:latin typeface="Courier New" panose="02070309020205020404" pitchFamily="49" charset="0"/>
                <a:cs typeface="Courier New" panose="02070309020205020404" pitchFamily="49" charset="0"/>
              </a:rPr>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r>
              <a:rPr lang="en-US" sz="2000" dirty="0">
                <a:latin typeface="Courier New" panose="02070309020205020404" pitchFamily="49" charset="0"/>
                <a:cs typeface="Courier New" panose="02070309020205020404" pitchFamily="49" charset="0"/>
              </a:rPr>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5" name="Text Placeholder 4">
            <a:extLst>
              <a:ext uri="{FF2B5EF4-FFF2-40B4-BE49-F238E27FC236}">
                <a16:creationId xmlns:a16="http://schemas.microsoft.com/office/drawing/2014/main" id="{588CDE61-904F-4E50-A747-FEACCD7FDA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011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err="1"/>
                  <a:t>Things</a:t>
                </a:r>
                <a:r>
                  <a:rPr lang="en-US" dirty="0"/>
                  <a:t> 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8532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727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36067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𝑆𝑆</m:t>
                    </m:r>
                    <m:r>
                      <a:rPr lang="en-US" b="0" i="1" smtClean="0">
                        <a:latin typeface="Cambria Math" panose="02040503050406030204" pitchFamily="18" charset="0"/>
                      </a:rPr>
                      <m:t>|</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2590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2EE5E138-EFCC-4391-BBA4-15611C331F2B}"/>
              </a:ext>
            </a:extLst>
          </p:cNvPr>
          <p:cNvSpPr/>
          <p:nvPr/>
        </p:nvSpPr>
        <p:spPr>
          <a:xfrm>
            <a:off x="6613236" y="4527748"/>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p:txBody>
      </p:sp>
    </p:spTree>
    <p:extLst>
      <p:ext uri="{BB962C8B-B14F-4D97-AF65-F5344CB8AC3E}">
        <p14:creationId xmlns:p14="http://schemas.microsoft.com/office/powerpoint/2010/main" val="1757080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lstStyle/>
          <a:p>
            <a:r>
              <a:rPr lang="en-US" dirty="0"/>
              <a:t>Parse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spTree>
    <p:extLst>
      <p:ext uri="{BB962C8B-B14F-4D97-AF65-F5344CB8AC3E}">
        <p14:creationId xmlns:p14="http://schemas.microsoft.com/office/powerpoint/2010/main" val="124413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nvGrpSpPr>
          <p:cNvPr id="26" name="Group 25">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spTree>
    <p:extLst>
      <p:ext uri="{BB962C8B-B14F-4D97-AF65-F5344CB8AC3E}">
        <p14:creationId xmlns:p14="http://schemas.microsoft.com/office/powerpoint/2010/main" val="1203753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F</a:t>
                    </a:r>
                    <a:endParaRPr lang="en-US" sz="1600" b="1" dirty="0">
                      <a:solidFill>
                        <a:schemeClr val="accent3"/>
                      </a:solidFill>
                      <a:latin typeface="Franklin Gothic Medium" panose="020B0603020102020204" pitchFamily="34" charset="0"/>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r>
                  <a:rPr lang="en-US" sz="2800" dirty="0">
                    <a:solidFill>
                      <a:schemeClr val="accent3"/>
                    </a:solidFill>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r>
                  <a:rPr lang="en-US" sz="2800" dirty="0">
                    <a:solidFill>
                      <a:schemeClr val="accent3"/>
                    </a:solidFill>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r>
                  <a:rPr lang="en-US" sz="2800" dirty="0">
                    <a:solidFill>
                      <a:schemeClr val="accent3"/>
                    </a:solidFill>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grpSp>
      </p:grpSp>
    </p:spTree>
    <p:extLst>
      <p:ext uri="{BB962C8B-B14F-4D97-AF65-F5344CB8AC3E}">
        <p14:creationId xmlns:p14="http://schemas.microsoft.com/office/powerpoint/2010/main" val="35227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lectures 1-8) </a:t>
            </a:r>
          </a:p>
          <a:p>
            <a:pPr lvl="1"/>
            <a:r>
              <a:rPr lang="en-US" dirty="0"/>
              <a:t>Just make arguments in mechanical ways.</a:t>
            </a:r>
          </a:p>
          <a:p>
            <a:r>
              <a:rPr lang="en-US" dirty="0"/>
              <a:t>Set Theory/Arithmetic (bike in your backyard; lectures 9-19)</a:t>
            </a:r>
          </a:p>
          <a:p>
            <a:r>
              <a:rPr lang="en-US" dirty="0"/>
              <a:t>Models of computation (biking in your neighborhood; lectures 19-30)</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This week: regular expressions and context free grammars – understand these “simpler computers”</a:t>
            </a:r>
          </a:p>
          <a:p>
            <a:pPr lvl="1"/>
            <a:r>
              <a:rPr lang="en-US" dirty="0"/>
              <a:t>After Thanksgiving: what these simple computers can do</a:t>
            </a:r>
            <a:br>
              <a:rPr lang="en-US" dirty="0"/>
            </a:br>
            <a:r>
              <a:rPr lang="en-US" dirty="0"/>
              <a:t>Last week of class: what simple computers (and normal ones) can’t do.</a:t>
            </a:r>
          </a:p>
        </p:txBody>
      </p:sp>
    </p:spTree>
    <p:extLst>
      <p:ext uri="{BB962C8B-B14F-4D97-AF65-F5344CB8AC3E}">
        <p14:creationId xmlns:p14="http://schemas.microsoft.com/office/powerpoint/2010/main" val="285559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F36A3-7987-4328-BDF8-6E08FF716C48}"/>
              </a:ext>
            </a:extLst>
          </p:cNvPr>
          <p:cNvSpPr>
            <a:spLocks noGrp="1"/>
          </p:cNvSpPr>
          <p:nvPr>
            <p:ph type="title"/>
          </p:nvPr>
        </p:nvSpPr>
        <p:spPr/>
        <p:txBody>
          <a:bodyPr/>
          <a:lstStyle/>
          <a:p>
            <a:r>
              <a:rPr lang="en-US" dirty="0"/>
              <a:t>Regular Expressions</a:t>
            </a:r>
          </a:p>
        </p:txBody>
      </p:sp>
      <p:sp>
        <p:nvSpPr>
          <p:cNvPr id="5" name="Text Placeholder 4">
            <a:extLst>
              <a:ext uri="{FF2B5EF4-FFF2-40B4-BE49-F238E27FC236}">
                <a16:creationId xmlns:a16="http://schemas.microsoft.com/office/drawing/2014/main" id="{B4E4E6B5-214C-4BAC-A1D1-10764BC68E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305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lstStyle/>
              <a:p>
                <a:r>
                  <a:rPr lang="en-US" dirty="0"/>
                  <a:t>Every pattern automatically gives you a language .</a:t>
                </a:r>
              </a:p>
              <a:p>
                <a:pPr lvl="1"/>
                <a:r>
                  <a:rPr lang="en-US" dirty="0"/>
                  <a:t>The set of all strings that match that pattern.</a:t>
                </a:r>
              </a:p>
              <a:p>
                <a:pPr lvl="1"/>
                <a:endParaRPr lang="en-US" dirty="0"/>
              </a:p>
              <a:p>
                <a:pPr lvl="1"/>
                <a:r>
                  <a:rPr lang="en-US" dirty="0"/>
                  <a:t>We’ll formalize “patterns” via “regular expressions”</a:t>
                </a:r>
              </a:p>
              <a:p>
                <a:pPr lvl="1"/>
                <a:endParaRPr lang="en-US" dirty="0"/>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a:rPr lang="en-US" i="1">
                        <a:latin typeface="Cambria Math" panose="02040503050406030204" pitchFamily="18" charset="0"/>
                      </a:rPr>
                      <m:t>∅</m:t>
                    </m:r>
                  </m:oMath>
                </a14:m>
                <a:r>
                  <a:rPr lang="en-US" dirty="0"/>
                  <a:t> is a regular expression. No strings match this pattern. </a:t>
                </a:r>
              </a:p>
              <a:p>
                <a:pPr lvl="1"/>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545368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1296</TotalTime>
  <Words>1234</Words>
  <Application>Microsoft Office PowerPoint</Application>
  <PresentationFormat>Widescreen</PresentationFormat>
  <Paragraphs>258</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Regular Expressions  (for real this time)</vt:lpstr>
      <vt:lpstr>Part 3 of the course!</vt:lpstr>
      <vt:lpstr>Course Outline</vt:lpstr>
      <vt:lpstr>Regular Expressions</vt:lpstr>
      <vt:lpstr>Regular Expressions</vt:lpstr>
      <vt:lpstr>Languages </vt:lpstr>
      <vt:lpstr>Regular Expressions</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Regular Expressions In Practice</vt:lpstr>
      <vt:lpstr>A Final Vocabulary Note</vt:lpstr>
      <vt:lpstr>Context Free Grammars</vt:lpstr>
      <vt:lpstr>What Can’t Regular Expressions Do?</vt:lpstr>
      <vt:lpstr>Context Free Grammars</vt:lpstr>
      <vt:lpstr>Context Free Grammars</vt:lpstr>
      <vt:lpstr>Examples</vt:lpstr>
      <vt:lpstr>Arithmetic</vt:lpstr>
      <vt:lpstr>Arithmetic</vt:lpstr>
      <vt:lpstr>Parse Trees</vt:lpstr>
      <vt:lpstr>Back to the arithmetic</vt:lpstr>
      <vt:lpstr>How do we encode order of operations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25</cp:revision>
  <cp:lastPrinted>2022-02-18T20:41:07Z</cp:lastPrinted>
  <dcterms:created xsi:type="dcterms:W3CDTF">2020-11-13T00:25:39Z</dcterms:created>
  <dcterms:modified xsi:type="dcterms:W3CDTF">2022-05-12T22:25:07Z</dcterms:modified>
</cp:coreProperties>
</file>