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2"/>
  </p:handoutMasterIdLst>
  <p:sldIdLst>
    <p:sldId id="256" r:id="rId2"/>
    <p:sldId id="676" r:id="rId3"/>
    <p:sldId id="679" r:id="rId4"/>
    <p:sldId id="680" r:id="rId5"/>
    <p:sldId id="681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7" r:id="rId19"/>
    <p:sldId id="694" r:id="rId20"/>
    <p:sldId id="695" r:id="rId21"/>
    <p:sldId id="696" r:id="rId22"/>
    <p:sldId id="259" r:id="rId23"/>
    <p:sldId id="257" r:id="rId24"/>
    <p:sldId id="260" r:id="rId25"/>
    <p:sldId id="662" r:id="rId26"/>
    <p:sldId id="663" r:id="rId27"/>
    <p:sldId id="664" r:id="rId28"/>
    <p:sldId id="665" r:id="rId29"/>
    <p:sldId id="666" r:id="rId30"/>
    <p:sldId id="261" r:id="rId31"/>
    <p:sldId id="262" r:id="rId32"/>
    <p:sldId id="263" r:id="rId33"/>
    <p:sldId id="264" r:id="rId34"/>
    <p:sldId id="265" r:id="rId35"/>
    <p:sldId id="668" r:id="rId36"/>
    <p:sldId id="667" r:id="rId37"/>
    <p:sldId id="623" r:id="rId38"/>
    <p:sldId id="638" r:id="rId39"/>
    <p:sldId id="639" r:id="rId40"/>
    <p:sldId id="641" r:id="rId41"/>
    <p:sldId id="677" r:id="rId42"/>
    <p:sldId id="678" r:id="rId43"/>
    <p:sldId id="642" r:id="rId44"/>
    <p:sldId id="643" r:id="rId45"/>
    <p:sldId id="644" r:id="rId46"/>
    <p:sldId id="656" r:id="rId47"/>
    <p:sldId id="658" r:id="rId48"/>
    <p:sldId id="647" r:id="rId49"/>
    <p:sldId id="659" r:id="rId50"/>
    <p:sldId id="660" r:id="rId51"/>
    <p:sldId id="649" r:id="rId52"/>
    <p:sldId id="661" r:id="rId53"/>
    <p:sldId id="266" r:id="rId54"/>
    <p:sldId id="669" r:id="rId55"/>
    <p:sldId id="671" r:id="rId56"/>
    <p:sldId id="672" r:id="rId57"/>
    <p:sldId id="673" r:id="rId58"/>
    <p:sldId id="670" r:id="rId59"/>
    <p:sldId id="674" r:id="rId60"/>
    <p:sldId id="67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144B-54B8-4CD8-8772-85718293C0F8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F042-6391-46D0-AF2A-27135DBB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19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4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1B5-CECB-4A2E-99D1-3B4BCB86CBB6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6A9D-5A44-4770-81C5-88617628B1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5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942094A-305A-41FB-9BDD-DD4804F57BA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8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0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280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image" Target="../media/image300.png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image" Target="../media/image280.png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300.png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80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300.png"/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198-02E8-4AEE-A0B7-326706B8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158-6A6F-4342-9E4E-DD3CF27C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Spring </a:t>
            </a:r>
            <a:r>
              <a:rPr lang="en-US" dirty="0"/>
              <a:t>2022</a:t>
            </a:r>
          </a:p>
          <a:p>
            <a:r>
              <a:rPr lang="en-US" dirty="0"/>
              <a:t>Lecture </a:t>
            </a:r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B353-22B4-4F6E-B526-86119FB4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6" y="738687"/>
            <a:ext cx="3930582" cy="3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9172-A49E-4492-9070-CDED9EC1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/>
                  <a:t>The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Yes, I promise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it makes more sense if you think about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also don’t spend a ton of energy worrying about the order, we almost always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/>
                  <a:t>where order doesn’t matter.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90C6-074A-44D3-A8F7-D2F6D8B0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96C8-C23B-4D4E-BFEE-EDF0672F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combine relations, it’s a lot easier if we can see what’s happening.</a:t>
            </a:r>
          </a:p>
          <a:p>
            <a:endParaRPr lang="en-US" dirty="0"/>
          </a:p>
          <a:p>
            <a:r>
              <a:rPr lang="en-US" dirty="0"/>
              <a:t>We’ll use a representation of a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39111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B17-3A6D-4527-924F-610242A2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represent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have a vertex for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have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  <a:blipFill>
                <a:blip r:embed="rId3"/>
                <a:stretch>
                  <a:fillRect l="-708" t="-4843" b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FFF7F66-F5BE-4A63-B33A-93555ABD6374}"/>
              </a:ext>
            </a:extLst>
          </p:cNvPr>
          <p:cNvSpPr/>
          <p:nvPr/>
        </p:nvSpPr>
        <p:spPr>
          <a:xfrm>
            <a:off x="2981325" y="4129088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EC956-E887-4184-A2B8-308BD0CF912A}"/>
              </a:ext>
            </a:extLst>
          </p:cNvPr>
          <p:cNvSpPr/>
          <p:nvPr/>
        </p:nvSpPr>
        <p:spPr>
          <a:xfrm>
            <a:off x="2981324" y="5453062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0F2E3C-6CDC-4DBD-99ED-1ED477C5ADCB}"/>
              </a:ext>
            </a:extLst>
          </p:cNvPr>
          <p:cNvSpPr/>
          <p:nvPr/>
        </p:nvSpPr>
        <p:spPr>
          <a:xfrm>
            <a:off x="6272212" y="545306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7DD80A-2422-4BA0-A61D-EE711ED4AEA1}"/>
              </a:ext>
            </a:extLst>
          </p:cNvPr>
          <p:cNvSpPr/>
          <p:nvPr/>
        </p:nvSpPr>
        <p:spPr>
          <a:xfrm>
            <a:off x="6272213" y="413861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A82B340E-3C01-468B-BAF2-4051E9722C4C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 rot="16200000" flipH="1" flipV="1">
            <a:off x="2981325" y="4129088"/>
            <a:ext cx="147638" cy="147638"/>
          </a:xfrm>
          <a:prstGeom prst="curvedConnector4">
            <a:avLst>
              <a:gd name="adj1" fmla="val -154838"/>
              <a:gd name="adj2" fmla="val 25483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1AE75D-942D-4C69-B464-E26EDB93ABD6}"/>
              </a:ext>
            </a:extLst>
          </p:cNvPr>
          <p:cNvCxnSpPr>
            <a:cxnSpLocks/>
          </p:cNvCxnSpPr>
          <p:nvPr/>
        </p:nvCxnSpPr>
        <p:spPr>
          <a:xfrm>
            <a:off x="3276599" y="4202907"/>
            <a:ext cx="2995613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177E9-89D2-4F54-ADE1-D7D1945F7766}"/>
              </a:ext>
            </a:extLst>
          </p:cNvPr>
          <p:cNvCxnSpPr>
            <a:cxnSpLocks/>
            <a:stCxn id="7" idx="3"/>
            <a:endCxn id="4" idx="5"/>
          </p:cNvCxnSpPr>
          <p:nvPr/>
        </p:nvCxnSpPr>
        <p:spPr>
          <a:xfrm flipH="1" flipV="1">
            <a:off x="3233358" y="4381121"/>
            <a:ext cx="3082097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8CED42-33B2-4D1D-96FB-92FF29A0964C}"/>
              </a:ext>
            </a:extLst>
          </p:cNvPr>
          <p:cNvCxnSpPr>
            <a:cxnSpLocks/>
            <a:stCxn id="7" idx="4"/>
            <a:endCxn id="5" idx="7"/>
          </p:cNvCxnSpPr>
          <p:nvPr/>
        </p:nvCxnSpPr>
        <p:spPr>
          <a:xfrm flipH="1">
            <a:off x="3233357" y="4433888"/>
            <a:ext cx="3186494" cy="1062416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6C390D-64ED-4B00-8DD7-38A7CD41AA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276599" y="5600700"/>
            <a:ext cx="2995613" cy="1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F42D8B5F-284A-4509-A97F-A3979E27A128}"/>
              </a:ext>
            </a:extLst>
          </p:cNvPr>
          <p:cNvSpPr/>
          <p:nvPr/>
        </p:nvSpPr>
        <p:spPr>
          <a:xfrm>
            <a:off x="6203501" y="2959747"/>
            <a:ext cx="1379765" cy="163779"/>
          </a:xfrm>
          <a:custGeom>
            <a:avLst/>
            <a:gdLst>
              <a:gd name="connsiteX0" fmla="*/ 0 w 1379765"/>
              <a:gd name="connsiteY0" fmla="*/ 163779 h 163779"/>
              <a:gd name="connsiteX1" fmla="*/ 775608 w 1379765"/>
              <a:gd name="connsiteY1" fmla="*/ 493 h 163779"/>
              <a:gd name="connsiteX2" fmla="*/ 1379765 w 1379765"/>
              <a:gd name="connsiteY2" fmla="*/ 122958 h 1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765" h="163779">
                <a:moveTo>
                  <a:pt x="0" y="163779"/>
                </a:moveTo>
                <a:cubicBezTo>
                  <a:pt x="272823" y="85537"/>
                  <a:pt x="545647" y="7296"/>
                  <a:pt x="775608" y="493"/>
                </a:cubicBezTo>
                <a:cubicBezTo>
                  <a:pt x="1005569" y="-6310"/>
                  <a:pt x="1192667" y="58324"/>
                  <a:pt x="1379765" y="122958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4A97931-FDE4-407F-BE91-9A5A3E186183}"/>
              </a:ext>
            </a:extLst>
          </p:cNvPr>
          <p:cNvSpPr/>
          <p:nvPr/>
        </p:nvSpPr>
        <p:spPr>
          <a:xfrm>
            <a:off x="6187173" y="3270483"/>
            <a:ext cx="751114" cy="914400"/>
          </a:xfrm>
          <a:custGeom>
            <a:avLst/>
            <a:gdLst>
              <a:gd name="connsiteX0" fmla="*/ 0 w 751114"/>
              <a:gd name="connsiteY0" fmla="*/ 0 h 914400"/>
              <a:gd name="connsiteX1" fmla="*/ 751114 w 751114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4" h="914400">
                <a:moveTo>
                  <a:pt x="0" y="0"/>
                </a:moveTo>
                <a:lnTo>
                  <a:pt x="751114" y="914400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8DFF7386-FA3D-4471-850F-F6905C7A6A5B}"/>
              </a:ext>
            </a:extLst>
          </p:cNvPr>
          <p:cNvSpPr/>
          <p:nvPr/>
        </p:nvSpPr>
        <p:spPr>
          <a:xfrm>
            <a:off x="5542805" y="2796612"/>
            <a:ext cx="366782" cy="408557"/>
          </a:xfrm>
          <a:custGeom>
            <a:avLst/>
            <a:gdLst>
              <a:gd name="connsiteX0" fmla="*/ 325961 w 366782"/>
              <a:gd name="connsiteY0" fmla="*/ 408557 h 408557"/>
              <a:gd name="connsiteX1" fmla="*/ 7554 w 366782"/>
              <a:gd name="connsiteY1" fmla="*/ 318750 h 408557"/>
              <a:gd name="connsiteX2" fmla="*/ 121854 w 366782"/>
              <a:gd name="connsiteY2" fmla="*/ 343 h 408557"/>
              <a:gd name="connsiteX3" fmla="*/ 366782 w 366782"/>
              <a:gd name="connsiteY3" fmla="*/ 269764 h 4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82" h="408557">
                <a:moveTo>
                  <a:pt x="325961" y="408557"/>
                </a:moveTo>
                <a:cubicBezTo>
                  <a:pt x="183766" y="397671"/>
                  <a:pt x="41572" y="386786"/>
                  <a:pt x="7554" y="318750"/>
                </a:cubicBezTo>
                <a:cubicBezTo>
                  <a:pt x="-26464" y="250714"/>
                  <a:pt x="61983" y="8507"/>
                  <a:pt x="121854" y="343"/>
                </a:cubicBezTo>
                <a:cubicBezTo>
                  <a:pt x="181725" y="-7821"/>
                  <a:pt x="274253" y="130971"/>
                  <a:pt x="366782" y="269764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2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3939-EBFB-4FD6-B486-457BC87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if and only if there is 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find that on the graph!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More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two vertices in a graph,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The connectivity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consists of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(i.e.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we’re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(the textbook makes the unusual choice of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0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also the “reflexive-transitive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.”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answers the question “what’s the minimum amount of edges I would need to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make it reflexive and </a:t>
                </a:r>
                <a:r>
                  <a:rPr lang="en-US" dirty="0" smtClean="0"/>
                  <a:t>transitive?”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care about that? The transitive-reflexive closure can be a summary of data – you might want to precompute it so you can easily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instead of recomputing it every time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9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What’s the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need to take 142 before you take 311?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39" y="2102827"/>
            <a:ext cx="741045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39" y="4120295"/>
            <a:ext cx="71151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65DA2-1588-410D-BDAC-BAFF7C7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Wait what?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3≤4“</m:t>
                    </m:r>
                  </m:oMath>
                </a14:m>
                <a:r>
                  <a:rPr lang="en-US" dirty="0"/>
                  <a:t> is a way of saying “3 relates to 4” (for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US" dirty="0"/>
                  <a:t> is an element of the set that defines the relation.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14729B-FAEA-4560-A7B1-08A68026A0F0}"/>
              </a:ext>
            </a:extLst>
          </p:cNvPr>
          <p:cNvGrpSpPr/>
          <p:nvPr/>
        </p:nvGrpSpPr>
        <p:grpSpPr>
          <a:xfrm>
            <a:off x="575239" y="1463857"/>
            <a:ext cx="9767184" cy="170918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F01CE-94E9-4B91-9C1A-585B5BFE99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4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3625-4831-4FDC-89DA-D3AB211E169D}"/>
              </a:ext>
            </a:extLst>
          </p:cNvPr>
          <p:cNvSpPr txBox="1"/>
          <p:nvPr/>
        </p:nvSpPr>
        <p:spPr>
          <a:xfrm>
            <a:off x="1070708" y="2485292"/>
            <a:ext cx="95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vertex has a “self-loop” (an edge from the vertex to itself)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C04A-4D96-4B2D-A176-8EC38157360A}"/>
              </a:ext>
            </a:extLst>
          </p:cNvPr>
          <p:cNvSpPr txBox="1"/>
          <p:nvPr/>
        </p:nvSpPr>
        <p:spPr>
          <a:xfrm>
            <a:off x="1070707" y="3680211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edge has its “reverse edge” (going the other way) also in the graph.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6D4F-3A51-4D20-96F0-CE400A8A1F58}"/>
              </a:ext>
            </a:extLst>
          </p:cNvPr>
          <p:cNvSpPr txBox="1"/>
          <p:nvPr/>
        </p:nvSpPr>
        <p:spPr>
          <a:xfrm>
            <a:off x="1070707" y="4746605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edge has its “reverse edge” (going the other way) also in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/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there’s a length-2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there’s a direct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blipFill>
                <a:blip r:embed="rId2"/>
                <a:stretch>
                  <a:fillRect l="-9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8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rest of this deck is “fair game” for homework and exams.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Two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We’ll start with </a:t>
            </a:r>
            <a:r>
              <a:rPr lang="en-US" dirty="0" smtClean="0"/>
              <a:t>a simple </a:t>
            </a:r>
            <a:r>
              <a:rPr lang="en-US" dirty="0" smtClean="0"/>
              <a:t>model </a:t>
            </a:r>
            <a:r>
              <a:rPr lang="en-US" dirty="0"/>
              <a:t>of a computer – finite state machines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What do we want computers to do? Let’s start very simple. </a:t>
            </a:r>
            <a:br>
              <a:rPr lang="en-US" dirty="0" smtClean="0"/>
            </a:br>
            <a:r>
              <a:rPr lang="en-US" dirty="0" smtClean="0"/>
              <a:t>We’ll give them an input (in a string format), and we want them to say “yes” or “no” for that string on a certain question. </a:t>
            </a:r>
            <a:br>
              <a:rPr lang="en-US" dirty="0" smtClean="0"/>
            </a:br>
            <a:r>
              <a:rPr lang="en-US" dirty="0" smtClean="0"/>
              <a:t>Example questions one might want to answer.</a:t>
            </a:r>
          </a:p>
          <a:p>
            <a:pPr lvl="1"/>
            <a:r>
              <a:rPr lang="en-US" dirty="0" smtClean="0"/>
              <a:t>Does this input java code compile to a valid program?</a:t>
            </a:r>
          </a:p>
          <a:p>
            <a:pPr lvl="1"/>
            <a:r>
              <a:rPr lang="en-US" dirty="0" smtClean="0"/>
              <a:t>Does this input string match a particular regular expression?</a:t>
            </a:r>
          </a:p>
          <a:p>
            <a:pPr lvl="1"/>
            <a:r>
              <a:rPr lang="en-US" dirty="0" smtClean="0"/>
              <a:t>Is this input list sorted?</a:t>
            </a:r>
          </a:p>
          <a:p>
            <a:pPr lvl="1"/>
            <a:r>
              <a:rPr lang="en-US" sz="2800" dirty="0" smtClean="0"/>
              <a:t>Depending on the “computer” some questions might be out of reach.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41881"/>
              </p:ext>
            </p:extLst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is also accepted</a:t>
                </a:r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A50B13F-488C-4E76-B637-06171938B4AB}"/>
              </a:ext>
            </a:extLst>
          </p:cNvPr>
          <p:cNvGrpSpPr/>
          <p:nvPr/>
        </p:nvGrpSpPr>
        <p:grpSpPr>
          <a:xfrm>
            <a:off x="6727597" y="4780788"/>
            <a:ext cx="3570255" cy="2045642"/>
            <a:chOff x="6727597" y="4780788"/>
            <a:chExt cx="3570255" cy="20456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9EB8A5-FE01-4C41-9D39-1D53FB9452F1}"/>
                </a:ext>
              </a:extLst>
            </p:cNvPr>
            <p:cNvSpPr/>
            <p:nvPr/>
          </p:nvSpPr>
          <p:spPr>
            <a:xfrm>
              <a:off x="6873379" y="568369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0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A71BA9C-62C8-42EC-8F1C-64C8154B5C3C}"/>
                </a:ext>
              </a:extLst>
            </p:cNvPr>
            <p:cNvSpPr/>
            <p:nvPr/>
          </p:nvSpPr>
          <p:spPr>
            <a:xfrm>
              <a:off x="8843326" y="5731350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7E453173-B5AE-4EED-AA5F-5A2C4921E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039" y="571704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82742B12-2555-41B0-B0B6-65E2506C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8811" y="6341050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CE5CC7B4-B43A-477C-8F29-028779D8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597" y="6350524"/>
              <a:ext cx="5625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669B10D-D223-4FA5-A843-1BD35109F99C}"/>
                </a:ext>
              </a:extLst>
            </p:cNvPr>
            <p:cNvSpPr/>
            <p:nvPr/>
          </p:nvSpPr>
          <p:spPr>
            <a:xfrm rot="2271609">
              <a:off x="8360380" y="5084096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04D1D10-4575-43FE-8F4F-8FB51FA63F3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flipV="1">
              <a:off x="7453794" y="6058705"/>
              <a:ext cx="1389532" cy="431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48AD82B2-FA6A-458F-891B-09BD5C96D510}"/>
                </a:ext>
              </a:extLst>
            </p:cNvPr>
            <p:cNvSpPr/>
            <p:nvPr/>
          </p:nvSpPr>
          <p:spPr>
            <a:xfrm rot="14988361">
              <a:off x="6938707" y="6334297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0CF2F029-315A-482C-A466-AEA52D4510B9}"/>
                </a:ext>
              </a:extLst>
            </p:cNvPr>
            <p:cNvSpPr/>
            <p:nvPr/>
          </p:nvSpPr>
          <p:spPr>
            <a:xfrm rot="14988361">
              <a:off x="8883724" y="6378924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9AC9DF7-741D-46D1-88A6-4434A8EA31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57003" y="6096997"/>
              <a:ext cx="535462" cy="9451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D1F37E-0A40-458A-8FB3-120AAB49C155}"/>
                </a:ext>
              </a:extLst>
            </p:cNvPr>
            <p:cNvSpPr/>
            <p:nvPr/>
          </p:nvSpPr>
          <p:spPr>
            <a:xfrm>
              <a:off x="8873005" y="5770560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FB14C7-F303-4604-A822-0AF7C383241E}"/>
                </a:ext>
              </a:extLst>
            </p:cNvPr>
            <p:cNvSpPr/>
            <p:nvPr/>
          </p:nvSpPr>
          <p:spPr>
            <a:xfrm>
              <a:off x="7873787" y="4866096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/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5ADAAD-CF2B-4E9E-B8D3-7FBD05872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6225" y="5761409"/>
                  <a:ext cx="32755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887" r="-24528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/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F457988-0417-4534-8843-44554563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4606" y="4902786"/>
                  <a:ext cx="32755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4074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/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C646B04-AE24-4C6B-B73E-C1B79440DE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714" y="5761026"/>
                  <a:ext cx="3275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87" r="-26415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F2C5236-FF66-4A06-BD24-AC6BD6A745EF}"/>
                </a:ext>
              </a:extLst>
            </p:cNvPr>
            <p:cNvCxnSpPr>
              <a:cxnSpLocks/>
              <a:endCxn id="40" idx="5"/>
            </p:cNvCxnSpPr>
            <p:nvPr/>
          </p:nvCxnSpPr>
          <p:spPr>
            <a:xfrm flipH="1" flipV="1">
              <a:off x="8384473" y="5424926"/>
              <a:ext cx="567013" cy="4232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92F836EA-1AAE-4E17-8D60-90A6328A2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572" y="4902786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8EFA8D8-C6FF-492F-B6C7-E1DECB753D30}"/>
                </a:ext>
              </a:extLst>
            </p:cNvPr>
            <p:cNvCxnSpPr>
              <a:cxnSpLocks/>
              <a:stCxn id="40" idx="3"/>
              <a:endCxn id="28" idx="7"/>
            </p:cNvCxnSpPr>
            <p:nvPr/>
          </p:nvCxnSpPr>
          <p:spPr>
            <a:xfrm flipH="1">
              <a:off x="7384065" y="5424926"/>
              <a:ext cx="577342" cy="3546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84DCE5B5-A9A8-401F-80EF-E7A276DC7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1481" y="5240713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F9C2ABE8-D571-4FC0-92B2-518EBD814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4150" y="5422354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9AD7F82-8406-4C04-82CC-FCE520198841}"/>
                </a:ext>
              </a:extLst>
            </p:cNvPr>
            <p:cNvSpPr/>
            <p:nvPr/>
          </p:nvSpPr>
          <p:spPr>
            <a:xfrm rot="10800000">
              <a:off x="7471367" y="5794852"/>
              <a:ext cx="1356587" cy="864770"/>
            </a:xfrm>
            <a:prstGeom prst="arc">
              <a:avLst>
                <a:gd name="adj1" fmla="val 10841513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665FCC00-9E6F-49D6-AB05-59F952149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4209" y="6274795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2ECBFEE-DB23-4DF7-8C9E-ECCBB435C550}"/>
                </a:ext>
              </a:extLst>
            </p:cNvPr>
            <p:cNvSpPr/>
            <p:nvPr/>
          </p:nvSpPr>
          <p:spPr>
            <a:xfrm rot="19209973">
              <a:off x="6796239" y="5021930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none"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id="{AFB2792B-9CF1-425A-9396-03FE21777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7069" y="4780788"/>
              <a:ext cx="3024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3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4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695568" y="1906413"/>
            <a:ext cx="3625312" cy="1804893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  <a:br>
              <a:rPr lang="en-US" dirty="0"/>
            </a:br>
            <a:r>
              <a:rPr lang="en-US" dirty="0"/>
              <a:t>Optional slides will be posted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1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64099-680A-4BDE-BF1E-8FF381585A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(historic and modern) applications of DFAs</a:t>
                </a:r>
              </a:p>
              <a:p>
                <a:r>
                  <a:rPr lang="en-US" dirty="0"/>
                  <a:t>There are some languages DFAs can’t recognize (say,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What if we give the DFAs a little more power…try to get them to do more things.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64099-680A-4BDE-BF1E-8FF381585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9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Lecture-Only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 and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Relations and Graphs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rest of this deck is a little more on:</a:t>
            </a:r>
          </a:p>
          <a:p>
            <a:r>
              <a:rPr lang="en-US" dirty="0" smtClean="0"/>
              <a:t>Relations, specifically combining them together</a:t>
            </a:r>
          </a:p>
          <a:p>
            <a:r>
              <a:rPr lang="en-US" dirty="0" smtClean="0"/>
              <a:t>Graphs, specifically representing relations as graphs.</a:t>
            </a:r>
          </a:p>
          <a:p>
            <a:endParaRPr lang="en-US" dirty="0"/>
          </a:p>
          <a:p>
            <a:r>
              <a:rPr lang="en-US" dirty="0" smtClean="0"/>
              <a:t>We’re going to go through it </a:t>
            </a:r>
            <a:r>
              <a:rPr lang="en-US" b="1" i="1" dirty="0" smtClean="0"/>
              <a:t>very </a:t>
            </a:r>
            <a:r>
              <a:rPr lang="en-US" dirty="0" smtClean="0"/>
              <a:t>fast. We won’t have homework or exam questions on anything in this section of the deck.</a:t>
            </a:r>
          </a:p>
          <a:p>
            <a:r>
              <a:rPr lang="en-US" b="1" i="1" dirty="0" smtClean="0"/>
              <a:t>But </a:t>
            </a:r>
            <a:r>
              <a:rPr lang="en-US" dirty="0" smtClean="0"/>
              <a:t>it is stuff you should see at least once because it might come back in future classes.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553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4422</TotalTime>
  <Words>2188</Words>
  <Application>Microsoft Office PowerPoint</Application>
  <PresentationFormat>Widescreen</PresentationFormat>
  <Paragraphs>765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ＭＳ Ｐゴシック</vt:lpstr>
      <vt:lpstr>ＭＳ Ｐゴシック</vt:lpstr>
      <vt:lpstr>Arial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Finite State Machines</vt:lpstr>
      <vt:lpstr>Relations</vt:lpstr>
      <vt:lpstr>Graphs</vt:lpstr>
      <vt:lpstr>Directed Graphs</vt:lpstr>
      <vt:lpstr>Directed Graphs</vt:lpstr>
      <vt:lpstr>Directed Graphs</vt:lpstr>
      <vt:lpstr>Directed Graphs</vt:lpstr>
      <vt:lpstr>Lecture-Only Content</vt:lpstr>
      <vt:lpstr>More Relations and Graphs</vt:lpstr>
      <vt:lpstr>Combining Relations</vt:lpstr>
      <vt:lpstr>Combining Relations</vt:lpstr>
      <vt:lpstr>Representing Relations</vt:lpstr>
      <vt:lpstr>Combining Relations</vt:lpstr>
      <vt:lpstr>Combining Relations</vt:lpstr>
      <vt:lpstr>Combining Relations</vt:lpstr>
      <vt:lpstr>More Powers of R.</vt:lpstr>
      <vt:lpstr>What’s the point of R^∗</vt:lpstr>
      <vt:lpstr>What’s the point of R^∗?</vt:lpstr>
      <vt:lpstr>Relations and Graphs</vt:lpstr>
      <vt:lpstr>Relations and Graphs</vt:lpstr>
      <vt:lpstr>Finite State Machines</vt:lpstr>
      <vt:lpstr>Last Two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42</cp:revision>
  <cp:lastPrinted>2022-05-19T20:19:54Z</cp:lastPrinted>
  <dcterms:created xsi:type="dcterms:W3CDTF">2020-11-29T01:56:44Z</dcterms:created>
  <dcterms:modified xsi:type="dcterms:W3CDTF">2022-05-20T16:17:26Z</dcterms:modified>
</cp:coreProperties>
</file>