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7" r:id="rId2"/>
    <p:sldId id="378" r:id="rId3"/>
    <p:sldId id="389" r:id="rId4"/>
    <p:sldId id="305" r:id="rId5"/>
    <p:sldId id="306" r:id="rId6"/>
    <p:sldId id="385" r:id="rId7"/>
    <p:sldId id="258" r:id="rId8"/>
    <p:sldId id="259" r:id="rId9"/>
    <p:sldId id="260" r:id="rId10"/>
    <p:sldId id="261" r:id="rId11"/>
    <p:sldId id="262" r:id="rId12"/>
    <p:sldId id="263" r:id="rId13"/>
    <p:sldId id="301" r:id="rId14"/>
    <p:sldId id="302" r:id="rId15"/>
    <p:sldId id="303" r:id="rId16"/>
    <p:sldId id="278" r:id="rId17"/>
    <p:sldId id="279" r:id="rId18"/>
    <p:sldId id="280" r:id="rId19"/>
    <p:sldId id="281" r:id="rId20"/>
    <p:sldId id="290" r:id="rId21"/>
    <p:sldId id="291" r:id="rId22"/>
    <p:sldId id="292" r:id="rId23"/>
    <p:sldId id="293" r:id="rId24"/>
    <p:sldId id="387" r:id="rId25"/>
    <p:sldId id="295" r:id="rId26"/>
    <p:sldId id="296" r:id="rId27"/>
    <p:sldId id="297" r:id="rId28"/>
    <p:sldId id="298" r:id="rId29"/>
    <p:sldId id="299" r:id="rId30"/>
    <p:sldId id="300" r:id="rId31"/>
    <p:sldId id="384" r:id="rId32"/>
    <p:sldId id="388" r:id="rId33"/>
    <p:sldId id="339" r:id="rId34"/>
    <p:sldId id="340" r:id="rId35"/>
    <p:sldId id="342" r:id="rId36"/>
    <p:sldId id="343" r:id="rId37"/>
    <p:sldId id="355" r:id="rId38"/>
    <p:sldId id="356" r:id="rId39"/>
    <p:sldId id="357" r:id="rId40"/>
    <p:sldId id="345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6" r:id="rId49"/>
    <p:sldId id="367" r:id="rId50"/>
    <p:sldId id="376" r:id="rId51"/>
    <p:sldId id="377" r:id="rId52"/>
    <p:sldId id="390" r:id="rId53"/>
    <p:sldId id="391" r:id="rId54"/>
    <p:sldId id="282" r:id="rId55"/>
    <p:sldId id="283" r:id="rId56"/>
    <p:sldId id="284" r:id="rId57"/>
    <p:sldId id="386" r:id="rId58"/>
    <p:sldId id="286" r:id="rId59"/>
    <p:sldId id="287" r:id="rId60"/>
    <p:sldId id="288" r:id="rId61"/>
    <p:sldId id="289" r:id="rId62"/>
    <p:sldId id="375" r:id="rId63"/>
    <p:sldId id="383" r:id="rId64"/>
    <p:sldId id="294" r:id="rId65"/>
    <p:sldId id="315" r:id="rId66"/>
    <p:sldId id="317" r:id="rId67"/>
    <p:sldId id="285" r:id="rId68"/>
    <p:sldId id="322" r:id="rId69"/>
    <p:sldId id="314" r:id="rId70"/>
    <p:sldId id="316" r:id="rId71"/>
    <p:sldId id="313" r:id="rId72"/>
    <p:sldId id="323" r:id="rId73"/>
    <p:sldId id="381" r:id="rId74"/>
    <p:sldId id="307" r:id="rId75"/>
    <p:sldId id="308" r:id="rId76"/>
    <p:sldId id="310" r:id="rId77"/>
    <p:sldId id="312" r:id="rId78"/>
    <p:sldId id="392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78" d="100"/>
          <a:sy n="78" d="100"/>
        </p:scale>
        <p:origin x="8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6267-6BCD-4EB0-AB5B-C8426205691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F3CC-41A8-42FC-877A-A88A765D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 approx. 60000, 2log_2 e approx. 30. Instead of 60000.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technical term is “discrete logarithm” Logs undo exponentiation! And this isn’t the regular logarithm (that would give you a non-integer real number) this is one where we require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3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3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0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0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A0563EE-C3BF-4F7F-AF77-A44DC59A562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11/23au/lecture/13-contradiction.pdf#page=24" TargetMode="External"/><Relationship Id="rId2" Type="http://schemas.openxmlformats.org/officeDocument/2006/relationships/hyperlink" Target="https://courses.cs.washington.edu/courses/cse311/23au/lecture/12-more-numbers.pdf#page=34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50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C70-62C9-4549-8EAC-4BC657C0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A3DA4-2F4A-43C5-BB73-7EB6BFEA6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728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  <a:p>
            <a:endParaRPr lang="en-US" dirty="0"/>
          </a:p>
          <a:p>
            <a:r>
              <a:rPr lang="en-US" dirty="0"/>
              <a:t>You saw how to do that in section!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182C9-07EB-430D-A949-7E76EBB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key fact about </a:t>
            </a:r>
            <a:r>
              <a:rPr lang="en-US" dirty="0" err="1"/>
              <a:t>gcds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A6EF3-C90D-4A84-80AC-EC47BE1C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4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26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2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D984-5136-42C7-9B96-463663F9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8D23C-797E-44EF-BCE1-CDBDE21D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due tonight</a:t>
            </a:r>
          </a:p>
          <a:p>
            <a:endParaRPr lang="en-US" dirty="0"/>
          </a:p>
          <a:p>
            <a:r>
              <a:rPr lang="en-US" dirty="0"/>
              <a:t>HW5 comes out tonight as well.</a:t>
            </a:r>
          </a:p>
          <a:p>
            <a:pPr lvl="1"/>
            <a:r>
              <a:rPr lang="en-US" dirty="0"/>
              <a:t>HW5 is 1.5 weeks, not 1 week!</a:t>
            </a:r>
          </a:p>
          <a:p>
            <a:pPr lvl="1"/>
            <a:r>
              <a:rPr lang="en-US" dirty="0"/>
              <a:t>Due Wed. Nov. 8</a:t>
            </a:r>
          </a:p>
          <a:p>
            <a:pPr lvl="1"/>
            <a:r>
              <a:rPr lang="en-US" dirty="0"/>
              <a:t>We recommend you aim to finish “Part 1” by next Friday (number theory proofs and computations—about the length of a normal </a:t>
            </a:r>
            <a:r>
              <a:rPr lang="en-US" dirty="0" err="1"/>
              <a:t>hw</a:t>
            </a:r>
            <a:r>
              <a:rPr lang="en-US" dirty="0"/>
              <a:t>), and do “Part 2” (induction, topic for next week, two proofs) after that. </a:t>
            </a:r>
          </a:p>
          <a:p>
            <a:pPr lvl="1"/>
            <a:r>
              <a:rPr lang="en-US" b="1" dirty="0"/>
              <a:t>but there’s just one deadline. It’s all due Wed. Nov 8.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70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Euclidian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0864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7868E-DF99-479D-9CAA-F9CA5C353D8C}"/>
              </a:ext>
            </a:extLst>
          </p:cNvPr>
          <p:cNvSpPr/>
          <p:nvPr/>
        </p:nvSpPr>
        <p:spPr>
          <a:xfrm>
            <a:off x="2674597" y="1714359"/>
            <a:ext cx="8141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gcd(126, 660 mod 126)   = gcd(126, 30)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gcd(30, 126 mod 30)	    = gcd(30, 6)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gcd(6, 30 mod 6)	    = gcd(6, 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/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Tableau form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660=5⋅126  +30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126=4⋅  30  +  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  =5⋅     6  +  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blipFill>
                <a:blip r:embed="rId2"/>
                <a:stretch>
                  <a:fillRect l="-1549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DF5E87-25AE-4D3C-9880-A9A39B894ED4}"/>
              </a:ext>
            </a:extLst>
          </p:cNvPr>
          <p:cNvSpPr/>
          <p:nvPr/>
        </p:nvSpPr>
        <p:spPr>
          <a:xfrm>
            <a:off x="961292" y="4244788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84C66-57CD-4DEB-931B-B80826E04204}"/>
              </a:ext>
            </a:extLst>
          </p:cNvPr>
          <p:cNvSpPr/>
          <p:nvPr/>
        </p:nvSpPr>
        <p:spPr>
          <a:xfrm>
            <a:off x="2319445" y="4273923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54788-E159-407B-9A0B-D084D050D442}"/>
              </a:ext>
            </a:extLst>
          </p:cNvPr>
          <p:cNvSpPr/>
          <p:nvPr/>
        </p:nvSpPr>
        <p:spPr>
          <a:xfrm>
            <a:off x="4224444" y="4245701"/>
            <a:ext cx="2046368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Starting Numbers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8B1CE-44FD-43B7-94C1-4F91B694F777}"/>
              </a:ext>
            </a:extLst>
          </p:cNvPr>
          <p:cNvSpPr/>
          <p:nvPr/>
        </p:nvSpPr>
        <p:spPr>
          <a:xfrm>
            <a:off x="3330958" y="4538382"/>
            <a:ext cx="389395" cy="4191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45D0D-CF0E-4B72-882C-0C3A7E60E395}"/>
              </a:ext>
            </a:extLst>
          </p:cNvPr>
          <p:cNvSpPr/>
          <p:nvPr/>
        </p:nvSpPr>
        <p:spPr>
          <a:xfrm>
            <a:off x="4518780" y="4603376"/>
            <a:ext cx="1021407" cy="11274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382359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5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2BDA-99E8-4870-9D9E-08E596F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133F-3966-403A-8A3A-0FD4C9DB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don’t expect you to fully absorb the new material today.</a:t>
            </a:r>
          </a:p>
          <a:p>
            <a:r>
              <a:rPr lang="en-US" dirty="0"/>
              <a:t>Our goals are:</a:t>
            </a:r>
          </a:p>
          <a:p>
            <a:r>
              <a:rPr lang="en-US" dirty="0"/>
              <a:t>1. See that number theory results can make code faster in unexpected ways.</a:t>
            </a:r>
          </a:p>
          <a:p>
            <a:r>
              <a:rPr lang="en-US" dirty="0"/>
              <a:t>2. See a bit of code analysis (a preview of 332).</a:t>
            </a:r>
          </a:p>
          <a:p>
            <a:r>
              <a:rPr lang="en-US" dirty="0"/>
              <a:t>3. Hopefully say “oh neat, I understand a </a:t>
            </a:r>
            <a:r>
              <a:rPr lang="en-US" i="1" dirty="0"/>
              <a:t>little bit </a:t>
            </a:r>
            <a:r>
              <a:rPr lang="en-US" dirty="0"/>
              <a:t>about how secure online communication works” </a:t>
            </a:r>
          </a:p>
          <a:p>
            <a:pPr lvl="1"/>
            <a:r>
              <a:rPr lang="en-US" dirty="0"/>
              <a:t>You should not expect to fully understand </a:t>
            </a:r>
            <a:r>
              <a:rPr lang="en-US" i="1" dirty="0"/>
              <a:t>anything </a:t>
            </a:r>
            <a:r>
              <a:rPr lang="en-US" dirty="0"/>
              <a:t>from today</a:t>
            </a:r>
            <a:r>
              <a:rPr lang="en-US" i="1" dirty="0"/>
              <a:t>.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We’re going to skip a bunch of slides today. If you’re interested read them for fun. If not, then skip them!</a:t>
            </a:r>
          </a:p>
        </p:txBody>
      </p:sp>
    </p:spTree>
    <p:extLst>
      <p:ext uri="{BB962C8B-B14F-4D97-AF65-F5344CB8AC3E}">
        <p14:creationId xmlns:p14="http://schemas.microsoft.com/office/powerpoint/2010/main" val="1295660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2D12C8-F546-40D6-88CF-969CBA8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229E9D-9DB9-4942-A133-DFC923DA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7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E9CC-A5CF-4B3A-BE02-72AC3978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Steps in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numbers, we can find their </a:t>
                </a:r>
                <a:r>
                  <a:rPr lang="en-US" dirty="0" err="1"/>
                  <a:t>gcd</a:t>
                </a:r>
                <a:r>
                  <a:rPr lang="en-US" dirty="0"/>
                  <a:t> quickly.</a:t>
                </a:r>
              </a:p>
              <a:p>
                <a:r>
                  <a:rPr lang="en-US" dirty="0"/>
                  <a:t>If we have an equation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we can quickly find a number to multiply the equation by 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31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  <p:sp>
        <p:nvSpPr>
          <p:cNvPr id="7" name="Equal 1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ultiply 2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fact? You can prove it in the extra credit problem on HW5. It’s a nice combination of lots of things we’ve done with modular arithmetic. </a:t>
                </a:r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the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96FDB-F82E-42E5-924C-4C2B5B5E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have time…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394AA-9B02-4B01-93FE-C69C120E1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1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DC519-D053-4F89-AABA-F1053D43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skipped some proofs…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85AD-3072-4A42-BC61-9A54E4D8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…you’ve had a lot of good questions!</a:t>
            </a:r>
          </a:p>
          <a:p>
            <a:r>
              <a:rPr lang="en-US" dirty="0"/>
              <a:t>We missed:</a:t>
            </a:r>
          </a:p>
          <a:p>
            <a:r>
              <a:rPr lang="en-US" dirty="0"/>
              <a:t>A proof where we got stuck: main message, work from both ends! Be willing to erase things and try again!</a:t>
            </a:r>
          </a:p>
          <a:p>
            <a:pPr lvl="1"/>
            <a:r>
              <a:rPr lang="en-US" dirty="0">
                <a:hlinkClick r:id="rId2"/>
              </a:rPr>
              <a:t>Lecture 12, Slide 34</a:t>
            </a:r>
            <a:endParaRPr lang="en-US" dirty="0"/>
          </a:p>
          <a:p>
            <a:r>
              <a:rPr lang="en-US" dirty="0"/>
              <a:t>More practice with proof by contradiction. </a:t>
            </a:r>
          </a:p>
          <a:p>
            <a:pPr lvl="1"/>
            <a:r>
              <a:rPr lang="en-US" dirty="0">
                <a:hlinkClick r:id="rId3"/>
              </a:rPr>
              <a:t>Lecture 13, Slide 24</a:t>
            </a:r>
            <a:endParaRPr lang="en-US" dirty="0"/>
          </a:p>
          <a:p>
            <a:r>
              <a:rPr lang="en-US" dirty="0"/>
              <a:t>More practice with number theory definitions</a:t>
            </a:r>
          </a:p>
          <a:p>
            <a:pPr lvl="1"/>
            <a:r>
              <a:rPr lang="en-US" dirty="0"/>
              <a:t>End of this slide deck.</a:t>
            </a:r>
          </a:p>
          <a:p>
            <a:r>
              <a:rPr lang="en-US" dirty="0"/>
              <a:t>If we have time we’ll practice them now. Otherwise we’ll leave you to try them on your own.</a:t>
            </a:r>
          </a:p>
        </p:txBody>
      </p:sp>
    </p:spTree>
    <p:extLst>
      <p:ext uri="{BB962C8B-B14F-4D97-AF65-F5344CB8AC3E}">
        <p14:creationId xmlns:p14="http://schemas.microsoft.com/office/powerpoint/2010/main" val="3485764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5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304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170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104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32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44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7059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880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9C0CC1-4F6C-429D-A18B-C2B6BF6C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Number Theory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18836-F8FA-416D-9C5A-868D11E53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64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0FD35-08EE-4406-A609-37D2BFA4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5EB02-5D0B-4788-A006-DBFCE5E4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fit proofs on these slides, I skipped some of the boilerplate steps (e.g. introducing variables as arbitrary, including a conclusion)</a:t>
            </a:r>
          </a:p>
          <a:p>
            <a:r>
              <a:rPr lang="en-US" dirty="0"/>
              <a:t>Don’t skip those on your homework/midterm, please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15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7822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C2EA-55A7-4B0A-8B0A-890B0ED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913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56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9126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6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D15847B-0EE1-4887-93A0-3AACEEC50AAD}"/>
              </a:ext>
            </a:extLst>
          </p:cNvPr>
          <p:cNvSpPr/>
          <p:nvPr/>
        </p:nvSpPr>
        <p:spPr>
          <a:xfrm>
            <a:off x="39357" y="4878162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10550572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6961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Euclidian Algorithm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0918C-9F7E-442A-A58D-14E4B88E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an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A54EC-999B-4F36-8285-F0063709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the Euclidian Algorithm being correct is that each time through the loop, you don’t change the </a:t>
            </a:r>
            <a:r>
              <a:rPr lang="en-US" dirty="0" err="1"/>
              <a:t>gcd</a:t>
            </a:r>
            <a:r>
              <a:rPr lang="en-US" dirty="0"/>
              <a:t> of the variables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To prove the code correct, you really want an induction proof (it’s good practice to think about it!). The inductive step relies on the fact we stated but didn’t prove: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7854728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20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this true? The proof isn’t easy,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2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01-logistics-logic</Template>
  <TotalTime>374</TotalTime>
  <Words>6202</Words>
  <Application>Microsoft Office PowerPoint</Application>
  <PresentationFormat>Widescreen</PresentationFormat>
  <Paragraphs>613</Paragraphs>
  <Slides>78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MS PGothic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Wrap-up Number Theory</vt:lpstr>
      <vt:lpstr>Announcements</vt:lpstr>
      <vt:lpstr>Plan For Today</vt:lpstr>
      <vt:lpstr>GCD and LCM</vt:lpstr>
      <vt:lpstr>Try a few values…</vt:lpstr>
      <vt:lpstr>How do you calculate a gcd?</vt:lpstr>
      <vt:lpstr>PowerPoint Presentation</vt:lpstr>
      <vt:lpstr>GCD fact</vt:lpstr>
      <vt:lpstr>So…what’s it good for?</vt:lpstr>
      <vt:lpstr>Bézout’s Theorem</vt:lpstr>
      <vt:lpstr>So…what’s it good for?</vt:lpstr>
      <vt:lpstr>Ok…how am I supposed to find s,t?</vt:lpstr>
      <vt:lpstr>Try it</vt:lpstr>
      <vt:lpstr>Finding the inverse…</vt:lpstr>
      <vt:lpstr>Try it</vt:lpstr>
      <vt:lpstr>Proving the key fact about gcds</vt:lpstr>
      <vt:lpstr>gcd(a,b) = gcd(b, a % b)</vt:lpstr>
      <vt:lpstr>gcd(a,b) = gcd(b, a % b)</vt:lpstr>
      <vt:lpstr>gcd(a,b) = gcd(b, a % b)</vt:lpstr>
      <vt:lpstr>Euclidian Algorithm</vt:lpstr>
      <vt:lpstr>Euclid’s Algorithm</vt:lpstr>
      <vt:lpstr>Euclid’s Algorithm</vt:lpstr>
      <vt:lpstr>Bézout’s Theorem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RSA Encryption</vt:lpstr>
      <vt:lpstr>Key Steps in RSA</vt:lpstr>
      <vt:lpstr>Framing Device</vt:lpstr>
      <vt:lpstr>Framing Device</vt:lpstr>
      <vt:lpstr>Framing Device</vt:lpstr>
      <vt:lpstr>Framing Device</vt:lpstr>
      <vt:lpstr>An application of all of this modular arithmetic</vt:lpstr>
      <vt:lpstr>How big are those numbers?</vt:lpstr>
      <vt:lpstr>How do we accomplish those steps?</vt:lpstr>
      <vt:lpstr>Fast Exponentiation Algorithm</vt:lpstr>
      <vt:lpstr>Let’s build a faster algorithm.</vt:lpstr>
      <vt:lpstr>Fast Exponentiation Algorithm</vt:lpstr>
      <vt:lpstr>Fast Exponentiation Algorithm</vt:lpstr>
      <vt:lpstr>Fast Exponentiation Algorithm</vt:lpstr>
      <vt:lpstr>Fast Exponentiation Algorithm</vt:lpstr>
      <vt:lpstr>Fast Exponentiation Algorithm</vt:lpstr>
      <vt:lpstr>One More Example for Reference</vt:lpstr>
      <vt:lpstr>One More Example for Reference</vt:lpstr>
      <vt:lpstr>One More Example for Reference</vt:lpstr>
      <vt:lpstr>A Brief Concluding Remark</vt:lpstr>
      <vt:lpstr>An application of all of this modular arithmetic</vt:lpstr>
      <vt:lpstr>If we have time…</vt:lpstr>
      <vt:lpstr>We skipped some proofs…</vt:lpstr>
      <vt:lpstr>Extra Practice!</vt:lpstr>
      <vt:lpstr>Warm up</vt:lpstr>
      <vt:lpstr>Warm up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More Number Theory Proofs</vt:lpstr>
      <vt:lpstr>Caution</vt:lpstr>
      <vt:lpstr>Warm up</vt:lpstr>
      <vt:lpstr>Warm up</vt:lpstr>
      <vt:lpstr>Modular arithmetic so far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Why does the Euclidian Algorithm Work?</vt:lpstr>
      <vt:lpstr>Correctness of an algorithm</vt:lpstr>
      <vt:lpstr>GCD fact</vt:lpstr>
      <vt:lpstr>gcd(a,b) = gcd(b, a % b)</vt:lpstr>
      <vt:lpstr>gcd(a,b) = gcd(b, a % b)</vt:lpstr>
      <vt:lpstr>gcd(a,b) = gcd(b, a % b)</vt:lpstr>
      <vt:lpstr>GCD and LCM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Wrap-up Number Theory</dc:title>
  <dc:creator>rtweber2</dc:creator>
  <cp:lastModifiedBy>rtweber2</cp:lastModifiedBy>
  <cp:revision>14</cp:revision>
  <cp:lastPrinted>2023-10-26T21:38:08Z</cp:lastPrinted>
  <dcterms:created xsi:type="dcterms:W3CDTF">2023-02-08T16:35:01Z</dcterms:created>
  <dcterms:modified xsi:type="dcterms:W3CDTF">2023-10-27T00:23:20Z</dcterms:modified>
</cp:coreProperties>
</file>