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4"/>
  </p:handoutMasterIdLst>
  <p:sldIdLst>
    <p:sldId id="256" r:id="rId2"/>
    <p:sldId id="598" r:id="rId3"/>
    <p:sldId id="294" r:id="rId4"/>
    <p:sldId id="310" r:id="rId5"/>
    <p:sldId id="592" r:id="rId6"/>
    <p:sldId id="312" r:id="rId7"/>
    <p:sldId id="313" r:id="rId8"/>
    <p:sldId id="593" r:id="rId9"/>
    <p:sldId id="314" r:id="rId10"/>
    <p:sldId id="594" r:id="rId11"/>
    <p:sldId id="315" r:id="rId12"/>
    <p:sldId id="575" r:id="rId13"/>
    <p:sldId id="595" r:id="rId14"/>
    <p:sldId id="316" r:id="rId15"/>
    <p:sldId id="576" r:id="rId16"/>
    <p:sldId id="577" r:id="rId17"/>
    <p:sldId id="596" r:id="rId18"/>
    <p:sldId id="597" r:id="rId19"/>
    <p:sldId id="578" r:id="rId20"/>
    <p:sldId id="579" r:id="rId21"/>
    <p:sldId id="580" r:id="rId22"/>
    <p:sldId id="581" r:id="rId23"/>
    <p:sldId id="582" r:id="rId24"/>
    <p:sldId id="583" r:id="rId25"/>
    <p:sldId id="584" r:id="rId26"/>
    <p:sldId id="585" r:id="rId27"/>
    <p:sldId id="586" r:id="rId28"/>
    <p:sldId id="587" r:id="rId29"/>
    <p:sldId id="588" r:id="rId30"/>
    <p:sldId id="589" r:id="rId31"/>
    <p:sldId id="590" r:id="rId32"/>
    <p:sldId id="59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8" autoAdjust="0"/>
    <p:restoredTop sz="94660"/>
  </p:normalViewPr>
  <p:slideViewPr>
    <p:cSldViewPr snapToGrid="0">
      <p:cViewPr varScale="1">
        <p:scale>
          <a:sx n="82" d="100"/>
          <a:sy n="82" d="100"/>
        </p:scale>
        <p:origin x="6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F9411-122B-4330-8791-E1CA4A0C62C7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01185-0744-4802-A116-04958D09D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19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6T17:45:45.22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13124 11514 1155 0,'0'0'0'16,"0"0"0"-16,-2-4 0 0,2 4 53 0,-1-7 0 15,1 7-53-15,-7-7 0 0,7 7 110 0,-6-6 1 16,6 6-111-16,-10-6 0 0,10 6 92 0,-17-8 0 16,17 8-92-16,-13-11 0 0,13 11 26 0,-6-4 0 0,6 4-26 15,-2-8 0-15,2 8 28 0,-3-4 1 0,3 4-29 16,8-8 0-16,-8 8 26 0,16-13 1 0,-16 13-27 16,35-6 0-16,-9 4 20 0,5 1 1 0,3-1-21 15,-1 2 0-15,1 2 20 0,1-1 0 0,-2 1-20 16,1 1 0-16,-1 0 20 0,1 2-1 0,-2-4-19 15,-2 3 0-15,-3-1 18 0,-1 0 1 0,-1 0-19 16,-4 0 0-16,-4 0 20 0,-4 1 1 0,-2-3-21 16,-1 2 0-16,-9-3 20 0,1 0 1 0,-2 0-21 15,0 2 0-15,-2-2 19 0,1 2 1 0,-4 2-20 0,-3-2 0 16,-5 3 17-16,-3 3 0 0,-4-1-17 0,-6 0 0 16,-4-2 14-16,-4-1 1 0,-4 3-15 0,1-1 0 15,-2-1 12-15,0-1 2 0,-1-2-14 0,1-4 0 16,-4-2 13-16,-2-3 2 0,2-1-15 0,5 4 0 0,4-1 14 15,5 0 1-15,4-1-15 0,-1 0 0 0,7-2 18 16,2-2 0-16,-1 2-18 0,6 0 0 0,4 0 18 16,0 2 0-16,3 0-18 0,2 1 0 0,3 0 20 15,0 2 1-15,3-2-21 0,2-3 0 0,3 0 18 16,1 1 0-16,9-1-18 0,2 1 0 0,6 3 20 0,7-1 0 16,2 0-20-16,4 2 0 0,-1 1 19 0,-1 2 2 15,1 0-21-15,-3 0 0 0,5 5 19 0,-2 1 0 16,-1 1-19-16,-2-1 0 0,-2 0 19 0,-1 2 0 15,-2 0-19-15,-1 0 0 0,-7 2 20 0,2-1 1 16,-6 1-21-16,-1-2 0 0,-2-2 16 0,-4-1 0 0,-2-1-16 16,-2-2 0-16,-4-2 16 0,-3 2-1 0,0-1-15 15,0 2 0-15,-3-1 13 0,1-1-1 0,-1 1-12 16,-2 1 0-16,-6 2 9 0,-2 0 1 0,-4-1-10 16,-6 0 0-16,-5-3 7 0,-6 1 1 0,2-2-8 15,2-2 0-15,-3-3 5 0,1-2 2 0,0-1-7 16,0 1 0-16,-1 1 3 0,-2 4 1 0,3-6-4 15,3 2 0-15,3 0 2 0,4-1 1 0,1 0-3 16,5-3 0-16,4 1 3 0,2 1-1 0,4 1-2 16,1 3 0-16,5 0 2 0,0 4 1 0,3 0-3 15,2 0 0-15,3 0 3 0,0 0 0 0,9 2-3 0,4 0 0 16,13 1 3-16,2 0 1 0,3 2-4 16,0 1 0-16,3 0 3 0,-1 2 2 0,-1 0-5 0,0 0 0 15,-2-2 4-15,-1 1 2 0,0 1-6 0,-4-2 0 16,-4 2 4-16,1 0 1 0,-8 3-5 0,-3-5 0 0,-6 1 3 15,-5 0 2-15,-3-2-5 0,-3 2 0 0,-4-3 4 16,-1-2 1-16,-7-1-5 0,-6 1 0 0,-8 0 3 16,-6 1 1-16,0-3-4 0,-8-2 0 0,-2-4 4 15,-2-2-1-15,-1-2-3 0,0-2 0 0,-1-1 2 0,-3-1 2 16,1 0-4-16,1-1 0 0,7 6 2 0,3-2 1 16,3 1-3-16,4 2 0 0,5-1 3 0,3 1-1 15,2 2-2-15,5 1 0 0,5 3 2 0,2 2 0 16,4 2-2-16,2-2 0 0,0-2 2 0,0 1-1 15,2 2-1-15,6 2 0 0,5 4 0 0,1 1 1 16,7 0-1-16,1-2 0 0,-22-6-2138 0</inkml:trace>
  <inkml:trace contextRef="#ctx0" brushRef="#br0" timeOffset="1370.27">11806 11427 326 0,'0'0'0'0,"0"0"0"0,0 0 0 16,0 0 136-16,0 0 1 0,0 0-137 15,0 0 0-15,0 0 74 0,-5 3 1 0,5-3-75 0,-8 3 0 16,8-3 57-16,-13 3 2 0,13-3-59 0,-24 6 0 15,10-2 34-15,-5-1 1 0,1 0-35 0,1 0 0 16,-2 3 20-16,-2-2 1 0,-1 2-21 0,-2 2 0 0,2 3 13 16,-4-3 0-16,-3 4-13 0,1-2 0 0,-6 1 22 15,-1 2 0-15,0-2-22 0,0-3 0 0,-3-2 24 16,-2-1-1-16,2-2-23 0,-1-1 0 0,-2-2 28 16,-1 0 1-16,-1 0-29 0,2 0 0 0,-5-2 67 15,0-1 1-15,1-2-68 0,2-3 0 0,1 0 77 0,-2 2 0 16,4-2-77-16,3 0 0 0,1 2 64 0,2 1 0 15,4-1-64-15,-4-1 0 0,4 1 53 0,-2-2-1 16,2-1-52-16,0-1 0 0,1 2 45 0,2 3 0 16,5-4-45-16,1 3 0 0,5 1 34 0,3 2 0 15,4-1-34-15,1 3 0 0,3-2 30 0,2 0 0 0,1 1-30 16,0 0 0-16,1 1 24 0,1 1-1 0,-3 0-23 16,3 0 0-16,0 0 18 0,0 0 1 0,0 0-19 15,0 0 0-15,3 0 23 0,0 0-1 0,7 0-22 16,-1 0 0-16,6 0 24 0,2 0 0 0,5 0-24 15,2 0 0-15,-1 1 23 0,1 1-1 0,-1 3-22 16,0-1 0-16,1 3 24 0,-5-4 1 0,3 0-25 16,4-1 0-16,-1-1 24 0,5 1 1 0,2-1-25 15,2 3 0-15,4 0 22 0,-3-2 1 0,5 4-23 16,0-3 0-16,1 2 21 0,4 0 2 0,1-2-23 0,-3-3 0 16,2-1 20-16,1-1 0 0,-3-1-20 15,-3 1 0-15,-2 1 17 0,-4-1 1 0,-1 0-18 0,-4 1 0 16,-4-1 12-16,-4-1 2 0,1 2-14 0,2-1 0 15,2 2 11-15,-1 0 0 0,-1 0-11 0,2 0 0 16,-6 0 12-16,3 0 1 0,1 0-13 0,-4-2 0 0,1-2 10 16,1 2 0-16,-1 0-10 0,-2 1 0 0,0-1 9 15,0 1 1-15,-4-2-10 0,-1 1 0 0,-1 2 9 16,0 0 0-16,-7-2-9 0,0 1 0 0,-4-2 8 16,1 1 0-16,-3 0-8 0,2 2 0 0,-1 0 5 15,1 0 2-15,1 0-7 0,-3 0 0 0,2 0 5 0,-2 0 0 16,-2 0-5-16,2 0 0 0,-3 0 5 15,1 0-1-15,-1 2-4 0,-8 3 0 0,-3 0 2 0,-4 2 1 16,-1 3-3-16,1-2 0 0,2 3 1 0,-1 0 1 16,-2 2-2-16,0-1 0 0,-2 1 0 0,0 3 1 15,-3-7-1-15,2 2 0 0,-2-4 0 0,-1 1 0 16,-1 0 0-16,-3-2 0 0,-4-4 0 0,-1-2 0 0,1 0 0 16,0 1 0-16,-4-1 0 0,2-1 0 0,-3-1 0 15,1 2 0-15,-5-3 0 0,1 1 0 0,0 1 0 16,-2-1 0-16,-1 2 0 0,0-5 0 0,-1 2 0 15,2 2 0-15,5-1 1 0,-3 0 0 0,7-1-1 16,1-2 0-16,2-2 1 0,3-1 2 0,2 0-3 16,1 0 0-16,2 0 3 0,1 0 2 0,1 0-5 15,1 2 0-15,2-1 4 0,-1 1 2 0,5 0-6 16,-4 1 0-16,2 0 6 0,0 4 2 0,7-1-8 16,1 2 0-16,4 0 8 0,4 0 1 0,0 0-9 15,0 2 0-15,0-2 8 0,0 1 1 0,0 1-9 16,0 1 0-16,4-3 10 0,-3 2 1 0,6-1-11 0,1 4 0 15,4-2 9-15,3 3 0 0,4-2-9 0,-2-4 0 16,-17 0-2003-16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5B13F5-01B0-4A8C-AD71-91CBA7B32234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F24F-56A2-4E5F-978D-5B07B0C7918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082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13F5-01B0-4A8C-AD71-91CBA7B32234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F24F-56A2-4E5F-978D-5B07B0C79186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96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13F5-01B0-4A8C-AD71-91CBA7B32234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F24F-56A2-4E5F-978D-5B07B0C7918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775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417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13F5-01B0-4A8C-AD71-91CBA7B32234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F24F-56A2-4E5F-978D-5B07B0C79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13F5-01B0-4A8C-AD71-91CBA7B32234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F24F-56A2-4E5F-978D-5B07B0C7918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7230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13F5-01B0-4A8C-AD71-91CBA7B32234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F24F-56A2-4E5F-978D-5B07B0C7918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681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13F5-01B0-4A8C-AD71-91CBA7B32234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F24F-56A2-4E5F-978D-5B07B0C79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73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13F5-01B0-4A8C-AD71-91CBA7B32234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F24F-56A2-4E5F-978D-5B07B0C7918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392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13F5-01B0-4A8C-AD71-91CBA7B32234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F24F-56A2-4E5F-978D-5B07B0C7918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327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13F5-01B0-4A8C-AD71-91CBA7B32234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F24F-56A2-4E5F-978D-5B07B0C79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10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13F5-01B0-4A8C-AD71-91CBA7B32234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F24F-56A2-4E5F-978D-5B07B0C7918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293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D5B13F5-01B0-4A8C-AD71-91CBA7B32234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FB40F24F-56A2-4E5F-978D-5B07B0C7918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58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znDGyNiDl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image" Target="../media/image8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E017A-08C8-487F-BABB-D36A430991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CFGs</a:t>
            </a:r>
            <a:br>
              <a:rPr lang="en-US" dirty="0"/>
            </a:br>
            <a:r>
              <a:rPr lang="en-US" dirty="0"/>
              <a:t>Relations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4DD74E-40E2-4A37-8E82-91CDDF1E1A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Autumn 2023</a:t>
            </a:r>
          </a:p>
          <a:p>
            <a:r>
              <a:rPr lang="en-US" dirty="0"/>
              <a:t>Lecture 22</a:t>
            </a:r>
          </a:p>
        </p:txBody>
      </p:sp>
      <p:pic>
        <p:nvPicPr>
          <p:cNvPr id="1026" name="Picture 2" descr="[audience looks around] 'What just happened?' 'There must be some context we're missing.'">
            <a:extLst>
              <a:ext uri="{FF2B5EF4-FFF2-40B4-BE49-F238E27FC236}">
                <a16:creationId xmlns:a16="http://schemas.microsoft.com/office/drawing/2014/main" id="{05188387-40D3-4FAF-969D-0E552E911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674" y="434822"/>
            <a:ext cx="8001327" cy="348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2ACF49-0F6D-4CF8-8275-83CC72F3C365}"/>
              </a:ext>
            </a:extLst>
          </p:cNvPr>
          <p:cNvSpPr txBox="1"/>
          <p:nvPr/>
        </p:nvSpPr>
        <p:spPr>
          <a:xfrm>
            <a:off x="3747248" y="3975652"/>
            <a:ext cx="8386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[Audience looks around] “What just happened?” “There must be some context we’re missing.”</a:t>
            </a:r>
          </a:p>
          <a:p>
            <a:r>
              <a:rPr lang="en-US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xkcd.com/1090</a:t>
            </a:r>
          </a:p>
        </p:txBody>
      </p:sp>
    </p:spTree>
    <p:extLst>
      <p:ext uri="{BB962C8B-B14F-4D97-AF65-F5344CB8AC3E}">
        <p14:creationId xmlns:p14="http://schemas.microsoft.com/office/powerpoint/2010/main" val="393706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DCF82-DD50-4A1F-BF1B-5B435A574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16623"/>
            <a:ext cx="11187259" cy="1014667"/>
          </a:xfrm>
        </p:spPr>
        <p:txBody>
          <a:bodyPr/>
          <a:lstStyle/>
          <a:p>
            <a:r>
              <a:rPr lang="en-US" dirty="0"/>
              <a:t>How do Computer Scientists use CFGs?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4965E-E03D-442D-AF79-2EC973B11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912" y="1463857"/>
            <a:ext cx="11468586" cy="1353988"/>
          </a:xfrm>
        </p:spPr>
        <p:txBody>
          <a:bodyPr>
            <a:normAutofit fontScale="92500"/>
          </a:bodyPr>
          <a:lstStyle/>
          <a:p>
            <a:r>
              <a:rPr lang="en-US" dirty="0"/>
              <a:t>Most programming languages define valid programs as “strings that fit a CFG” </a:t>
            </a:r>
            <a:br>
              <a:rPr lang="en-US" dirty="0"/>
            </a:br>
            <a:r>
              <a:rPr lang="en-US" dirty="0"/>
              <a:t>That makes sure Java breaks down math expressions correctly! And also code like this: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B1BD96-4973-444B-BB66-82E542778E70}"/>
              </a:ext>
            </a:extLst>
          </p:cNvPr>
          <p:cNvSpPr txBox="1"/>
          <p:nvPr/>
        </p:nvSpPr>
        <p:spPr>
          <a:xfrm>
            <a:off x="158860" y="2826009"/>
            <a:ext cx="60599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if(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&gt;0)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if(j&gt;0)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(“hi”);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else(k&gt;1)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(“bye”); 	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09D2E6-32C7-400B-86FA-E3979FF5E38B}"/>
              </a:ext>
            </a:extLst>
          </p:cNvPr>
          <p:cNvSpPr txBox="1"/>
          <p:nvPr/>
        </p:nvSpPr>
        <p:spPr>
          <a:xfrm>
            <a:off x="6168868" y="2817845"/>
            <a:ext cx="70665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if(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&gt;0)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if(j&gt;0)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(“hi”);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else(k&gt;1)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(“bye”); 	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9B9D5A-467B-455F-BA8C-CABECFEBCE66}"/>
              </a:ext>
            </a:extLst>
          </p:cNvPr>
          <p:cNvSpPr txBox="1"/>
          <p:nvPr/>
        </p:nvSpPr>
        <p:spPr>
          <a:xfrm>
            <a:off x="293912" y="5038531"/>
            <a:ext cx="11683243" cy="156966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else could be attached to either “if”! Java needs a rule to decide which it goes with.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Java’s convention makes the one on the left the intuitive whitespace.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(You as a programmer should put braces so the humans reading your code don’t have to wonder!)</a:t>
            </a:r>
          </a:p>
        </p:txBody>
      </p:sp>
    </p:spTree>
    <p:extLst>
      <p:ext uri="{BB962C8B-B14F-4D97-AF65-F5344CB8AC3E}">
        <p14:creationId xmlns:p14="http://schemas.microsoft.com/office/powerpoint/2010/main" val="3123257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2919F-DFD4-41E2-BA36-2B83AE63B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CFGs in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555BDA-4CAA-4CBD-A9AF-654CC4A803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Used to define programming languages. </a:t>
                </a:r>
              </a:p>
              <a:p>
                <a:r>
                  <a:rPr lang="en-US" dirty="0"/>
                  <a:t>Often written in Backus-Naur Form – just different notation</a:t>
                </a:r>
              </a:p>
              <a:p>
                <a:r>
                  <a:rPr lang="en-US" b="1" dirty="0"/>
                  <a:t>Variables </a:t>
                </a:r>
                <a:r>
                  <a:rPr lang="en-US" dirty="0"/>
                  <a:t>are &lt;names-in-brackets&gt; (or sometimes without)</a:t>
                </a:r>
              </a:p>
              <a:p>
                <a:r>
                  <a:rPr lang="en-US" dirty="0"/>
                  <a:t>like &lt;if-then-else-statement&gt;, &lt;condition&gt;, &lt;identifier&gt;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dirty="0"/>
                  <a:t>is replaced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∷=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555BDA-4CAA-4CBD-A9AF-654CC4A803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1772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Franklin Gothic Medium" panose="020B0603020102020204" pitchFamily="34" charset="0"/>
              </a:rPr>
              <a:t>BNF for C   (no &lt;...&gt; and uses : instead of ::=)</a:t>
            </a:r>
          </a:p>
        </p:txBody>
      </p:sp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62" y="1083028"/>
            <a:ext cx="9183295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9119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AE1B72-642F-4738-A720-2704DD21A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fun CFG applications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7D34E1-1C73-4A0E-96F9-22EF37A0C6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we have time</a:t>
            </a:r>
          </a:p>
        </p:txBody>
      </p:sp>
    </p:spTree>
    <p:extLst>
      <p:ext uri="{BB962C8B-B14F-4D97-AF65-F5344CB8AC3E}">
        <p14:creationId xmlns:p14="http://schemas.microsoft.com/office/powerpoint/2010/main" val="3006104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213D9-C76C-49E5-AD28-7B98DFFCB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Parse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75A6E-0250-4DD0-89A9-C843E0D34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Remember diagramming sentences in middle school?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&lt;sentence&gt;::=&lt;noun phrase&gt;&lt;verb phrase&gt;</a:t>
            </a:r>
          </a:p>
          <a:p>
            <a:r>
              <a:rPr lang="en-US" dirty="0"/>
              <a:t>&lt;noun phrase&gt;::=&lt;determiner&gt;&lt;adjective&gt;&lt;noun&gt;</a:t>
            </a:r>
          </a:p>
          <a:p>
            <a:r>
              <a:rPr lang="en-US" dirty="0"/>
              <a:t>&lt;verb phrase&gt;::=&lt;verb&gt;&lt;adverb&gt;|&lt;verb&gt;&lt;object&gt;</a:t>
            </a:r>
          </a:p>
          <a:p>
            <a:r>
              <a:rPr lang="en-US" dirty="0"/>
              <a:t>&lt;object&gt;::=&lt;noun phrase&gt;</a:t>
            </a:r>
          </a:p>
          <a:p>
            <a:endParaRPr lang="en-US" dirty="0"/>
          </a:p>
        </p:txBody>
      </p:sp>
      <p:pic>
        <p:nvPicPr>
          <p:cNvPr id="2050" name="Picture 2" descr="Full Reed–Kellogg examples">
            <a:extLst>
              <a:ext uri="{FF2B5EF4-FFF2-40B4-BE49-F238E27FC236}">
                <a16:creationId xmlns:a16="http://schemas.microsoft.com/office/drawing/2014/main" id="{43BE745C-1BC4-4E2B-A1B6-49333E764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692" y="1995488"/>
            <a:ext cx="8093086" cy="16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295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F9DB3-BA52-456D-8E8F-2A0BD66E6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Parse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B8187-DE36-4321-8ECD-D6EBC83E6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&lt;sentence&gt;::=&lt;noun phrase&gt;&lt;verb phrase&gt;</a:t>
            </a:r>
          </a:p>
          <a:p>
            <a:r>
              <a:rPr lang="en-US" dirty="0"/>
              <a:t>&lt;noun phrase&gt;::=&lt;determiner&gt;&lt;adjective&gt;&lt;noun&gt;</a:t>
            </a:r>
          </a:p>
          <a:p>
            <a:r>
              <a:rPr lang="en-US" dirty="0"/>
              <a:t>&lt;verb phrase&gt;::=&lt;verb&gt;&lt;adverb&gt;|&lt;verb&gt;&lt;object&gt;</a:t>
            </a:r>
          </a:p>
          <a:p>
            <a:r>
              <a:rPr lang="en-US" dirty="0"/>
              <a:t>&lt;object&gt;::=&lt;noun phrase&gt;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accent3"/>
                </a:solidFill>
              </a:rPr>
              <a:t>The old man the boat.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461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74DC4-5F32-43F4-9908-BE0AE0E7D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old man the boat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C93A35-8776-4DA1-8322-1D0967570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16707" y="1034803"/>
            <a:ext cx="4454928" cy="4881344"/>
          </a:xfr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C6B5004C-470F-4CED-AED7-05547D6147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29322" y="1155333"/>
            <a:ext cx="4566678" cy="500379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A3E61D3-DA14-41B4-9ABE-B0DC8A2E8D75}"/>
              </a:ext>
            </a:extLst>
          </p:cNvPr>
          <p:cNvSpPr/>
          <p:nvPr/>
        </p:nvSpPr>
        <p:spPr>
          <a:xfrm>
            <a:off x="2891118" y="6279654"/>
            <a:ext cx="83506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By Jochen Burghardt - Own work, CC BY-SA 4.0, https://commons.wikimedia.org/w/index.php?curid=92742400</a:t>
            </a:r>
          </a:p>
        </p:txBody>
      </p:sp>
    </p:spTree>
    <p:extLst>
      <p:ext uri="{BB962C8B-B14F-4D97-AF65-F5344CB8AC3E}">
        <p14:creationId xmlns:p14="http://schemas.microsoft.com/office/powerpoint/2010/main" val="3280240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DFE02-0C5D-4EB2-98AE-2E8EE6470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English is ambiguous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2C155-BF96-4E85-B653-A46423310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(Most of ‘standard’) English can be represented as a context free grammar.</a:t>
            </a:r>
          </a:p>
          <a:p>
            <a:pPr lvl="1"/>
            <a:r>
              <a:rPr lang="en-US" dirty="0"/>
              <a:t>It’s not perfect (ask Robbie details later).</a:t>
            </a:r>
          </a:p>
          <a:p>
            <a:r>
              <a:rPr lang="en-US" dirty="0"/>
              <a:t>The grammar is ambiguous! That is, there are sentences which have multiple valid </a:t>
            </a:r>
            <a:r>
              <a:rPr lang="en-US" dirty="0" err="1"/>
              <a:t>parsings</a:t>
            </a:r>
            <a:r>
              <a:rPr lang="en-US" dirty="0"/>
              <a:t> (multiple meanings).</a:t>
            </a:r>
          </a:p>
          <a:p>
            <a:endParaRPr lang="en-US" dirty="0"/>
          </a:p>
          <a:p>
            <a:r>
              <a:rPr lang="en-US" dirty="0"/>
              <a:t>Can you find multiple meanings of this sentence:</a:t>
            </a:r>
            <a:br>
              <a:rPr lang="en-US" dirty="0"/>
            </a:br>
            <a:r>
              <a:rPr lang="en-US" dirty="0"/>
              <a:t>“Place these 3 exercise balls on the mat at the top of the hill.”</a:t>
            </a:r>
          </a:p>
          <a:p>
            <a:r>
              <a:rPr lang="en-US" dirty="0">
                <a:hlinkClick r:id="rId2"/>
              </a:rPr>
              <a:t>See this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027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5EDF7E-1230-427A-81C4-28F0C5568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Important Takeaways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14BCAB-8F50-4725-9CF3-D6FCCE794E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643F7-1C19-45D7-90F1-06B34EC7A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of Context Free Languages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A6EBCA-9FAA-4257-8F03-03ADF18EEC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There are languages CFGs can express that regular expressions can’t</a:t>
                </a:r>
              </a:p>
              <a:p>
                <a:pPr lvl="1"/>
                <a:r>
                  <a:rPr lang="en-US" dirty="0"/>
                  <a:t>e.g. palindromes</a:t>
                </a:r>
              </a:p>
              <a:p>
                <a:r>
                  <a:rPr lang="en-US" dirty="0"/>
                  <a:t>What about vice versa – is there a language that a regular expression can represent that a CFG can’t?</a:t>
                </a:r>
              </a:p>
              <a:p>
                <a:pPr lvl="1"/>
                <a:r>
                  <a:rPr lang="en-US" dirty="0"/>
                  <a:t>No!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Are there languages even CFGs cannot represent?</a:t>
                </a:r>
              </a:p>
              <a:p>
                <a:pPr lvl="1"/>
                <a:r>
                  <a:rPr lang="en-US" dirty="0"/>
                  <a:t>Yes!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 cannot be written with a context free grammar. 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A6EBCA-9FAA-4257-8F03-03ADF18EEC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444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FBA97-96FE-44EE-963E-5D4848397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10815-7662-4353-B42F-DE849A161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Don’t forget about HW6 (due Wednesday, but remember late days are different; see the homework pdf).</a:t>
            </a:r>
          </a:p>
          <a:p>
            <a:pPr lvl="1"/>
            <a:r>
              <a:rPr lang="en-US" dirty="0"/>
              <a:t>Today, CSE 403 6PM Jacob will have “how to get started” OH.</a:t>
            </a:r>
          </a:p>
          <a:p>
            <a:endParaRPr lang="en-US" dirty="0"/>
          </a:p>
          <a:p>
            <a:r>
              <a:rPr lang="en-US" dirty="0"/>
              <a:t>CC22 out tonight</a:t>
            </a:r>
          </a:p>
          <a:p>
            <a:r>
              <a:rPr lang="en-US" dirty="0"/>
              <a:t>Slides for Wednesday, CC23 will be available tomorrow morning; if you’re traveling early, you can work ahead.</a:t>
            </a:r>
          </a:p>
          <a:p>
            <a:r>
              <a:rPr lang="en-US" dirty="0"/>
              <a:t>OH are changed this week (none Thurs/Fri; some Wed switched to zoom)</a:t>
            </a:r>
          </a:p>
          <a:p>
            <a:r>
              <a:rPr lang="en-US" dirty="0"/>
              <a:t>HW7 will be available Wednesday if you want to work ahead.</a:t>
            </a:r>
          </a:p>
        </p:txBody>
      </p:sp>
    </p:spTree>
    <p:extLst>
      <p:ext uri="{BB962C8B-B14F-4D97-AF65-F5344CB8AC3E}">
        <p14:creationId xmlns:p14="http://schemas.microsoft.com/office/powerpoint/2010/main" val="1669803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16B93-2EE7-407D-BC90-0F1757094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11A1A-F6D3-43A0-BDDF-9978CEAF5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CFGs and regular expressions gave us ways of succinctly representing sets of strings</a:t>
            </a:r>
          </a:p>
          <a:p>
            <a:pPr lvl="1"/>
            <a:r>
              <a:rPr lang="en-US" dirty="0"/>
              <a:t>Regular expressions super useful for representing things you need to search for</a:t>
            </a:r>
          </a:p>
          <a:p>
            <a:pPr lvl="1"/>
            <a:r>
              <a:rPr lang="en-US" dirty="0"/>
              <a:t>CFGs represent complicated languages like “java code with valid syntax”</a:t>
            </a:r>
          </a:p>
          <a:p>
            <a:endParaRPr lang="en-US" dirty="0"/>
          </a:p>
          <a:p>
            <a:r>
              <a:rPr lang="en-US" dirty="0"/>
              <a:t>This week, two more tools for our toolbox (relations, graphs)</a:t>
            </a:r>
          </a:p>
          <a:p>
            <a:r>
              <a:rPr lang="en-US" dirty="0"/>
              <a:t>After Thanksgiving, (mathematical representations of) Tiny computers! And how they relate to regular expressions and CFGs.</a:t>
            </a:r>
          </a:p>
        </p:txBody>
      </p:sp>
    </p:spTree>
    <p:extLst>
      <p:ext uri="{BB962C8B-B14F-4D97-AF65-F5344CB8AC3E}">
        <p14:creationId xmlns:p14="http://schemas.microsoft.com/office/powerpoint/2010/main" val="1755822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9E30CE-7ADA-479D-8F6C-C66593523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 and Graphs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CBAD7-2875-4FEF-9F7E-79F52CB02E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2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965DA2-1588-410D-BDAC-BAFF7C787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FEBC557-1339-4B91-B8F7-6B45E4E2F7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dirty="0"/>
                  <a:t>Wait what?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is a relation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3≤4“</m:t>
                    </m:r>
                  </m:oMath>
                </a14:m>
                <a:r>
                  <a:rPr lang="en-US" dirty="0"/>
                  <a:t> is a way of saying “3 relates to 4” (for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relation)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(3,4)</m:t>
                    </m:r>
                  </m:oMath>
                </a14:m>
                <a:r>
                  <a:rPr lang="en-US" dirty="0"/>
                  <a:t> is an element of the set that defines the relation. 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FEBC557-1339-4B91-B8F7-6B45E4E2F7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C714729B-FAEA-4560-A7B1-08A68026A0F0}"/>
              </a:ext>
            </a:extLst>
          </p:cNvPr>
          <p:cNvGrpSpPr/>
          <p:nvPr/>
        </p:nvGrpSpPr>
        <p:grpSpPr>
          <a:xfrm>
            <a:off x="575239" y="1463857"/>
            <a:ext cx="9767184" cy="170918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2E5A5E2B-BB16-47EC-B8C1-C701241509B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(binary) relation from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𝐴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to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a subset of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×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(binary) relation 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a subset of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×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2E5A5E2B-BB16-47EC-B8C1-C701241509B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C0F01CE-94E9-4B91-9C1A-585B5BFE99F9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Relations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48647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EB6EF-6240-4241-875D-2F88F5E78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Relations,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37B03F-7FF7-468D-8CD5-8C421B6DE9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277942"/>
                <a:ext cx="11187258" cy="517756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It turns out, they’ve been here the whole time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is a relation</a:t>
                </a:r>
              </a:p>
              <a:p>
                <a:r>
                  <a:rPr lang="en-US" dirty="0"/>
                  <a:t>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a relation</a:t>
                </a:r>
              </a:p>
              <a:p>
                <a:r>
                  <a:rPr lang="en-US" dirty="0"/>
                  <a:t>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For your favorite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you can define a relation from its domain to its co-domain</a:t>
                </a:r>
              </a:p>
              <a:p>
                <a:r>
                  <a:rPr lang="en-US" dirty="0"/>
                  <a:t>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when squared gives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” is a relation</a:t>
                </a:r>
              </a:p>
              <a:p>
                <a:r>
                  <a:rPr lang="en-US" dirty="0"/>
                  <a:t>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37B03F-7FF7-468D-8CD5-8C421B6DE9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277942"/>
                <a:ext cx="11187258" cy="5177565"/>
              </a:xfrm>
              <a:blipFill>
                <a:blip r:embed="rId2"/>
                <a:stretch>
                  <a:fillRect l="-708" t="-2945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56326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9A63D-2BB3-462A-BE4B-2F6F10E6F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Relations,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5B7E45-E022-417A-A7D2-0FCC329967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Fix a universal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𝒰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is a relation. What’s it on?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5B7E45-E022-417A-A7D2-0FCC329967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2C4F837-BE68-407D-85B1-FD24837BC29A}"/>
                  </a:ext>
                </a:extLst>
              </p:cNvPr>
              <p:cNvSpPr txBox="1"/>
              <p:nvPr/>
            </p:nvSpPr>
            <p:spPr>
              <a:xfrm>
                <a:off x="1264024" y="3133165"/>
                <a:ext cx="563431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𝒰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</a:rPr>
                  <a:t> </a:t>
                </a:r>
              </a:p>
              <a:p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set of all subsets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𝒰</m:t>
                    </m:r>
                  </m:oMath>
                </a14:m>
                <a:endParaRPr lang="en-US" sz="28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2C4F837-BE68-407D-85B1-FD24837BC2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024" y="3133165"/>
                <a:ext cx="5634317" cy="954107"/>
              </a:xfrm>
              <a:prstGeom prst="rect">
                <a:avLst/>
              </a:prstGeom>
              <a:blipFill>
                <a:blip r:embed="rId3"/>
                <a:stretch>
                  <a:fillRect l="-2162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754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4099A-5705-4D5A-8673-B097799E7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D6BB21-5E82-4EE5-AEAC-30DD84D231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Is a relation (you can define one just by listing what relates to what)</a:t>
                </a:r>
              </a:p>
              <a:p>
                <a:endParaRPr lang="en-US" dirty="0"/>
              </a:p>
              <a:p>
                <a:r>
                  <a:rPr lang="en-US" dirty="0"/>
                  <a:t>Equivalence mod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is a relation.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We’ll also say “x relates to y if and only if they’re congruent mod 5”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D6BB21-5E82-4EE5-AEAC-30DD84D231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43952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930B3-9BCE-46C6-883F-4E588BABC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871A5-D4B1-486C-A317-57240ED71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we do with relations? Usually we prove properties about them.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BE8D8E5-517D-432F-AAD8-55B90BE47444}"/>
                  </a:ext>
                </a:extLst>
              </p:cNvPr>
              <p:cNvSpPr/>
              <p:nvPr/>
            </p:nvSpPr>
            <p:spPr>
              <a:xfrm>
                <a:off x="575241" y="2402186"/>
                <a:ext cx="11187257" cy="1294491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Symmetry</a:t>
                </a:r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 binary relation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𝑅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on a set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is “symmetric” </a:t>
                </a:r>
                <a:r>
                  <a:rPr lang="en-US" sz="2800" b="1" dirty="0" err="1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iff</a:t>
                </a:r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</a:t>
                </a:r>
              </a:p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𝐛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𝐚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BE8D8E5-517D-432F-AAD8-55B90BE474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1" y="2402186"/>
                <a:ext cx="11187257" cy="1294491"/>
              </a:xfrm>
              <a:prstGeom prst="rect">
                <a:avLst/>
              </a:prstGeom>
              <a:blipFill>
                <a:blip r:embed="rId2"/>
                <a:stretch>
                  <a:fillRect t="-8019" b="-165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3F3A34C-6447-47FB-835E-99535B71B2A1}"/>
                  </a:ext>
                </a:extLst>
              </p:cNvPr>
              <p:cNvSpPr/>
              <p:nvPr/>
            </p:nvSpPr>
            <p:spPr>
              <a:xfrm>
                <a:off x="502371" y="4511648"/>
                <a:ext cx="11187257" cy="1294491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Transitivity</a:t>
                </a:r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 binary relation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𝑅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on a set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is “transitive” </a:t>
                </a:r>
                <a:r>
                  <a:rPr lang="en-US" sz="2800" b="1" dirty="0" err="1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iff</a:t>
                </a:r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</a:t>
                </a:r>
              </a:p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𝒄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𝒄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𝐚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𝐜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3F3A34C-6447-47FB-835E-99535B71B2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71" y="4511648"/>
                <a:ext cx="11187257" cy="1294491"/>
              </a:xfrm>
              <a:prstGeom prst="rect">
                <a:avLst/>
              </a:prstGeom>
              <a:blipFill>
                <a:blip r:embed="rId3"/>
                <a:stretch>
                  <a:fillRect t="-8019" b="-165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E3D9EA-BDA4-40F2-AEE0-ED1D5C532E69}"/>
                  </a:ext>
                </a:extLst>
              </p:cNvPr>
              <p:cNvSpPr txBox="1"/>
              <p:nvPr/>
            </p:nvSpPr>
            <p:spPr>
              <a:xfrm>
                <a:off x="575239" y="3827929"/>
                <a:ext cx="111461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symmetric,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is not symmetric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𝒰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–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⊆{1,2,3,4}</m:t>
                    </m:r>
                  </m:oMath>
                </a14:m>
                <a:r>
                  <a:rPr lang="en-US" dirty="0"/>
                  <a:t> but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1,2,3,4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{1,2,3}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E3D9EA-BDA4-40F2-AEE0-ED1D5C532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827929"/>
                <a:ext cx="11146114" cy="646331"/>
              </a:xfrm>
              <a:prstGeom prst="rect">
                <a:avLst/>
              </a:prstGeom>
              <a:blipFill>
                <a:blip r:embed="rId4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87F506-ECD2-40AE-8C0D-5ADB10A1BE4F}"/>
                  </a:ext>
                </a:extLst>
              </p:cNvPr>
              <p:cNvSpPr txBox="1"/>
              <p:nvPr/>
            </p:nvSpPr>
            <p:spPr>
              <a:xfrm>
                <a:off x="575239" y="5859111"/>
                <a:ext cx="1114611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transitive,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is transitive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𝒰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– for any sets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is not a transitive relation –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1∈{1,2,3}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1,2,3</m:t>
                            </m:r>
                          </m:e>
                        </m:d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87F506-ECD2-40AE-8C0D-5ADB10A1B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5859111"/>
                <a:ext cx="11146114" cy="923330"/>
              </a:xfrm>
              <a:prstGeom prst="rect">
                <a:avLst/>
              </a:prstGeom>
              <a:blipFill>
                <a:blip r:embed="rId5"/>
                <a:stretch>
                  <a:fillRect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3073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89B93-203E-4E3C-9A36-D27F7D2C1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5FB18-05B0-475B-9570-DA8B8EED74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for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=(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)%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is the unique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By definition of %,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 Subtracting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Observe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is an integer, and that this is the form of the division theorem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Since the division theorem guarantees a unique integer,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5FB18-05B0-475B-9570-DA8B8EED74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708" t="-2019" r="-2070" b="-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A4BCFA3-91B1-4A7F-AF15-95FD703583AF}"/>
                  </a:ext>
                </a:extLst>
              </p14:cNvPr>
              <p14:cNvContentPartPr/>
              <p14:nvPr/>
            </p14:nvContentPartPr>
            <p14:xfrm>
              <a:off x="3699360" y="4087800"/>
              <a:ext cx="1236960" cy="88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A4BCFA3-91B1-4A7F-AF15-95FD703583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90000" y="4078440"/>
                <a:ext cx="125568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27328E0-96D0-45EC-91E0-623E0EA77E6B}"/>
                  </a:ext>
                </a:extLst>
              </p:cNvPr>
              <p:cNvSpPr/>
              <p:nvPr/>
            </p:nvSpPr>
            <p:spPr>
              <a:xfrm>
                <a:off x="242277" y="3528754"/>
                <a:ext cx="11739053" cy="1996723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This was a proof that the relation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{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: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𝒎𝒐𝒅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 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}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is symmetric!</a:t>
                </a:r>
              </a:p>
              <a:p>
                <a:pPr algn="ctr"/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It was actually overkill to show if and only if. Showing just one direction turns out to be enough!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27328E0-96D0-45EC-91E0-623E0EA77E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277" y="3528754"/>
                <a:ext cx="11739053" cy="1996723"/>
              </a:xfrm>
              <a:prstGeom prst="rect">
                <a:avLst/>
              </a:prstGeom>
              <a:blipFill>
                <a:blip r:embed="rId5"/>
                <a:stretch>
                  <a:fillRect l="-987" r="-1974" b="-36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814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BD24-BA6F-4334-BAB0-19BD167DE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transitivity?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BBCFE3-D8AD-41B8-99CE-57DA9ACEA3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3811" y="1660868"/>
                <a:ext cx="11187258" cy="3413761"/>
              </a:xfrm>
            </p:spPr>
            <p:txBody>
              <a:bodyPr/>
              <a:lstStyle/>
              <a:p>
                <a:r>
                  <a:rPr lang="en-US" dirty="0"/>
                  <a:t>You did this as a homework problem!</a:t>
                </a:r>
              </a:p>
              <a:p>
                <a:r>
                  <a:rPr lang="en-US" dirty="0"/>
                  <a:t>Divides is a transitive relation!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BBCFE3-D8AD-41B8-99CE-57DA9ACEA3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3811" y="1660868"/>
                <a:ext cx="11187258" cy="3413761"/>
              </a:xfrm>
              <a:blipFill>
                <a:blip r:embed="rId2"/>
                <a:stretch>
                  <a:fillRect l="-654" t="-3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22716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930B3-9BCE-46C6-883F-4E588BABC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Properties of 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871A5-D4B1-486C-A317-57240ED71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we do with relations? Usually we prove properties about them.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BE8D8E5-517D-432F-AAD8-55B90BE47444}"/>
                  </a:ext>
                </a:extLst>
              </p:cNvPr>
              <p:cNvSpPr/>
              <p:nvPr/>
            </p:nvSpPr>
            <p:spPr>
              <a:xfrm>
                <a:off x="575241" y="2382825"/>
                <a:ext cx="11187257" cy="1294491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Antisymmetry</a:t>
                </a:r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 binary relation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𝑅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on a set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is “antisymmetric” </a:t>
                </a:r>
                <a:r>
                  <a:rPr lang="en-US" sz="2800" b="1" dirty="0" err="1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iff</a:t>
                </a:r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</a:t>
                </a:r>
              </a:p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∧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𝐛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𝐚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∉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BE8D8E5-517D-432F-AAD8-55B90BE474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1" y="2382825"/>
                <a:ext cx="11187257" cy="1294491"/>
              </a:xfrm>
              <a:prstGeom prst="rect">
                <a:avLst/>
              </a:prstGeom>
              <a:blipFill>
                <a:blip r:embed="rId2"/>
                <a:stretch>
                  <a:fillRect t="-8019" b="-165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3F3A34C-6447-47FB-835E-99535B71B2A1}"/>
                  </a:ext>
                </a:extLst>
              </p:cNvPr>
              <p:cNvSpPr/>
              <p:nvPr/>
            </p:nvSpPr>
            <p:spPr>
              <a:xfrm>
                <a:off x="502371" y="4511648"/>
                <a:ext cx="11187257" cy="1294491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Reflexivity</a:t>
                </a:r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 binary relation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𝑅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on a set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is “reflexive” </a:t>
                </a:r>
                <a:r>
                  <a:rPr lang="en-US" sz="2800" b="1" dirty="0" err="1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iff</a:t>
                </a:r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</a:t>
                </a:r>
              </a:p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3F3A34C-6447-47FB-835E-99535B71B2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71" y="4511648"/>
                <a:ext cx="11187257" cy="1294491"/>
              </a:xfrm>
              <a:prstGeom prst="rect">
                <a:avLst/>
              </a:prstGeom>
              <a:blipFill>
                <a:blip r:embed="rId3"/>
                <a:stretch>
                  <a:fillRect t="-8019" b="-165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E3D9EA-BDA4-40F2-AEE0-ED1D5C532E69}"/>
                  </a:ext>
                </a:extLst>
              </p:cNvPr>
              <p:cNvSpPr txBox="1"/>
              <p:nvPr/>
            </p:nvSpPr>
            <p:spPr>
              <a:xfrm>
                <a:off x="575239" y="3827929"/>
                <a:ext cx="111461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is antisymmetric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E3D9EA-BDA4-40F2-AEE0-ED1D5C532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827929"/>
                <a:ext cx="11146114" cy="369332"/>
              </a:xfrm>
              <a:prstGeom prst="rect">
                <a:avLst/>
              </a:prstGeom>
              <a:blipFill>
                <a:blip r:embed="rId4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87F506-ECD2-40AE-8C0D-5ADB10A1BE4F}"/>
                  </a:ext>
                </a:extLst>
              </p:cNvPr>
              <p:cNvSpPr txBox="1"/>
              <p:nvPr/>
            </p:nvSpPr>
            <p:spPr>
              <a:xfrm>
                <a:off x="575239" y="5859111"/>
                <a:ext cx="111461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87F506-ECD2-40AE-8C0D-5ADB10A1B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5859111"/>
                <a:ext cx="1114611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EAB5C0-DF2B-4239-818A-A04E30E51C67}"/>
                  </a:ext>
                </a:extLst>
              </p:cNvPr>
              <p:cNvSpPr txBox="1"/>
              <p:nvPr/>
            </p:nvSpPr>
            <p:spPr>
              <a:xfrm>
                <a:off x="470646" y="5942063"/>
                <a:ext cx="111461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is reflexive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EAB5C0-DF2B-4239-818A-A04E30E51C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46" y="5942063"/>
                <a:ext cx="11146114" cy="369332"/>
              </a:xfrm>
              <a:prstGeom prst="rect">
                <a:avLst/>
              </a:prstGeom>
              <a:blipFill>
                <a:blip r:embed="rId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0792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09EC4A-0506-45BD-9CC5-983A25CDC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Free Grammars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8CDE61-904F-4E50-A747-FEACCD7FDA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125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D0876-7B11-4A15-BEDA-F8CBC21C5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You’ve proven </a:t>
            </a:r>
            <a:r>
              <a:rPr lang="en-US" dirty="0" err="1"/>
              <a:t>antisymmetry</a:t>
            </a:r>
            <a:r>
              <a:rPr lang="en-US" dirty="0"/>
              <a:t> too!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90F698-C686-446E-A381-3239AF43E0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4076245"/>
                <a:ext cx="11187258" cy="223311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You showed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is antisymmetric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 in section 5.</a:t>
                </a:r>
              </a:p>
              <a:p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b="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b="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b="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𝑆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𝑎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𝑏</m:t>
                        </m:r>
                      </m:e>
                    </m:d>
                    <m:r>
                      <a:rPr lang="en-US" b="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𝑅</m:t>
                    </m:r>
                    <m:r>
                      <a:rPr lang="en-US" b="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∧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b</m:t>
                        </m:r>
                        <m:r>
                          <a:rPr lang="en-US" b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a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b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r>
                  <a:rPr lang="en-US" dirty="0"/>
                  <a:t> is equivalent to the definition in the box above </a:t>
                </a:r>
              </a:p>
              <a:p>
                <a:r>
                  <a:rPr lang="en-US" dirty="0"/>
                  <a:t>The box version is easier to understand, the other version is usually easier to prove.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90F698-C686-446E-A381-3239AF43E0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076245"/>
                <a:ext cx="11187258" cy="2233116"/>
              </a:xfrm>
              <a:blipFill>
                <a:blip r:embed="rId2"/>
                <a:stretch>
                  <a:fillRect l="-708" t="-6831" b="-4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81ADD3F-26FA-4FD3-8E81-736598A76702}"/>
                  </a:ext>
                </a:extLst>
              </p:cNvPr>
              <p:cNvSpPr/>
              <p:nvPr/>
            </p:nvSpPr>
            <p:spPr>
              <a:xfrm>
                <a:off x="145394" y="2781754"/>
                <a:ext cx="8607837" cy="1294491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Antisymmetry</a:t>
                </a:r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 binary relation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𝑅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on a set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is “antisymmetric” </a:t>
                </a:r>
                <a:r>
                  <a:rPr lang="en-US" sz="2800" b="1" dirty="0" err="1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iff</a:t>
                </a:r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</a:t>
                </a:r>
              </a:p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∧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𝐛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𝐚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∉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81ADD3F-26FA-4FD3-8E81-736598A767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94" y="2781754"/>
                <a:ext cx="8607837" cy="1294491"/>
              </a:xfrm>
              <a:prstGeom prst="rect">
                <a:avLst/>
              </a:prstGeom>
              <a:blipFill>
                <a:blip r:embed="rId4"/>
                <a:stretch>
                  <a:fillRect l="-142" t="-7512" b="-159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239" y="1133475"/>
            <a:ext cx="6804027" cy="163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6687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64BEB-E717-4D4B-B0C2-C5C5075A7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a few of your own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232128-F92C-453D-9C26-EF8B999375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4685" y="1526610"/>
                <a:ext cx="7555748" cy="4845504"/>
              </a:xfrm>
            </p:spPr>
            <p:txBody>
              <a:bodyPr/>
              <a:lstStyle/>
              <a:p>
                <a:r>
                  <a:rPr lang="en-US" dirty="0"/>
                  <a:t>Decide whether each of these relations are </a:t>
                </a:r>
              </a:p>
              <a:p>
                <a:r>
                  <a:rPr lang="en-US" dirty="0"/>
                  <a:t>Reflexive, symmetric, antisymmetric, and transitive.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𝒰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3)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232128-F92C-453D-9C26-EF8B999375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4685" y="1526610"/>
                <a:ext cx="7555748" cy="4845504"/>
              </a:xfrm>
              <a:blipFill>
                <a:blip r:embed="rId2"/>
                <a:stretch>
                  <a:fillRect l="-104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DF5387-35E2-4517-9DB8-1BFFFF2820A4}"/>
                  </a:ext>
                </a:extLst>
              </p:cNvPr>
              <p:cNvSpPr/>
              <p:nvPr/>
            </p:nvSpPr>
            <p:spPr>
              <a:xfrm>
                <a:off x="6563666" y="3280732"/>
                <a:ext cx="5462488" cy="385837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Symmetry: for all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𝐛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𝐚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DF5387-35E2-4517-9DB8-1BFFFF2820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666" y="3280732"/>
                <a:ext cx="5462488" cy="385837"/>
              </a:xfrm>
              <a:prstGeom prst="rect">
                <a:avLst/>
              </a:prstGeom>
              <a:blipFill>
                <a:blip r:embed="rId3"/>
                <a:stretch>
                  <a:fillRect t="-4762" b="-253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24FC392-9BBC-4325-A7C0-B81165BDBD55}"/>
                  </a:ext>
                </a:extLst>
              </p:cNvPr>
              <p:cNvSpPr/>
              <p:nvPr/>
            </p:nvSpPr>
            <p:spPr>
              <a:xfrm>
                <a:off x="5159190" y="4313385"/>
                <a:ext cx="6866964" cy="396527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Transitivity: for all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𝒄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∧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𝒄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𝐚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𝐜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24FC392-9BBC-4325-A7C0-B81165BDBD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190" y="4313385"/>
                <a:ext cx="6866964" cy="396527"/>
              </a:xfrm>
              <a:prstGeom prst="rect">
                <a:avLst/>
              </a:prstGeom>
              <a:blipFill>
                <a:blip r:embed="rId4"/>
                <a:stretch>
                  <a:fillRect l="-89" t="-3077" b="-21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886AF86-E936-4259-9BBF-2EB04AD35C9F}"/>
                  </a:ext>
                </a:extLst>
              </p:cNvPr>
              <p:cNvSpPr/>
              <p:nvPr/>
            </p:nvSpPr>
            <p:spPr>
              <a:xfrm>
                <a:off x="5407218" y="3810327"/>
                <a:ext cx="6623418" cy="333481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err="1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Antisymmetry</a:t>
                </a:r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: for all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∧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≠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𝐛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𝐚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∉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886AF86-E936-4259-9BBF-2EB04AD35C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218" y="3810327"/>
                <a:ext cx="6623418" cy="333481"/>
              </a:xfrm>
              <a:prstGeom prst="rect">
                <a:avLst/>
              </a:prstGeom>
              <a:blipFill>
                <a:blip r:embed="rId5"/>
                <a:stretch>
                  <a:fillRect l="-368" t="-12727" b="-345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C51DDF5-1192-4CE9-B120-28A332F78F47}"/>
                  </a:ext>
                </a:extLst>
              </p:cNvPr>
              <p:cNvSpPr/>
              <p:nvPr/>
            </p:nvSpPr>
            <p:spPr>
              <a:xfrm>
                <a:off x="8077549" y="4838644"/>
                <a:ext cx="3948605" cy="468246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Reflexivity: for all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C51DDF5-1192-4CE9-B120-28A332F78F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549" y="4838644"/>
                <a:ext cx="3948605" cy="468246"/>
              </a:xfrm>
              <a:prstGeom prst="rect">
                <a:avLst/>
              </a:prstGeom>
              <a:blipFill>
                <a:blip r:embed="rId6"/>
                <a:stretch>
                  <a:fillRect b="-103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69203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64BEB-E717-4D4B-B0C2-C5C5075A7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a few of your own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232128-F92C-453D-9C26-EF8B999375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4685" y="1526610"/>
                <a:ext cx="7555748" cy="4845504"/>
              </a:xfrm>
            </p:spPr>
            <p:txBody>
              <a:bodyPr/>
              <a:lstStyle/>
              <a:p>
                <a:r>
                  <a:rPr lang="en-US" dirty="0"/>
                  <a:t>Decide whether each of these relations are </a:t>
                </a:r>
              </a:p>
              <a:p>
                <a:r>
                  <a:rPr lang="en-US" dirty="0"/>
                  <a:t>Reflexive, symmetric, antisymmetric, and transitive.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𝒰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3"/>
                    </a:solidFill>
                  </a:rPr>
                  <a:t>reflexive, antisymmetric, transitive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3"/>
                    </a:solidFill>
                  </a:rPr>
                  <a:t>reflexive, antisymmetric, transitive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3"/>
                    </a:solidFill>
                  </a:rPr>
                  <a:t>antisymmetric, transitive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3"/>
                    </a:solidFill>
                  </a:rPr>
                  <a:t>reflexive, antisymmetric, transitive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3"/>
                    </a:solidFill>
                  </a:rPr>
                  <a:t>reflexive, transitive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3)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3"/>
                    </a:solidFill>
                  </a:rPr>
                  <a:t>reflexive, symmetric, transitive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232128-F92C-453D-9C26-EF8B999375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4685" y="1526610"/>
                <a:ext cx="7555748" cy="4845504"/>
              </a:xfrm>
              <a:blipFill>
                <a:blip r:embed="rId2"/>
                <a:stretch>
                  <a:fillRect l="-104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DF5387-35E2-4517-9DB8-1BFFFF2820A4}"/>
                  </a:ext>
                </a:extLst>
              </p:cNvPr>
              <p:cNvSpPr/>
              <p:nvPr/>
            </p:nvSpPr>
            <p:spPr>
              <a:xfrm>
                <a:off x="6563666" y="474761"/>
                <a:ext cx="5462488" cy="385837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Symmetry: for all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𝐛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𝐚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DF5387-35E2-4517-9DB8-1BFFFF2820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666" y="474761"/>
                <a:ext cx="5462488" cy="385837"/>
              </a:xfrm>
              <a:prstGeom prst="rect">
                <a:avLst/>
              </a:prstGeom>
              <a:blipFill>
                <a:blip r:embed="rId3"/>
                <a:stretch>
                  <a:fillRect t="-4762" b="-253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24FC392-9BBC-4325-A7C0-B81165BDBD55}"/>
                  </a:ext>
                </a:extLst>
              </p:cNvPr>
              <p:cNvSpPr/>
              <p:nvPr/>
            </p:nvSpPr>
            <p:spPr>
              <a:xfrm>
                <a:off x="7770432" y="1507414"/>
                <a:ext cx="4255721" cy="603774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Transitivity: for all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𝒄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[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𝒃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𝑹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∧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𝒃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𝒄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𝑹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𝐚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,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𝐜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𝑹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]</m:t>
                      </m:r>
                    </m:oMath>
                  </m:oMathPara>
                </a14:m>
                <a:endParaRPr lang="en-US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24FC392-9BBC-4325-A7C0-B81165BDBD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0432" y="1507414"/>
                <a:ext cx="4255721" cy="603774"/>
              </a:xfrm>
              <a:prstGeom prst="rect">
                <a:avLst/>
              </a:prstGeom>
              <a:blipFill>
                <a:blip r:embed="rId4"/>
                <a:stretch>
                  <a:fillRect t="-7071" b="-151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886AF86-E936-4259-9BBF-2EB04AD35C9F}"/>
                  </a:ext>
                </a:extLst>
              </p:cNvPr>
              <p:cNvSpPr/>
              <p:nvPr/>
            </p:nvSpPr>
            <p:spPr>
              <a:xfrm>
                <a:off x="5407218" y="1004356"/>
                <a:ext cx="6623418" cy="333481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err="1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Antisymmetry</a:t>
                </a:r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: for all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∧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≠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𝐛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𝐚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∉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886AF86-E936-4259-9BBF-2EB04AD35C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218" y="1004356"/>
                <a:ext cx="6623418" cy="333481"/>
              </a:xfrm>
              <a:prstGeom prst="rect">
                <a:avLst/>
              </a:prstGeom>
              <a:blipFill>
                <a:blip r:embed="rId5"/>
                <a:stretch>
                  <a:fillRect l="-368" t="-12963" b="-3703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C51DDF5-1192-4CE9-B120-28A332F78F47}"/>
                  </a:ext>
                </a:extLst>
              </p:cNvPr>
              <p:cNvSpPr/>
              <p:nvPr/>
            </p:nvSpPr>
            <p:spPr>
              <a:xfrm>
                <a:off x="8077548" y="2234397"/>
                <a:ext cx="3948605" cy="468246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Reflexivity: for all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C51DDF5-1192-4CE9-B120-28A332F78F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548" y="2234397"/>
                <a:ext cx="3948605" cy="468246"/>
              </a:xfrm>
              <a:prstGeom prst="rect">
                <a:avLst/>
              </a:prstGeom>
              <a:blipFill>
                <a:blip r:embed="rId6"/>
                <a:stretch>
                  <a:fillRect b="-118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6873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234D4-084F-4729-B6D1-37C231654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502B63-C628-41AA-9548-E6CA5045F7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0|1|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3"/>
                    </a:solidFill>
                  </a:rPr>
                  <a:t>The set of all binary palindromes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3"/>
                    </a:solidFill>
                  </a:rPr>
                  <a:t>The set of all strings with any 0’s coming before any 1’s (i.e.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b="0" dirty="0"/>
              </a:p>
              <a:p>
                <a:r>
                  <a:rPr lang="en-US" dirty="0">
                    <a:solidFill>
                      <a:schemeClr val="accent3"/>
                    </a:solidFill>
                  </a:rPr>
                  <a:t>Balanced parentheses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sSup>
                      <m:sSupPr>
                        <m:ctrlPr>
                          <a:rPr lang="en-US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502B63-C628-41AA-9548-E6CA5045F7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901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17F0C-212E-4FB4-8969-6AD222CD1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ways of generating 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0E089C-A42C-4070-9666-0A48C051EA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70580" cy="4845504"/>
              </a:xfrm>
            </p:spPr>
            <p:txBody>
              <a:bodyPr/>
              <a:lstStyle/>
              <a:p>
                <a:r>
                  <a:rPr lang="en-US" dirty="0"/>
                  <a:t>Generate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+3∗4</m:t>
                    </m:r>
                  </m:oMath>
                </a14:m>
                <a:r>
                  <a:rPr lang="en-US" dirty="0"/>
                  <a:t>in two different ways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⇒2+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⇒2+3∗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⇒2+3∗4</m:t>
                    </m:r>
                  </m:oMath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⇒2+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⇒2+3∗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⇒2+3∗4</m:t>
                    </m:r>
                  </m:oMath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:r>
                  <a:rPr lang="en-US" dirty="0"/>
                  <a:t>What did we mean by these being different? They represent different meanings mathematically.</a:t>
                </a:r>
              </a:p>
              <a:p>
                <a:r>
                  <a:rPr lang="en-US" dirty="0"/>
                  <a:t>One says “you’re adding together two numbers: 2 and (whatever 3*4 is)”</a:t>
                </a:r>
              </a:p>
              <a:p>
                <a:r>
                  <a:rPr lang="en-US" dirty="0"/>
                  <a:t>The other says “you’re multiplying two numbers: (whatever 2+3 is) and 4”</a:t>
                </a:r>
              </a:p>
              <a:p>
                <a:endParaRPr lang="en-US" dirty="0"/>
              </a:p>
              <a:p>
                <a:r>
                  <a:rPr lang="en-US" dirty="0"/>
                  <a:t>Those have different meanings!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0E089C-A42C-4070-9666-0A48C051EA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70580" cy="4845504"/>
              </a:xfrm>
              <a:blipFill>
                <a:blip r:embed="rId2"/>
                <a:stretch>
                  <a:fillRect l="-691" t="-2138" r="-319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2522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0412B-E371-468A-A265-E851B814B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Parse Trees—remember where parentheses go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8F1A31-5F28-443E-9119-C9138EFF94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a context free grammar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generates a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 parse tree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has</a:t>
                </a:r>
              </a:p>
              <a:p>
                <a:pPr lvl="1"/>
                <a:r>
                  <a:rPr lang="en-US" dirty="0"/>
                  <a:t>Rooted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(start symbol)</a:t>
                </a:r>
              </a:p>
              <a:p>
                <a:pPr lvl="1"/>
                <a:r>
                  <a:rPr lang="en-US" dirty="0"/>
                  <a:t>Children of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node are labeled with the characters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Reading the leaves from left to right gives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8F1A31-5F28-443E-9119-C9138EFF94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CBF351C3-72EF-4EF9-A0AF-3820FB55E141}"/>
              </a:ext>
            </a:extLst>
          </p:cNvPr>
          <p:cNvGrpSpPr/>
          <p:nvPr/>
        </p:nvGrpSpPr>
        <p:grpSpPr>
          <a:xfrm>
            <a:off x="8120303" y="3429000"/>
            <a:ext cx="1471658" cy="2984525"/>
            <a:chOff x="7674826" y="3731045"/>
            <a:chExt cx="1471658" cy="298452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D32379A-6DD9-471D-81E0-C2EFDF442FE8}"/>
                </a:ext>
              </a:extLst>
            </p:cNvPr>
            <p:cNvGrpSpPr/>
            <p:nvPr/>
          </p:nvGrpSpPr>
          <p:grpSpPr>
            <a:xfrm>
              <a:off x="7674826" y="3731045"/>
              <a:ext cx="1348765" cy="2458531"/>
              <a:chOff x="6133755" y="4218817"/>
              <a:chExt cx="1348765" cy="2458531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9436400E-9A69-4531-9600-53C1D4F52819}"/>
                  </a:ext>
                </a:extLst>
              </p:cNvPr>
              <p:cNvGrpSpPr/>
              <p:nvPr/>
            </p:nvGrpSpPr>
            <p:grpSpPr>
              <a:xfrm>
                <a:off x="6133755" y="4218817"/>
                <a:ext cx="1335230" cy="2458531"/>
                <a:chOff x="6220346" y="4445054"/>
                <a:chExt cx="1335230" cy="2458531"/>
              </a:xfrm>
            </p:grpSpPr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25B336E-0A5B-45E8-85E9-3BC391EC9947}"/>
                    </a:ext>
                  </a:extLst>
                </p:cNvPr>
                <p:cNvSpPr txBox="1"/>
                <p:nvPr/>
              </p:nvSpPr>
              <p:spPr>
                <a:xfrm>
                  <a:off x="6716765" y="4445054"/>
                  <a:ext cx="37863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>
                      <a:solidFill>
                        <a:schemeClr val="accent3"/>
                      </a:solidFill>
                      <a:latin typeface="Calibri" charset="0"/>
                      <a:sym typeface="Symbol" charset="0"/>
                    </a:rPr>
                    <a:t>S</a:t>
                  </a:r>
                  <a:endParaRPr lang="en-US" sz="2400" dirty="0">
                    <a:solidFill>
                      <a:schemeClr val="accent3"/>
                    </a:solidFill>
                    <a:latin typeface="Franklin Gothic Medium"/>
                    <a:cs typeface="Franklin Gothic Medium"/>
                  </a:endParaRPr>
                </a:p>
              </p:txBody>
            </p: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52F021A1-6345-4E1F-9DA3-453D463605D9}"/>
                    </a:ext>
                  </a:extLst>
                </p:cNvPr>
                <p:cNvCxnSpPr/>
                <p:nvPr/>
              </p:nvCxnSpPr>
              <p:spPr>
                <a:xfrm flipH="1">
                  <a:off x="6416874" y="4861563"/>
                  <a:ext cx="384496" cy="50687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267818DB-7B7D-4264-A127-816498E3D2F9}"/>
                    </a:ext>
                  </a:extLst>
                </p:cNvPr>
                <p:cNvCxnSpPr>
                  <a:stCxn id="14" idx="2"/>
                </p:cNvCxnSpPr>
                <p:nvPr/>
              </p:nvCxnSpPr>
              <p:spPr>
                <a:xfrm>
                  <a:off x="6906080" y="5029829"/>
                  <a:ext cx="0" cy="33861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ADE1EEB2-DCD6-4B3D-950A-D2A245F8A7C2}"/>
                    </a:ext>
                  </a:extLst>
                </p:cNvPr>
                <p:cNvCxnSpPr/>
                <p:nvPr/>
              </p:nvCxnSpPr>
              <p:spPr>
                <a:xfrm>
                  <a:off x="7006680" y="4861563"/>
                  <a:ext cx="352368" cy="50687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8B53EDA-A450-48AB-9F2D-403882ADE27A}"/>
                    </a:ext>
                  </a:extLst>
                </p:cNvPr>
                <p:cNvSpPr txBox="1"/>
                <p:nvPr/>
              </p:nvSpPr>
              <p:spPr>
                <a:xfrm>
                  <a:off x="6716765" y="5228351"/>
                  <a:ext cx="18473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2400" dirty="0">
                    <a:solidFill>
                      <a:schemeClr val="accent3"/>
                    </a:solidFill>
                    <a:latin typeface="Franklin Gothic Medium"/>
                    <a:cs typeface="Franklin Gothic Medium"/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CB158DAB-68D7-44B7-B488-128252654578}"/>
                    </a:ext>
                  </a:extLst>
                </p:cNvPr>
                <p:cNvSpPr/>
                <p:nvPr/>
              </p:nvSpPr>
              <p:spPr>
                <a:xfrm>
                  <a:off x="6220346" y="5258269"/>
                  <a:ext cx="393056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3200" dirty="0">
                      <a:solidFill>
                        <a:schemeClr val="accent3"/>
                      </a:solidFill>
                      <a:latin typeface="Calibri" charset="0"/>
                      <a:sym typeface="Symbol" charset="0"/>
                    </a:rPr>
                    <a:t>0</a:t>
                  </a:r>
                  <a:endParaRPr lang="en-US" dirty="0">
                    <a:solidFill>
                      <a:schemeClr val="accent3"/>
                    </a:solidFill>
                  </a:endParaRP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B513CDA7-1A8B-4426-99FA-587ECFB6C4F6}"/>
                    </a:ext>
                  </a:extLst>
                </p:cNvPr>
                <p:cNvSpPr/>
                <p:nvPr/>
              </p:nvSpPr>
              <p:spPr>
                <a:xfrm>
                  <a:off x="7162520" y="5228350"/>
                  <a:ext cx="393056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3200" dirty="0">
                      <a:solidFill>
                        <a:schemeClr val="accent3"/>
                      </a:solidFill>
                      <a:latin typeface="Calibri" charset="0"/>
                      <a:sym typeface="Symbol" charset="0"/>
                    </a:rPr>
                    <a:t>0</a:t>
                  </a:r>
                  <a:endParaRPr lang="en-US" dirty="0">
                    <a:solidFill>
                      <a:schemeClr val="accent3"/>
                    </a:solidFill>
                  </a:endParaRPr>
                </a:p>
              </p:txBody>
            </p: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9FB20569-4CC8-4932-8DFF-4D4C4E7D907F}"/>
                    </a:ext>
                  </a:extLst>
                </p:cNvPr>
                <p:cNvCxnSpPr/>
                <p:nvPr/>
              </p:nvCxnSpPr>
              <p:spPr>
                <a:xfrm>
                  <a:off x="6919615" y="6467869"/>
                  <a:ext cx="0" cy="43571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7AF400E0-C2F0-4445-8AEC-C0240B3FC0C3}"/>
                  </a:ext>
                </a:extLst>
              </p:cNvPr>
              <p:cNvGrpSpPr/>
              <p:nvPr/>
            </p:nvGrpSpPr>
            <p:grpSpPr>
              <a:xfrm>
                <a:off x="6147290" y="5002113"/>
                <a:ext cx="1335230" cy="1397990"/>
                <a:chOff x="6220346" y="4445054"/>
                <a:chExt cx="1335230" cy="1397990"/>
              </a:xfrm>
            </p:grpSpPr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11A2910-B666-4F09-8859-AC9183581D95}"/>
                    </a:ext>
                  </a:extLst>
                </p:cNvPr>
                <p:cNvSpPr txBox="1"/>
                <p:nvPr/>
              </p:nvSpPr>
              <p:spPr>
                <a:xfrm>
                  <a:off x="6716765" y="4445054"/>
                  <a:ext cx="37863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>
                      <a:solidFill>
                        <a:schemeClr val="accent3"/>
                      </a:solidFill>
                      <a:latin typeface="Calibri" charset="0"/>
                      <a:sym typeface="Symbol" charset="0"/>
                    </a:rPr>
                    <a:t>S</a:t>
                  </a:r>
                  <a:endParaRPr lang="en-US" sz="2400" dirty="0">
                    <a:solidFill>
                      <a:schemeClr val="accent3"/>
                    </a:solidFill>
                    <a:latin typeface="Franklin Gothic Medium"/>
                    <a:cs typeface="Franklin Gothic Medium"/>
                  </a:endParaRPr>
                </a:p>
              </p:txBody>
            </p: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582D217B-FFC6-4F8E-8F71-0FC66FA5F31D}"/>
                    </a:ext>
                  </a:extLst>
                </p:cNvPr>
                <p:cNvCxnSpPr/>
                <p:nvPr/>
              </p:nvCxnSpPr>
              <p:spPr>
                <a:xfrm flipH="1">
                  <a:off x="6416874" y="4906720"/>
                  <a:ext cx="370961" cy="46172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D1EA06C9-B279-49B1-8875-F3322E837F16}"/>
                    </a:ext>
                  </a:extLst>
                </p:cNvPr>
                <p:cNvCxnSpPr>
                  <a:stCxn id="7" idx="2"/>
                </p:cNvCxnSpPr>
                <p:nvPr/>
              </p:nvCxnSpPr>
              <p:spPr>
                <a:xfrm>
                  <a:off x="6906080" y="5029829"/>
                  <a:ext cx="0" cy="33861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D569C448-10E8-418F-82D7-7EF4F467DF17}"/>
                    </a:ext>
                  </a:extLst>
                </p:cNvPr>
                <p:cNvCxnSpPr/>
                <p:nvPr/>
              </p:nvCxnSpPr>
              <p:spPr>
                <a:xfrm>
                  <a:off x="7081860" y="4906720"/>
                  <a:ext cx="277188" cy="46172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B0FE0C9-1259-4B0E-BDA0-2DEFB3CA8851}"/>
                    </a:ext>
                  </a:extLst>
                </p:cNvPr>
                <p:cNvSpPr txBox="1"/>
                <p:nvPr/>
              </p:nvSpPr>
              <p:spPr>
                <a:xfrm>
                  <a:off x="6716765" y="5228351"/>
                  <a:ext cx="37863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>
                      <a:solidFill>
                        <a:schemeClr val="accent3"/>
                      </a:solidFill>
                      <a:latin typeface="Calibri" charset="0"/>
                      <a:sym typeface="Symbol" charset="0"/>
                    </a:rPr>
                    <a:t>S</a:t>
                  </a:r>
                  <a:endParaRPr lang="en-US" sz="2400" dirty="0">
                    <a:solidFill>
                      <a:schemeClr val="accent3"/>
                    </a:solidFill>
                    <a:latin typeface="Franklin Gothic Medium"/>
                    <a:cs typeface="Franklin Gothic Medium"/>
                  </a:endParaRPr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4AB9BD07-02AA-4FD3-A8C2-FE8DA77A9453}"/>
                    </a:ext>
                  </a:extLst>
                </p:cNvPr>
                <p:cNvSpPr/>
                <p:nvPr/>
              </p:nvSpPr>
              <p:spPr>
                <a:xfrm>
                  <a:off x="6220346" y="5258269"/>
                  <a:ext cx="393056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3200" dirty="0">
                      <a:solidFill>
                        <a:schemeClr val="accent3"/>
                      </a:solidFill>
                      <a:latin typeface="Calibri" charset="0"/>
                      <a:sym typeface="Symbol" charset="0"/>
                    </a:rPr>
                    <a:t>1</a:t>
                  </a:r>
                  <a:endParaRPr lang="en-US" dirty="0">
                    <a:solidFill>
                      <a:schemeClr val="accent3"/>
                    </a:solidFill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C1D12D1A-11FC-4575-9AFA-93B4FC8B14D5}"/>
                    </a:ext>
                  </a:extLst>
                </p:cNvPr>
                <p:cNvSpPr/>
                <p:nvPr/>
              </p:nvSpPr>
              <p:spPr>
                <a:xfrm>
                  <a:off x="7162520" y="5228350"/>
                  <a:ext cx="393056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3200" dirty="0">
                      <a:solidFill>
                        <a:schemeClr val="accent3"/>
                      </a:solidFill>
                      <a:latin typeface="Calibri" charset="0"/>
                      <a:sym typeface="Symbol" charset="0"/>
                    </a:rPr>
                    <a:t>1</a:t>
                  </a:r>
                  <a:endParaRPr lang="en-US" dirty="0">
                    <a:solidFill>
                      <a:schemeClr val="accent3"/>
                    </a:solidFill>
                  </a:endParaRPr>
                </a:p>
              </p:txBody>
            </p:sp>
          </p:grp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D1E7A0B-856C-4A47-8A7E-03B086F38684}"/>
                </a:ext>
              </a:extLst>
            </p:cNvPr>
            <p:cNvSpPr/>
            <p:nvPr/>
          </p:nvSpPr>
          <p:spPr>
            <a:xfrm flipH="1">
              <a:off x="8128203" y="6130795"/>
              <a:ext cx="101828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>
                  <a:solidFill>
                    <a:schemeClr val="accent3"/>
                  </a:solidFill>
                  <a:latin typeface="Calibri" charset="0"/>
                  <a:sym typeface="Symbol" charset="0"/>
                </a:rPr>
                <a:t>1</a:t>
              </a:r>
              <a:endParaRPr lang="en-US" dirty="0"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4130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416C5-FD03-456B-B25B-045F7FFE1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the arithmetic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36A0B1-24ED-4DB0-A060-533694B791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6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8|9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Two parse trees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2+3∗4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36A0B1-24ED-4DB0-A060-533694B791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5FCBD3CA-9881-41B6-9517-9C10D23BE74C}"/>
              </a:ext>
            </a:extLst>
          </p:cNvPr>
          <p:cNvGrpSpPr/>
          <p:nvPr/>
        </p:nvGrpSpPr>
        <p:grpSpPr>
          <a:xfrm>
            <a:off x="2285888" y="3218152"/>
            <a:ext cx="1865855" cy="3107691"/>
            <a:chOff x="2285888" y="3218152"/>
            <a:chExt cx="1865855" cy="310769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E70075E-99EA-4A52-A61D-C5D77935BC75}"/>
                </a:ext>
              </a:extLst>
            </p:cNvPr>
            <p:cNvSpPr txBox="1"/>
            <p:nvPr/>
          </p:nvSpPr>
          <p:spPr>
            <a:xfrm>
              <a:off x="2789934" y="3218152"/>
              <a:ext cx="3770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accent3"/>
                  </a:solidFill>
                  <a:latin typeface="Franklin Gothic Medium" panose="020B0603020102020204" pitchFamily="34" charset="0"/>
                  <a:sym typeface="Symbol" charset="0"/>
                </a:rPr>
                <a:t>E</a:t>
              </a:r>
              <a:endParaRPr lang="en-US" sz="2000" b="1" dirty="0">
                <a:solidFill>
                  <a:schemeClr val="accent3"/>
                </a:solidFill>
                <a:latin typeface="Franklin Gothic Medium" panose="020B0603020102020204" pitchFamily="34" charset="0"/>
                <a:cs typeface="Franklin Gothic Medium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1C7531A-E489-4C13-82D2-F29CCCE48161}"/>
                </a:ext>
              </a:extLst>
            </p:cNvPr>
            <p:cNvCxnSpPr/>
            <p:nvPr/>
          </p:nvCxnSpPr>
          <p:spPr>
            <a:xfrm flipH="1">
              <a:off x="2482416" y="3698447"/>
              <a:ext cx="384496" cy="506877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2576C02-DE8E-4D72-A0AF-CCB4D18B0632}"/>
                </a:ext>
              </a:extLst>
            </p:cNvPr>
            <p:cNvCxnSpPr>
              <a:stCxn id="5" idx="2"/>
            </p:cNvCxnSpPr>
            <p:nvPr/>
          </p:nvCxnSpPr>
          <p:spPr>
            <a:xfrm>
              <a:off x="2978447" y="3741372"/>
              <a:ext cx="803" cy="400166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0FD82C4-8F58-469B-BBE3-6AF822F88111}"/>
                </a:ext>
              </a:extLst>
            </p:cNvPr>
            <p:cNvCxnSpPr/>
            <p:nvPr/>
          </p:nvCxnSpPr>
          <p:spPr>
            <a:xfrm>
              <a:off x="3072222" y="3698447"/>
              <a:ext cx="352368" cy="506877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A713398-0834-4B56-812E-E4D0B0C645B1}"/>
                </a:ext>
              </a:extLst>
            </p:cNvPr>
            <p:cNvSpPr txBox="1"/>
            <p:nvPr/>
          </p:nvSpPr>
          <p:spPr>
            <a:xfrm>
              <a:off x="2782307" y="4065235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400" dirty="0">
                <a:solidFill>
                  <a:schemeClr val="accent3"/>
                </a:solidFill>
                <a:latin typeface="Franklin Gothic Medium"/>
                <a:cs typeface="Franklin Gothic Medium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06868CB-592D-4B94-BDEA-9645B15C5892}"/>
                </a:ext>
              </a:extLst>
            </p:cNvPr>
            <p:cNvSpPr/>
            <p:nvPr/>
          </p:nvSpPr>
          <p:spPr>
            <a:xfrm>
              <a:off x="2285888" y="4095153"/>
              <a:ext cx="37702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chemeClr val="accent3"/>
                  </a:solidFill>
                  <a:latin typeface="Franklin Gothic Medium" panose="020B0603020102020204" pitchFamily="34" charset="0"/>
                  <a:sym typeface="Symbol" charset="0"/>
                </a:rPr>
                <a:t>E</a:t>
              </a:r>
              <a:endParaRPr lang="en-US" sz="1600" b="1" dirty="0">
                <a:solidFill>
                  <a:schemeClr val="accent3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DFD5E81-E8BA-454C-959C-907ACB8D6E05}"/>
                </a:ext>
              </a:extLst>
            </p:cNvPr>
            <p:cNvSpPr/>
            <p:nvPr/>
          </p:nvSpPr>
          <p:spPr>
            <a:xfrm>
              <a:off x="3255653" y="4127093"/>
              <a:ext cx="37702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chemeClr val="accent3"/>
                  </a:solidFill>
                  <a:latin typeface="Franklin Gothic Medium" panose="020B0603020102020204" pitchFamily="34" charset="0"/>
                  <a:sym typeface="Symbol" charset="0"/>
                </a:rPr>
                <a:t>E</a:t>
              </a:r>
              <a:endParaRPr lang="en-US" sz="1600" b="1" dirty="0">
                <a:solidFill>
                  <a:schemeClr val="accent3"/>
                </a:solidFill>
                <a:latin typeface="Franklin Gothic Medium" panose="020B0603020102020204" pitchFamily="34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14E9303-90A8-40D2-8A89-59816FDB8850}"/>
                </a:ext>
              </a:extLst>
            </p:cNvPr>
            <p:cNvCxnSpPr/>
            <p:nvPr/>
          </p:nvCxnSpPr>
          <p:spPr>
            <a:xfrm>
              <a:off x="2474401" y="4595942"/>
              <a:ext cx="0" cy="435716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AFA4D0B-7CBB-42AC-B229-B2A67D94EE19}"/>
                </a:ext>
              </a:extLst>
            </p:cNvPr>
            <p:cNvSpPr txBox="1"/>
            <p:nvPr/>
          </p:nvSpPr>
          <p:spPr>
            <a:xfrm>
              <a:off x="2773716" y="4087406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accent3"/>
                  </a:solidFill>
                  <a:latin typeface="Calibri" charset="0"/>
                  <a:sym typeface="Symbol" charset="0"/>
                </a:rPr>
                <a:t>+</a:t>
              </a:r>
              <a:endParaRPr lang="en-US" sz="2400" dirty="0">
                <a:solidFill>
                  <a:schemeClr val="accent3"/>
                </a:solidFill>
                <a:latin typeface="Franklin Gothic Medium"/>
                <a:cs typeface="Franklin Gothic Medium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CD96442-3BF2-4E7E-AAC3-C577E72A64A1}"/>
                </a:ext>
              </a:extLst>
            </p:cNvPr>
            <p:cNvGrpSpPr/>
            <p:nvPr/>
          </p:nvGrpSpPr>
          <p:grpSpPr>
            <a:xfrm>
              <a:off x="2756975" y="4582940"/>
              <a:ext cx="1336936" cy="917567"/>
              <a:chOff x="2770510" y="4816787"/>
              <a:chExt cx="1336936" cy="917567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DF4372E-CBB9-4EA6-8FA7-FD07663C7024}"/>
                  </a:ext>
                </a:extLst>
              </p:cNvPr>
              <p:cNvCxnSpPr/>
              <p:nvPr/>
            </p:nvCxnSpPr>
            <p:spPr>
              <a:xfrm flipH="1">
                <a:off x="2967038" y="4816787"/>
                <a:ext cx="370961" cy="46172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D582024D-3123-4A11-85F9-AA9D90076CD5}"/>
                  </a:ext>
                </a:extLst>
              </p:cNvPr>
              <p:cNvCxnSpPr/>
              <p:nvPr/>
            </p:nvCxnSpPr>
            <p:spPr>
              <a:xfrm flipH="1">
                <a:off x="3456244" y="4816787"/>
                <a:ext cx="5610" cy="33861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1931B7E-0073-4DED-915B-54A176AA4DF6}"/>
                  </a:ext>
                </a:extLst>
              </p:cNvPr>
              <p:cNvCxnSpPr/>
              <p:nvPr/>
            </p:nvCxnSpPr>
            <p:spPr>
              <a:xfrm>
                <a:off x="3632024" y="4816787"/>
                <a:ext cx="277188" cy="46172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63AF9FF1-9A5E-4045-B8E1-F2F6A4250527}"/>
                      </a:ext>
                    </a:extLst>
                  </p:cNvPr>
                  <p:cNvSpPr txBox="1"/>
                  <p:nvPr/>
                </p:nvSpPr>
                <p:spPr>
                  <a:xfrm>
                    <a:off x="3222545" y="5104212"/>
                    <a:ext cx="486030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i="1" dirty="0" smtClean="0">
                              <a:solidFill>
                                <a:schemeClr val="accent3"/>
                              </a:solidFill>
                              <a:latin typeface="Cambria Math"/>
                              <a:sym typeface="Symbol"/>
                            </a:rPr>
                            <m:t>∗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accent3"/>
                      </a:solidFill>
                      <a:latin typeface="Franklin Gothic Medium" panose="020B0603020102020204" pitchFamily="34" charset="0"/>
                      <a:cs typeface="Franklin Gothic Medium"/>
                    </a:endParaRPr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22545" y="5104212"/>
                    <a:ext cx="486030" cy="58477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DBFE3F5-E1E6-4622-89B8-1364F0A407B0}"/>
                  </a:ext>
                </a:extLst>
              </p:cNvPr>
              <p:cNvSpPr/>
              <p:nvPr/>
            </p:nvSpPr>
            <p:spPr>
              <a:xfrm>
                <a:off x="2770510" y="5168336"/>
                <a:ext cx="37702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chemeClr val="accent3"/>
                    </a:solidFill>
                    <a:latin typeface="Franklin Gothic Medium" panose="020B0603020102020204" pitchFamily="34" charset="0"/>
                    <a:sym typeface="Symbol" charset="0"/>
                  </a:rPr>
                  <a:t>E</a:t>
                </a:r>
                <a:endParaRPr lang="en-US" sz="1600" b="1" dirty="0">
                  <a:solidFill>
                    <a:schemeClr val="accent3"/>
                  </a:solidFill>
                  <a:latin typeface="Franklin Gothic Medium" panose="020B0603020102020204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38B8BD1-6CF9-463A-B8D3-D16FD97E7429}"/>
                  </a:ext>
                </a:extLst>
              </p:cNvPr>
              <p:cNvSpPr/>
              <p:nvPr/>
            </p:nvSpPr>
            <p:spPr>
              <a:xfrm>
                <a:off x="3730420" y="5211134"/>
                <a:ext cx="37702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chemeClr val="accent3"/>
                    </a:solidFill>
                    <a:latin typeface="Franklin Gothic Medium" panose="020B0603020102020204" pitchFamily="34" charset="0"/>
                    <a:sym typeface="Symbol" charset="0"/>
                  </a:rPr>
                  <a:t>E</a:t>
                </a:r>
                <a:endParaRPr lang="en-US" sz="1600" b="1" dirty="0">
                  <a:solidFill>
                    <a:schemeClr val="accent3"/>
                  </a:solidFill>
                  <a:latin typeface="Franklin Gothic Medium" panose="020B0603020102020204" pitchFamily="34" charset="0"/>
                </a:endParaRPr>
              </a:p>
            </p:txBody>
          </p:sp>
        </p:grp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D24F679-C2FD-485C-8773-189297551300}"/>
                </a:ext>
              </a:extLst>
            </p:cNvPr>
            <p:cNvCxnSpPr/>
            <p:nvPr/>
          </p:nvCxnSpPr>
          <p:spPr>
            <a:xfrm>
              <a:off x="2979250" y="5366907"/>
              <a:ext cx="0" cy="435716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0EAF7BB-EF07-4536-8C00-85ABEB305E18}"/>
                </a:ext>
              </a:extLst>
            </p:cNvPr>
            <p:cNvCxnSpPr/>
            <p:nvPr/>
          </p:nvCxnSpPr>
          <p:spPr>
            <a:xfrm>
              <a:off x="3914505" y="5457709"/>
              <a:ext cx="0" cy="435716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2253968-A6F2-45D7-A597-2F719B40D380}"/>
                </a:ext>
              </a:extLst>
            </p:cNvPr>
            <p:cNvSpPr txBox="1"/>
            <p:nvPr/>
          </p:nvSpPr>
          <p:spPr>
            <a:xfrm>
              <a:off x="2333696" y="4977287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3"/>
                  </a:solidFill>
                  <a:latin typeface="Franklin Gothic Medium"/>
                  <a:cs typeface="Franklin Gothic Medium"/>
                </a:rPr>
                <a:t>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E5D4727-A683-41A1-A270-12E7DDDF9B08}"/>
                </a:ext>
              </a:extLst>
            </p:cNvPr>
            <p:cNvSpPr txBox="1"/>
            <p:nvPr/>
          </p:nvSpPr>
          <p:spPr>
            <a:xfrm>
              <a:off x="2820202" y="5711960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3"/>
                  </a:solidFill>
                  <a:latin typeface="Franklin Gothic Medium"/>
                  <a:cs typeface="Franklin Gothic Medium"/>
                </a:rPr>
                <a:t>3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A78C980-AD32-4270-95B1-2C5109272755}"/>
                </a:ext>
              </a:extLst>
            </p:cNvPr>
            <p:cNvSpPr txBox="1"/>
            <p:nvPr/>
          </p:nvSpPr>
          <p:spPr>
            <a:xfrm>
              <a:off x="3757083" y="58026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3"/>
                  </a:solidFill>
                  <a:latin typeface="Franklin Gothic Medium"/>
                  <a:cs typeface="Franklin Gothic Medium"/>
                </a:rPr>
                <a:t>4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EAE9C7A-6107-4BC3-BE74-B5EFE7DC1BAE}"/>
              </a:ext>
            </a:extLst>
          </p:cNvPr>
          <p:cNvGrpSpPr/>
          <p:nvPr/>
        </p:nvGrpSpPr>
        <p:grpSpPr>
          <a:xfrm>
            <a:off x="5372343" y="3218152"/>
            <a:ext cx="1913380" cy="3053320"/>
            <a:chOff x="5338548" y="3029094"/>
            <a:chExt cx="1913380" cy="30533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C4479743-5B94-4BE3-9791-337E9D429226}"/>
                    </a:ext>
                  </a:extLst>
                </p:cNvPr>
                <p:cNvSpPr txBox="1"/>
                <p:nvPr/>
              </p:nvSpPr>
              <p:spPr>
                <a:xfrm>
                  <a:off x="6303385" y="3841260"/>
                  <a:ext cx="48603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 smtClean="0">
                            <a:solidFill>
                              <a:schemeClr val="accent3"/>
                            </a:solidFill>
                            <a:latin typeface="Cambria Math"/>
                            <a:sym typeface="Symbol"/>
                          </a:rPr>
                          <m:t>∗</m:t>
                        </m:r>
                      </m:oMath>
                    </m:oMathPara>
                  </a14:m>
                  <a:endParaRPr lang="en-US" sz="2400" dirty="0">
                    <a:solidFill>
                      <a:schemeClr val="accent3"/>
                    </a:solidFill>
                    <a:latin typeface="Franklin Gothic Medium" panose="020B0603020102020204" pitchFamily="34" charset="0"/>
                    <a:cs typeface="Franklin Gothic Medium"/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3385" y="3841260"/>
                  <a:ext cx="486030" cy="58477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175FE8C-3385-42C7-9D49-C64D0319D6D9}"/>
                </a:ext>
              </a:extLst>
            </p:cNvPr>
            <p:cNvGrpSpPr/>
            <p:nvPr/>
          </p:nvGrpSpPr>
          <p:grpSpPr>
            <a:xfrm>
              <a:off x="5338548" y="4348596"/>
              <a:ext cx="1336936" cy="917567"/>
              <a:chOff x="6324928" y="4393882"/>
              <a:chExt cx="1336936" cy="917567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DB50010-719E-438D-BB0A-C4DF59887BCA}"/>
                  </a:ext>
                </a:extLst>
              </p:cNvPr>
              <p:cNvSpPr txBox="1"/>
              <p:nvPr/>
            </p:nvSpPr>
            <p:spPr>
              <a:xfrm>
                <a:off x="6841229" y="4694396"/>
                <a:ext cx="3898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accent3"/>
                    </a:solidFill>
                    <a:latin typeface="Calibri" charset="0"/>
                    <a:sym typeface="Symbol" charset="0"/>
                  </a:rPr>
                  <a:t>+</a:t>
                </a:r>
                <a:endParaRPr lang="en-US" sz="2400" dirty="0">
                  <a:solidFill>
                    <a:schemeClr val="accent3"/>
                  </a:solidFill>
                  <a:latin typeface="Franklin Gothic Medium"/>
                  <a:cs typeface="Franklin Gothic Medium"/>
                </a:endParaRPr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9DB11D82-E17B-40CC-8E9D-C431CDCC4285}"/>
                  </a:ext>
                </a:extLst>
              </p:cNvPr>
              <p:cNvCxnSpPr/>
              <p:nvPr/>
            </p:nvCxnSpPr>
            <p:spPr>
              <a:xfrm flipH="1">
                <a:off x="6521456" y="4393882"/>
                <a:ext cx="370961" cy="46172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7D92C0EA-0E39-49C8-9010-2AE56239A651}"/>
                  </a:ext>
                </a:extLst>
              </p:cNvPr>
              <p:cNvCxnSpPr/>
              <p:nvPr/>
            </p:nvCxnSpPr>
            <p:spPr>
              <a:xfrm flipH="1">
                <a:off x="7010662" y="4393882"/>
                <a:ext cx="5610" cy="33861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7B9C586F-8003-4720-A33C-924EB83591F5}"/>
                  </a:ext>
                </a:extLst>
              </p:cNvPr>
              <p:cNvCxnSpPr/>
              <p:nvPr/>
            </p:nvCxnSpPr>
            <p:spPr>
              <a:xfrm>
                <a:off x="7186442" y="4393882"/>
                <a:ext cx="277188" cy="46172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E1162A26-C15A-44D3-A3F2-CFF6281920A9}"/>
                  </a:ext>
                </a:extLst>
              </p:cNvPr>
              <p:cNvSpPr/>
              <p:nvPr/>
            </p:nvSpPr>
            <p:spPr>
              <a:xfrm>
                <a:off x="6324928" y="4745431"/>
                <a:ext cx="37702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chemeClr val="accent3"/>
                    </a:solidFill>
                    <a:latin typeface="Franklin Gothic Medium" panose="020B0603020102020204" pitchFamily="34" charset="0"/>
                    <a:sym typeface="Symbol" charset="0"/>
                  </a:rPr>
                  <a:t>E</a:t>
                </a:r>
                <a:endParaRPr lang="en-US" sz="1600" b="1" dirty="0">
                  <a:solidFill>
                    <a:schemeClr val="accent3"/>
                  </a:solidFill>
                  <a:latin typeface="Franklin Gothic Medium" panose="020B0603020102020204" pitchFamily="34" charset="0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672D776F-6A23-4539-AB7F-2696FBB22003}"/>
                  </a:ext>
                </a:extLst>
              </p:cNvPr>
              <p:cNvSpPr/>
              <p:nvPr/>
            </p:nvSpPr>
            <p:spPr>
              <a:xfrm>
                <a:off x="7284838" y="4788229"/>
                <a:ext cx="37702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chemeClr val="accent3"/>
                    </a:solidFill>
                    <a:latin typeface="Franklin Gothic Medium" panose="020B0603020102020204" pitchFamily="34" charset="0"/>
                    <a:sym typeface="Symbol" charset="0"/>
                  </a:rPr>
                  <a:t>E</a:t>
                </a:r>
                <a:endParaRPr lang="en-US" sz="1600" b="1" dirty="0">
                  <a:solidFill>
                    <a:schemeClr val="accent3"/>
                  </a:solidFill>
                  <a:latin typeface="Franklin Gothic Medium" panose="020B0603020102020204" pitchFamily="34" charset="0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AFA3A9A-B4D2-487D-B1A1-4B836170AC29}"/>
                </a:ext>
              </a:extLst>
            </p:cNvPr>
            <p:cNvGrpSpPr/>
            <p:nvPr/>
          </p:nvGrpSpPr>
          <p:grpSpPr>
            <a:xfrm>
              <a:off x="5383205" y="5177849"/>
              <a:ext cx="394660" cy="904565"/>
              <a:chOff x="5901649" y="4406884"/>
              <a:chExt cx="394660" cy="904565"/>
            </a:xfrm>
          </p:grpSpPr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ECFD06E6-283F-4268-AB15-ADB8A8DAE97C}"/>
                  </a:ext>
                </a:extLst>
              </p:cNvPr>
              <p:cNvCxnSpPr/>
              <p:nvPr/>
            </p:nvCxnSpPr>
            <p:spPr>
              <a:xfrm>
                <a:off x="6042354" y="4406884"/>
                <a:ext cx="0" cy="4357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AC6B620-E815-43D9-9C71-EE2208F6398F}"/>
                  </a:ext>
                </a:extLst>
              </p:cNvPr>
              <p:cNvSpPr txBox="1"/>
              <p:nvPr/>
            </p:nvSpPr>
            <p:spPr>
              <a:xfrm>
                <a:off x="5901649" y="4788229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3"/>
                    </a:solidFill>
                    <a:latin typeface="Franklin Gothic Medium"/>
                    <a:cs typeface="Franklin Gothic Medium"/>
                  </a:rPr>
                  <a:t>2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33B290A-024C-43FC-B5F3-A877FCB3DDF7}"/>
                </a:ext>
              </a:extLst>
            </p:cNvPr>
            <p:cNvGrpSpPr/>
            <p:nvPr/>
          </p:nvGrpSpPr>
          <p:grpSpPr>
            <a:xfrm>
              <a:off x="5853841" y="3029094"/>
              <a:ext cx="1346791" cy="3017028"/>
              <a:chOff x="5853841" y="3029094"/>
              <a:chExt cx="1346791" cy="3017028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C8492C6-60E0-4832-A803-AB99AD26ADA3}"/>
                  </a:ext>
                </a:extLst>
              </p:cNvPr>
              <p:cNvSpPr txBox="1"/>
              <p:nvPr/>
            </p:nvSpPr>
            <p:spPr>
              <a:xfrm>
                <a:off x="6357887" y="3029094"/>
                <a:ext cx="3770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3"/>
                    </a:solidFill>
                    <a:latin typeface="Franklin Gothic Medium" panose="020B0603020102020204" pitchFamily="34" charset="0"/>
                    <a:sym typeface="Symbol" charset="0"/>
                  </a:rPr>
                  <a:t>E</a:t>
                </a:r>
                <a:endParaRPr lang="en-US" sz="2000" b="1" dirty="0">
                  <a:solidFill>
                    <a:schemeClr val="accent3"/>
                  </a:solidFill>
                  <a:latin typeface="Franklin Gothic Medium" panose="020B0603020102020204" pitchFamily="34" charset="0"/>
                  <a:cs typeface="Franklin Gothic Medium"/>
                </a:endParaRP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5ED7308-436A-40CB-84B0-629552691324}"/>
                  </a:ext>
                </a:extLst>
              </p:cNvPr>
              <p:cNvCxnSpPr/>
              <p:nvPr/>
            </p:nvCxnSpPr>
            <p:spPr>
              <a:xfrm flipH="1">
                <a:off x="6050369" y="3509389"/>
                <a:ext cx="384496" cy="50687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43B02777-E63D-4B8B-96C9-D06F189C1F30}"/>
                  </a:ext>
                </a:extLst>
              </p:cNvPr>
              <p:cNvCxnSpPr>
                <a:stCxn id="34" idx="2"/>
              </p:cNvCxnSpPr>
              <p:nvPr/>
            </p:nvCxnSpPr>
            <p:spPr>
              <a:xfrm>
                <a:off x="6546400" y="3552314"/>
                <a:ext cx="803" cy="40016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8C6170DC-7C5A-423A-9E42-298A3CAD6159}"/>
                  </a:ext>
                </a:extLst>
              </p:cNvPr>
              <p:cNvCxnSpPr/>
              <p:nvPr/>
            </p:nvCxnSpPr>
            <p:spPr>
              <a:xfrm>
                <a:off x="6640175" y="3509389"/>
                <a:ext cx="352368" cy="50687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7EE8589-5380-49E2-BEE9-0223EFDD43A3}"/>
                  </a:ext>
                </a:extLst>
              </p:cNvPr>
              <p:cNvSpPr txBox="1"/>
              <p:nvPr/>
            </p:nvSpPr>
            <p:spPr>
              <a:xfrm>
                <a:off x="6350260" y="3876177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400" dirty="0">
                  <a:solidFill>
                    <a:schemeClr val="accent3"/>
                  </a:solidFill>
                  <a:latin typeface="Franklin Gothic Medium"/>
                  <a:cs typeface="Franklin Gothic Medium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31A43318-6DE8-4589-BDF2-947BD6B9D30B}"/>
                  </a:ext>
                </a:extLst>
              </p:cNvPr>
              <p:cNvSpPr/>
              <p:nvPr/>
            </p:nvSpPr>
            <p:spPr>
              <a:xfrm>
                <a:off x="5853841" y="3906095"/>
                <a:ext cx="37702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chemeClr val="accent3"/>
                    </a:solidFill>
                    <a:latin typeface="Franklin Gothic Medium" panose="020B0603020102020204" pitchFamily="34" charset="0"/>
                    <a:sym typeface="Symbol" charset="0"/>
                  </a:rPr>
                  <a:t>E</a:t>
                </a:r>
                <a:endParaRPr lang="en-US" sz="1600" b="1" dirty="0">
                  <a:solidFill>
                    <a:schemeClr val="accent3"/>
                  </a:solidFill>
                  <a:latin typeface="Franklin Gothic Medium" panose="020B0603020102020204" pitchFamily="34" charset="0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B26200B-255E-417F-870D-A477E3A91E32}"/>
                  </a:ext>
                </a:extLst>
              </p:cNvPr>
              <p:cNvSpPr/>
              <p:nvPr/>
            </p:nvSpPr>
            <p:spPr>
              <a:xfrm>
                <a:off x="6823606" y="3938035"/>
                <a:ext cx="37702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chemeClr val="accent3"/>
                    </a:solidFill>
                    <a:latin typeface="Franklin Gothic Medium" panose="020B0603020102020204" pitchFamily="34" charset="0"/>
                    <a:sym typeface="Symbol" charset="0"/>
                  </a:rPr>
                  <a:t>E</a:t>
                </a:r>
                <a:endParaRPr lang="en-US" sz="1600" b="1" dirty="0">
                  <a:solidFill>
                    <a:schemeClr val="accent3"/>
                  </a:solidFill>
                  <a:latin typeface="Franklin Gothic Medium" panose="020B0603020102020204" pitchFamily="34" charset="0"/>
                </a:endParaRPr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EEDFBCF9-9C2E-43D0-9BF6-9A62D228CFF4}"/>
                  </a:ext>
                </a:extLst>
              </p:cNvPr>
              <p:cNvCxnSpPr/>
              <p:nvPr/>
            </p:nvCxnSpPr>
            <p:spPr>
              <a:xfrm>
                <a:off x="6547203" y="5177849"/>
                <a:ext cx="0" cy="4357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3E1BBC5-50A0-49FA-B304-77E1EEF49FE0}"/>
                  </a:ext>
                </a:extLst>
              </p:cNvPr>
              <p:cNvSpPr txBox="1"/>
              <p:nvPr/>
            </p:nvSpPr>
            <p:spPr>
              <a:xfrm>
                <a:off x="6388155" y="552290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3"/>
                    </a:solidFill>
                    <a:latin typeface="Franklin Gothic Medium"/>
                    <a:cs typeface="Franklin Gothic Medium"/>
                  </a:rPr>
                  <a:t>3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3582655-6501-4FCC-86C8-A3E173037061}"/>
                </a:ext>
              </a:extLst>
            </p:cNvPr>
            <p:cNvGrpSpPr/>
            <p:nvPr/>
          </p:nvGrpSpPr>
          <p:grpSpPr>
            <a:xfrm>
              <a:off x="6857268" y="4372577"/>
              <a:ext cx="394660" cy="868134"/>
              <a:chOff x="7325036" y="5268651"/>
              <a:chExt cx="394660" cy="868134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720B3EE-4369-47BD-91E3-074A9AC77367}"/>
                  </a:ext>
                </a:extLst>
              </p:cNvPr>
              <p:cNvCxnSpPr/>
              <p:nvPr/>
            </p:nvCxnSpPr>
            <p:spPr>
              <a:xfrm>
                <a:off x="7482458" y="5268651"/>
                <a:ext cx="0" cy="4357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CCEEA62-84B6-4CCC-9E67-A07F47C4D4C4}"/>
                  </a:ext>
                </a:extLst>
              </p:cNvPr>
              <p:cNvSpPr txBox="1"/>
              <p:nvPr/>
            </p:nvSpPr>
            <p:spPr>
              <a:xfrm>
                <a:off x="7325036" y="5613565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3"/>
                    </a:solidFill>
                    <a:latin typeface="Franklin Gothic Medium"/>
                    <a:cs typeface="Franklin Gothic Medium"/>
                  </a:rPr>
                  <a:t>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03753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C5801-69D1-441C-AC9D-F4AE188ED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care about parsing?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F24397-B1D8-4923-9CEA-1E6AEA6324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2+3∗4</m:t>
                    </m:r>
                  </m:oMath>
                </a14:m>
                <a:r>
                  <a:rPr lang="en-US" dirty="0"/>
                  <a:t> can only mean one thing!</a:t>
                </a:r>
              </a:p>
              <a:p>
                <a:r>
                  <a:rPr lang="en-US" dirty="0"/>
                  <a:t>If I write these symbols in a program, we need to make sure we know which one to do.</a:t>
                </a:r>
              </a:p>
              <a:p>
                <a:endParaRPr lang="en-US" dirty="0"/>
              </a:p>
              <a:p>
                <a:r>
                  <a:rPr lang="en-US" dirty="0"/>
                  <a:t>The first grammar we saw was “ambiguous” it allows the same string to “mean” two different things. </a:t>
                </a:r>
              </a:p>
              <a:p>
                <a:r>
                  <a:rPr lang="en-US" dirty="0"/>
                  <a:t>Sometimes you can fix that!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F24397-B1D8-4923-9CEA-1E6AEA6324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7025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2FBD0-0294-4BF9-A2C6-41CB6A999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encode order of operations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61ECF1-CC9A-4C5B-8922-F235DBD2C0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7323" y="1456042"/>
                <a:ext cx="9870831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If we want to keep “in order” we want there to be only one possible parse tree. </a:t>
                </a:r>
              </a:p>
              <a:p>
                <a:r>
                  <a:rPr lang="en-US" dirty="0"/>
                  <a:t>Differentiate between “things to add” and “things to multiply”</a:t>
                </a:r>
              </a:p>
              <a:p>
                <a:r>
                  <a:rPr lang="en-US" dirty="0"/>
                  <a:t>Only introduce a * sign after you’ve eliminated the possibility of introducing another + sign in that area.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7|8|9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61ECF1-CC9A-4C5B-8922-F235DBD2C0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7323" y="1456042"/>
                <a:ext cx="9870831" cy="4845504"/>
              </a:xfrm>
              <a:blipFill>
                <a:blip r:embed="rId2"/>
                <a:stretch>
                  <a:fillRect l="-803" t="-2264" r="-2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E831D047-F346-4D1B-94D1-FFF3857B83A4}"/>
              </a:ext>
            </a:extLst>
          </p:cNvPr>
          <p:cNvGrpSpPr/>
          <p:nvPr/>
        </p:nvGrpSpPr>
        <p:grpSpPr>
          <a:xfrm>
            <a:off x="10111741" y="1456042"/>
            <a:ext cx="1904579" cy="5071196"/>
            <a:chOff x="7159285" y="1506784"/>
            <a:chExt cx="1904579" cy="507119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87C2E92-2895-4B76-888F-D60E9211AF3C}"/>
                </a:ext>
              </a:extLst>
            </p:cNvPr>
            <p:cNvGrpSpPr/>
            <p:nvPr/>
          </p:nvGrpSpPr>
          <p:grpSpPr>
            <a:xfrm>
              <a:off x="7175367" y="1506784"/>
              <a:ext cx="1798405" cy="2688316"/>
              <a:chOff x="7175367" y="1506784"/>
              <a:chExt cx="1798405" cy="2688316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7A7B7B62-0ADF-4A0F-B6DD-4CC197288DBA}"/>
                  </a:ext>
                </a:extLst>
              </p:cNvPr>
              <p:cNvGrpSpPr/>
              <p:nvPr/>
            </p:nvGrpSpPr>
            <p:grpSpPr>
              <a:xfrm>
                <a:off x="7175367" y="1506784"/>
                <a:ext cx="1798405" cy="2688316"/>
                <a:chOff x="7175367" y="1506784"/>
                <a:chExt cx="1798405" cy="2688316"/>
              </a:xfrm>
            </p:grpSpPr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AFE1507-CB53-4CC6-B54A-661677FCABCB}"/>
                    </a:ext>
                  </a:extLst>
                </p:cNvPr>
                <p:cNvSpPr txBox="1"/>
                <p:nvPr/>
              </p:nvSpPr>
              <p:spPr>
                <a:xfrm>
                  <a:off x="7679413" y="1506784"/>
                  <a:ext cx="37702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chemeClr val="accent3"/>
                      </a:solidFill>
                      <a:latin typeface="Franklin Gothic Medium" panose="020B0603020102020204" pitchFamily="34" charset="0"/>
                      <a:sym typeface="Symbol" charset="0"/>
                    </a:rPr>
                    <a:t>E</a:t>
                  </a:r>
                  <a:endParaRPr lang="en-US" sz="2000" b="1" dirty="0">
                    <a:solidFill>
                      <a:schemeClr val="accent3"/>
                    </a:solidFill>
                    <a:latin typeface="Franklin Gothic Medium" panose="020B0603020102020204" pitchFamily="34" charset="0"/>
                    <a:cs typeface="Franklin Gothic Medium"/>
                  </a:endParaRPr>
                </a:p>
              </p:txBody>
            </p: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9C473261-55F7-44BA-844A-2D89157EE7BD}"/>
                    </a:ext>
                  </a:extLst>
                </p:cNvPr>
                <p:cNvCxnSpPr/>
                <p:nvPr/>
              </p:nvCxnSpPr>
              <p:spPr>
                <a:xfrm flipH="1">
                  <a:off x="7371895" y="1987079"/>
                  <a:ext cx="384496" cy="50687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1E084844-8216-4AC6-B404-4714E9A7946A}"/>
                    </a:ext>
                  </a:extLst>
                </p:cNvPr>
                <p:cNvCxnSpPr>
                  <a:stCxn id="27" idx="2"/>
                </p:cNvCxnSpPr>
                <p:nvPr/>
              </p:nvCxnSpPr>
              <p:spPr>
                <a:xfrm>
                  <a:off x="7867926" y="2030004"/>
                  <a:ext cx="803" cy="40016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C50495EB-7342-4BF3-8A4F-436904134FDE}"/>
                    </a:ext>
                  </a:extLst>
                </p:cNvPr>
                <p:cNvCxnSpPr/>
                <p:nvPr/>
              </p:nvCxnSpPr>
              <p:spPr>
                <a:xfrm>
                  <a:off x="7961701" y="1987079"/>
                  <a:ext cx="352368" cy="50687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621A0D69-B70F-4EA7-868E-DF3E9FEA2D7A}"/>
                    </a:ext>
                  </a:extLst>
                </p:cNvPr>
                <p:cNvSpPr txBox="1"/>
                <p:nvPr/>
              </p:nvSpPr>
              <p:spPr>
                <a:xfrm>
                  <a:off x="7671786" y="2353867"/>
                  <a:ext cx="18473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2400" dirty="0">
                    <a:solidFill>
                      <a:schemeClr val="accent3"/>
                    </a:solidFill>
                    <a:latin typeface="Franklin Gothic Medium"/>
                    <a:cs typeface="Franklin Gothic Medium"/>
                  </a:endParaRP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1F282AF8-5788-4C87-8ABA-7AA10EC264DD}"/>
                    </a:ext>
                  </a:extLst>
                </p:cNvPr>
                <p:cNvSpPr/>
                <p:nvPr/>
              </p:nvSpPr>
              <p:spPr>
                <a:xfrm>
                  <a:off x="7175367" y="2383785"/>
                  <a:ext cx="37702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800" b="1" dirty="0">
                      <a:solidFill>
                        <a:schemeClr val="accent3"/>
                      </a:solidFill>
                      <a:latin typeface="Franklin Gothic Medium" panose="020B0603020102020204" pitchFamily="34" charset="0"/>
                      <a:sym typeface="Symbol" charset="0"/>
                    </a:rPr>
                    <a:t>E</a:t>
                  </a:r>
                  <a:endParaRPr lang="en-US" sz="1600" b="1" dirty="0">
                    <a:solidFill>
                      <a:schemeClr val="accent3"/>
                    </a:solidFill>
                    <a:latin typeface="Franklin Gothic Medium" panose="020B0603020102020204" pitchFamily="34" charset="0"/>
                  </a:endParaRPr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11CA076D-C70B-4CE6-A5C9-D6ED5501B399}"/>
                    </a:ext>
                  </a:extLst>
                </p:cNvPr>
                <p:cNvSpPr/>
                <p:nvPr/>
              </p:nvSpPr>
              <p:spPr>
                <a:xfrm>
                  <a:off x="8145132" y="2415725"/>
                  <a:ext cx="357790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800" b="1" dirty="0">
                      <a:solidFill>
                        <a:schemeClr val="accent3"/>
                      </a:solidFill>
                      <a:latin typeface="Franklin Gothic Medium" panose="020B0603020102020204" pitchFamily="34" charset="0"/>
                      <a:sym typeface="Symbol" charset="0"/>
                    </a:rPr>
                    <a:t>T</a:t>
                  </a:r>
                  <a:endParaRPr lang="en-US" sz="1600" b="1" dirty="0">
                    <a:solidFill>
                      <a:schemeClr val="accent3"/>
                    </a:solidFill>
                    <a:latin typeface="Franklin Gothic Medium" panose="020B0603020102020204" pitchFamily="34" charset="0"/>
                  </a:endParaRP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BB5C356F-BD45-4D9C-987F-068ED16B1647}"/>
                    </a:ext>
                  </a:extLst>
                </p:cNvPr>
                <p:cNvSpPr txBox="1"/>
                <p:nvPr/>
              </p:nvSpPr>
              <p:spPr>
                <a:xfrm>
                  <a:off x="7663195" y="2376038"/>
                  <a:ext cx="38985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>
                      <a:solidFill>
                        <a:schemeClr val="accent3"/>
                      </a:solidFill>
                      <a:latin typeface="Calibri" charset="0"/>
                      <a:sym typeface="Symbol" charset="0"/>
                    </a:rPr>
                    <a:t>+</a:t>
                  </a:r>
                  <a:endParaRPr lang="en-US" sz="2400" dirty="0">
                    <a:solidFill>
                      <a:schemeClr val="accent3"/>
                    </a:solidFill>
                    <a:latin typeface="Franklin Gothic Medium"/>
                    <a:cs typeface="Franklin Gothic Medium"/>
                  </a:endParaRPr>
                </a:p>
              </p:txBody>
            </p:sp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CE8DB419-3EA2-4C2C-932A-3CFF0359D908}"/>
                    </a:ext>
                  </a:extLst>
                </p:cNvPr>
                <p:cNvGrpSpPr/>
                <p:nvPr/>
              </p:nvGrpSpPr>
              <p:grpSpPr>
                <a:xfrm>
                  <a:off x="7646454" y="2871572"/>
                  <a:ext cx="1327318" cy="917567"/>
                  <a:chOff x="2770510" y="4816787"/>
                  <a:chExt cx="1327318" cy="917567"/>
                </a:xfrm>
              </p:grpSpPr>
              <p:cxnSp>
                <p:nvCxnSpPr>
                  <p:cNvPr id="37" name="Straight Connector 36">
                    <a:extLst>
                      <a:ext uri="{FF2B5EF4-FFF2-40B4-BE49-F238E27FC236}">
                        <a16:creationId xmlns:a16="http://schemas.microsoft.com/office/drawing/2014/main" id="{84003221-C26B-4EFC-8161-ABAFBA1F9B7B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967038" y="4816787"/>
                    <a:ext cx="370961" cy="46172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>
                    <a:extLst>
                      <a:ext uri="{FF2B5EF4-FFF2-40B4-BE49-F238E27FC236}">
                        <a16:creationId xmlns:a16="http://schemas.microsoft.com/office/drawing/2014/main" id="{B18DB3A4-161B-41BC-B636-A7E7FB483DFD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3456244" y="4816787"/>
                    <a:ext cx="5610" cy="33861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>
                    <a:extLst>
                      <a:ext uri="{FF2B5EF4-FFF2-40B4-BE49-F238E27FC236}">
                        <a16:creationId xmlns:a16="http://schemas.microsoft.com/office/drawing/2014/main" id="{A91263A7-1865-4C8F-80FF-AEBE5CE66411}"/>
                      </a:ext>
                    </a:extLst>
                  </p:cNvPr>
                  <p:cNvCxnSpPr/>
                  <p:nvPr/>
                </p:nvCxnSpPr>
                <p:spPr>
                  <a:xfrm>
                    <a:off x="3632024" y="4816787"/>
                    <a:ext cx="277188" cy="46172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0" name="TextBox 39">
                        <a:extLst>
                          <a:ext uri="{FF2B5EF4-FFF2-40B4-BE49-F238E27FC236}">
                            <a16:creationId xmlns:a16="http://schemas.microsoft.com/office/drawing/2014/main" id="{513C34E0-B8FC-4A07-9DE6-54199FC47FF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222545" y="5104212"/>
                        <a:ext cx="486030" cy="58477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3200" i="1" dirty="0" smtClean="0">
                                  <a:solidFill>
                                    <a:schemeClr val="accent3"/>
                                  </a:solidFill>
                                  <a:latin typeface="Cambria Math"/>
                                  <a:sym typeface="Symbol"/>
                                </a:rPr>
                                <m:t>∗</m:t>
                              </m:r>
                            </m:oMath>
                          </m:oMathPara>
                        </a14:m>
                        <a:endParaRPr lang="en-US" sz="2400" dirty="0">
                          <a:solidFill>
                            <a:schemeClr val="accent3"/>
                          </a:solidFill>
                          <a:latin typeface="Franklin Gothic Medium" panose="020B0603020102020204" pitchFamily="34" charset="0"/>
                          <a:cs typeface="Franklin Gothic Medium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3" name="TextBox 22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222545" y="5104212"/>
                        <a:ext cx="486030" cy="584775"/>
                      </a:xfrm>
                      <a:prstGeom prst="rect">
                        <a:avLst/>
                      </a:prstGeom>
                      <a:blipFill rotWithShape="0">
                        <a:blip r:embed="rId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7BBBE51F-3C3B-4282-981A-48ED255D3EBB}"/>
                      </a:ext>
                    </a:extLst>
                  </p:cNvPr>
                  <p:cNvSpPr/>
                  <p:nvPr/>
                </p:nvSpPr>
                <p:spPr>
                  <a:xfrm>
                    <a:off x="2770510" y="5168336"/>
                    <a:ext cx="357790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800" b="1" dirty="0">
                        <a:solidFill>
                          <a:schemeClr val="accent3"/>
                        </a:solidFill>
                        <a:latin typeface="Franklin Gothic Medium" panose="020B0603020102020204" pitchFamily="34" charset="0"/>
                        <a:sym typeface="Symbol" charset="0"/>
                      </a:rPr>
                      <a:t>T</a:t>
                    </a:r>
                    <a:endParaRPr lang="en-US" sz="1600" b="1" dirty="0">
                      <a:solidFill>
                        <a:schemeClr val="accent3"/>
                      </a:solidFill>
                      <a:latin typeface="Franklin Gothic Medium" panose="020B0603020102020204" pitchFamily="34" charset="0"/>
                    </a:endParaRPr>
                  </a:p>
                </p:txBody>
              </p:sp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B0765000-F2EA-4DA5-9C74-70EE5B36EB9C}"/>
                      </a:ext>
                    </a:extLst>
                  </p:cNvPr>
                  <p:cNvSpPr/>
                  <p:nvPr/>
                </p:nvSpPr>
                <p:spPr>
                  <a:xfrm>
                    <a:off x="3730420" y="5211134"/>
                    <a:ext cx="367408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800" b="1" dirty="0">
                        <a:solidFill>
                          <a:schemeClr val="accent3"/>
                        </a:solidFill>
                        <a:latin typeface="Franklin Gothic Medium" panose="020B0603020102020204" pitchFamily="34" charset="0"/>
                        <a:sym typeface="Symbol" charset="0"/>
                      </a:rPr>
                      <a:t>F</a:t>
                    </a:r>
                    <a:endParaRPr lang="en-US" sz="1600" b="1" dirty="0">
                      <a:solidFill>
                        <a:schemeClr val="accent3"/>
                      </a:solidFill>
                      <a:latin typeface="Franklin Gothic Medium" panose="020B0603020102020204" pitchFamily="34" charset="0"/>
                    </a:endParaRPr>
                  </a:p>
                </p:txBody>
              </p:sp>
            </p:grp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D7B82553-0D73-4EA4-B102-0077EF4794B5}"/>
                    </a:ext>
                  </a:extLst>
                </p:cNvPr>
                <p:cNvCxnSpPr/>
                <p:nvPr/>
              </p:nvCxnSpPr>
              <p:spPr>
                <a:xfrm>
                  <a:off x="8785156" y="3759384"/>
                  <a:ext cx="0" cy="43571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1EEF137-82C9-4F3C-94FC-892DB2424AFD}"/>
                  </a:ext>
                </a:extLst>
              </p:cNvPr>
              <p:cNvCxnSpPr/>
              <p:nvPr/>
            </p:nvCxnSpPr>
            <p:spPr>
              <a:xfrm>
                <a:off x="7345474" y="2890662"/>
                <a:ext cx="0" cy="4357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50639D1-1923-4251-BB00-A276497B4B41}"/>
                </a:ext>
              </a:extLst>
            </p:cNvPr>
            <p:cNvGrpSpPr/>
            <p:nvPr/>
          </p:nvGrpSpPr>
          <p:grpSpPr>
            <a:xfrm>
              <a:off x="7191583" y="3789139"/>
              <a:ext cx="438734" cy="2788841"/>
              <a:chOff x="7204380" y="2769745"/>
              <a:chExt cx="438734" cy="2788841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7597A33A-45D8-45DE-BC69-9521E4412F4D}"/>
                  </a:ext>
                </a:extLst>
              </p:cNvPr>
              <p:cNvCxnSpPr/>
              <p:nvPr/>
            </p:nvCxnSpPr>
            <p:spPr>
              <a:xfrm>
                <a:off x="7371895" y="4664350"/>
                <a:ext cx="0" cy="4357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6749D25-7CF2-458B-9256-BA9B9F82B9F2}"/>
                  </a:ext>
                </a:extLst>
              </p:cNvPr>
              <p:cNvSpPr txBox="1"/>
              <p:nvPr/>
            </p:nvSpPr>
            <p:spPr>
              <a:xfrm>
                <a:off x="7222437" y="5035366"/>
                <a:ext cx="3834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3"/>
                    </a:solidFill>
                    <a:cs typeface="Franklin Gothic Medium"/>
                  </a:rPr>
                  <a:t>2</a:t>
                </a: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FCAA7739-51D0-4157-B7A8-1B0F240E8201}"/>
                  </a:ext>
                </a:extLst>
              </p:cNvPr>
              <p:cNvCxnSpPr/>
              <p:nvPr/>
            </p:nvCxnSpPr>
            <p:spPr>
              <a:xfrm>
                <a:off x="7374543" y="3724504"/>
                <a:ext cx="0" cy="4357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8242F0B-1BB4-44DF-A597-053109EA2023}"/>
                  </a:ext>
                </a:extLst>
              </p:cNvPr>
              <p:cNvSpPr txBox="1"/>
              <p:nvPr/>
            </p:nvSpPr>
            <p:spPr>
              <a:xfrm>
                <a:off x="7204380" y="3246894"/>
                <a:ext cx="3770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3"/>
                    </a:solidFill>
                    <a:latin typeface="Franklin Gothic Medium" panose="020B0603020102020204" pitchFamily="34" charset="0"/>
                    <a:sym typeface="Symbol" charset="0"/>
                  </a:rPr>
                  <a:t>F</a:t>
                </a:r>
                <a:endParaRPr lang="en-US" sz="2000" b="1" dirty="0">
                  <a:solidFill>
                    <a:schemeClr val="accent3"/>
                  </a:solidFill>
                  <a:latin typeface="Franklin Gothic Medium" panose="020B0603020102020204" pitchFamily="34" charset="0"/>
                  <a:cs typeface="Franklin Gothic Medium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257B99C-326F-4D2E-9765-4DA2DB3F97FF}"/>
                  </a:ext>
                </a:extLst>
              </p:cNvPr>
              <p:cNvSpPr txBox="1"/>
              <p:nvPr/>
            </p:nvSpPr>
            <p:spPr>
              <a:xfrm>
                <a:off x="7224410" y="4141130"/>
                <a:ext cx="4187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3"/>
                    </a:solidFill>
                    <a:latin typeface="Franklin Gothic Medium" panose="020B0603020102020204" pitchFamily="34" charset="0"/>
                    <a:sym typeface="Symbol" charset="0"/>
                  </a:rPr>
                  <a:t>N</a:t>
                </a:r>
                <a:endParaRPr lang="en-US" sz="2000" b="1" dirty="0">
                  <a:solidFill>
                    <a:schemeClr val="accent3"/>
                  </a:solidFill>
                  <a:latin typeface="Franklin Gothic Medium" panose="020B0603020102020204" pitchFamily="34" charset="0"/>
                  <a:cs typeface="Franklin Gothic Medium"/>
                </a:endParaRP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604F8A71-A819-4745-9CE3-A08711813929}"/>
                  </a:ext>
                </a:extLst>
              </p:cNvPr>
              <p:cNvCxnSpPr/>
              <p:nvPr/>
            </p:nvCxnSpPr>
            <p:spPr>
              <a:xfrm>
                <a:off x="7364833" y="2769745"/>
                <a:ext cx="0" cy="4357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7632F96-D7E3-4C8C-BAD1-BBBD19964991}"/>
                </a:ext>
              </a:extLst>
            </p:cNvPr>
            <p:cNvSpPr/>
            <p:nvPr/>
          </p:nvSpPr>
          <p:spPr>
            <a:xfrm>
              <a:off x="7159285" y="3285009"/>
              <a:ext cx="3577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chemeClr val="accent3"/>
                  </a:solidFill>
                  <a:latin typeface="Franklin Gothic Medium" panose="020B0603020102020204" pitchFamily="34" charset="0"/>
                  <a:sym typeface="Symbol" charset="0"/>
                </a:rPr>
                <a:t>T</a:t>
              </a:r>
              <a:endParaRPr lang="en-US" sz="1600" b="1" dirty="0">
                <a:solidFill>
                  <a:schemeClr val="accent3"/>
                </a:solidFill>
                <a:latin typeface="Franklin Gothic Medium" panose="020B0603020102020204" pitchFamily="34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2A6037A-284D-401C-B702-9B13AE2E28CE}"/>
                </a:ext>
              </a:extLst>
            </p:cNvPr>
            <p:cNvGrpSpPr/>
            <p:nvPr/>
          </p:nvGrpSpPr>
          <p:grpSpPr>
            <a:xfrm>
              <a:off x="7656872" y="3728030"/>
              <a:ext cx="466447" cy="2702815"/>
              <a:chOff x="7176667" y="2769745"/>
              <a:chExt cx="466447" cy="2702815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4D8EEFF1-87BE-4B30-996F-52859B22DE4A}"/>
                  </a:ext>
                </a:extLst>
              </p:cNvPr>
              <p:cNvCxnSpPr/>
              <p:nvPr/>
            </p:nvCxnSpPr>
            <p:spPr>
              <a:xfrm>
                <a:off x="7371895" y="4579936"/>
                <a:ext cx="0" cy="4357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8F50B3E-E3A2-41C4-A333-A7F26F050779}"/>
                  </a:ext>
                </a:extLst>
              </p:cNvPr>
              <p:cNvSpPr txBox="1"/>
              <p:nvPr/>
            </p:nvSpPr>
            <p:spPr>
              <a:xfrm>
                <a:off x="7214011" y="4949340"/>
                <a:ext cx="3834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3"/>
                    </a:solidFill>
                    <a:cs typeface="Franklin Gothic Medium"/>
                  </a:rPr>
                  <a:t>3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6C280345-049F-43F5-897F-0C634B98B2E2}"/>
                  </a:ext>
                </a:extLst>
              </p:cNvPr>
              <p:cNvCxnSpPr/>
              <p:nvPr/>
            </p:nvCxnSpPr>
            <p:spPr>
              <a:xfrm>
                <a:off x="7374543" y="3619283"/>
                <a:ext cx="0" cy="4357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754D436-D43E-4E19-93EE-E8B0D930FF3E}"/>
                  </a:ext>
                </a:extLst>
              </p:cNvPr>
              <p:cNvSpPr txBox="1"/>
              <p:nvPr/>
            </p:nvSpPr>
            <p:spPr>
              <a:xfrm>
                <a:off x="7176667" y="3164092"/>
                <a:ext cx="3770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3"/>
                    </a:solidFill>
                    <a:latin typeface="Franklin Gothic Medium" panose="020B0603020102020204" pitchFamily="34" charset="0"/>
                    <a:sym typeface="Symbol" charset="0"/>
                  </a:rPr>
                  <a:t>F</a:t>
                </a:r>
                <a:endParaRPr lang="en-US" sz="2000" b="1" dirty="0">
                  <a:solidFill>
                    <a:schemeClr val="accent3"/>
                  </a:solidFill>
                  <a:latin typeface="Franklin Gothic Medium" panose="020B0603020102020204" pitchFamily="34" charset="0"/>
                  <a:cs typeface="Franklin Gothic Medium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4FE5064-8971-48B1-919B-FE9ACB17311D}"/>
                  </a:ext>
                </a:extLst>
              </p:cNvPr>
              <p:cNvSpPr txBox="1"/>
              <p:nvPr/>
            </p:nvSpPr>
            <p:spPr>
              <a:xfrm>
                <a:off x="7224410" y="4056716"/>
                <a:ext cx="4187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3"/>
                    </a:solidFill>
                    <a:latin typeface="Franklin Gothic Medium" panose="020B0603020102020204" pitchFamily="34" charset="0"/>
                    <a:sym typeface="Symbol" charset="0"/>
                  </a:rPr>
                  <a:t>N</a:t>
                </a:r>
                <a:endParaRPr lang="en-US" sz="2000" b="1" dirty="0">
                  <a:solidFill>
                    <a:schemeClr val="accent3"/>
                  </a:solidFill>
                  <a:latin typeface="Franklin Gothic Medium" panose="020B0603020102020204" pitchFamily="34" charset="0"/>
                  <a:cs typeface="Franklin Gothic Medium"/>
                </a:endParaRP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B4B6C346-D029-4B30-A374-EB84986D061B}"/>
                  </a:ext>
                </a:extLst>
              </p:cNvPr>
              <p:cNvCxnSpPr/>
              <p:nvPr/>
            </p:nvCxnSpPr>
            <p:spPr>
              <a:xfrm>
                <a:off x="7364833" y="2769745"/>
                <a:ext cx="0" cy="4357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1617030-BA21-4BA8-9E96-667764B4B3BE}"/>
                </a:ext>
              </a:extLst>
            </p:cNvPr>
            <p:cNvGrpSpPr/>
            <p:nvPr/>
          </p:nvGrpSpPr>
          <p:grpSpPr>
            <a:xfrm>
              <a:off x="8634761" y="4205423"/>
              <a:ext cx="429103" cy="1415844"/>
              <a:chOff x="8232145" y="5187940"/>
              <a:chExt cx="429103" cy="1415844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F885E52D-F08C-46E9-B546-04A70A84D302}"/>
                  </a:ext>
                </a:extLst>
              </p:cNvPr>
              <p:cNvCxnSpPr/>
              <p:nvPr/>
            </p:nvCxnSpPr>
            <p:spPr>
              <a:xfrm>
                <a:off x="8390029" y="5711160"/>
                <a:ext cx="0" cy="4357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93A71C3-1CCC-4867-8A52-0D1D52D6EB57}"/>
                  </a:ext>
                </a:extLst>
              </p:cNvPr>
              <p:cNvSpPr txBox="1"/>
              <p:nvPr/>
            </p:nvSpPr>
            <p:spPr>
              <a:xfrm>
                <a:off x="8232145" y="6080564"/>
                <a:ext cx="3834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3"/>
                    </a:solidFill>
                    <a:cs typeface="Franklin Gothic Medium"/>
                  </a:rPr>
                  <a:t>4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16AE96C-81AF-458B-9A68-B1AF1D41B19F}"/>
                  </a:ext>
                </a:extLst>
              </p:cNvPr>
              <p:cNvSpPr txBox="1"/>
              <p:nvPr/>
            </p:nvSpPr>
            <p:spPr>
              <a:xfrm>
                <a:off x="8242544" y="5187940"/>
                <a:ext cx="4187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3"/>
                    </a:solidFill>
                    <a:latin typeface="Franklin Gothic Medium" panose="020B0603020102020204" pitchFamily="34" charset="0"/>
                    <a:sym typeface="Symbol" charset="0"/>
                  </a:rPr>
                  <a:t>N</a:t>
                </a:r>
                <a:endParaRPr lang="en-US" sz="2000" b="1" dirty="0">
                  <a:solidFill>
                    <a:schemeClr val="accent3"/>
                  </a:solidFill>
                  <a:latin typeface="Franklin Gothic Medium" panose="020B0603020102020204" pitchFamily="34" charset="0"/>
                  <a:cs typeface="Franklin Gothic Medium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2720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7801</TotalTime>
  <Words>2404</Words>
  <Application>Microsoft Office PowerPoint</Application>
  <PresentationFormat>Widescreen</PresentationFormat>
  <Paragraphs>283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Calibri</vt:lpstr>
      <vt:lpstr>Cambria Math</vt:lpstr>
      <vt:lpstr>Courier New</vt:lpstr>
      <vt:lpstr>Franklin Gothic Medium</vt:lpstr>
      <vt:lpstr>Segoe UI</vt:lpstr>
      <vt:lpstr>Segoe UI Light</vt:lpstr>
      <vt:lpstr>Segoe UI Semibold</vt:lpstr>
      <vt:lpstr>Segoe UI Semilight</vt:lpstr>
      <vt:lpstr>Symbol</vt:lpstr>
      <vt:lpstr>Tw Cen MT</vt:lpstr>
      <vt:lpstr>Wingdings 3</vt:lpstr>
      <vt:lpstr>Integral</vt:lpstr>
      <vt:lpstr>CFGs Relations</vt:lpstr>
      <vt:lpstr>Announcements</vt:lpstr>
      <vt:lpstr>Context Free Grammars</vt:lpstr>
      <vt:lpstr>Examples</vt:lpstr>
      <vt:lpstr>Multiple ways of generating strings</vt:lpstr>
      <vt:lpstr>Parse Trees—remember where parentheses go</vt:lpstr>
      <vt:lpstr>Back to the arithmetic</vt:lpstr>
      <vt:lpstr>Why do we care about parsing?</vt:lpstr>
      <vt:lpstr>How do we encode order of operations</vt:lpstr>
      <vt:lpstr>How do Computer Scientists use CFGs?</vt:lpstr>
      <vt:lpstr>CFGs in practice</vt:lpstr>
      <vt:lpstr>BNF for C   (no &lt;...&gt; and uses : instead of ::=)</vt:lpstr>
      <vt:lpstr>Some fun CFG applications</vt:lpstr>
      <vt:lpstr>Parse Trees</vt:lpstr>
      <vt:lpstr>Parse Trees</vt:lpstr>
      <vt:lpstr>The old man the boat</vt:lpstr>
      <vt:lpstr>English is ambiguous</vt:lpstr>
      <vt:lpstr>The Important Takeaways</vt:lpstr>
      <vt:lpstr>Power of Context Free Languages</vt:lpstr>
      <vt:lpstr>Takeaways</vt:lpstr>
      <vt:lpstr>Relations and Graphs</vt:lpstr>
      <vt:lpstr>Relations</vt:lpstr>
      <vt:lpstr>Relations, Examples</vt:lpstr>
      <vt:lpstr>Relations, Examples</vt:lpstr>
      <vt:lpstr>More Relations</vt:lpstr>
      <vt:lpstr>Properties of relations</vt:lpstr>
      <vt:lpstr>Warm up</vt:lpstr>
      <vt:lpstr>What about transitivity?</vt:lpstr>
      <vt:lpstr>More Properties of relations</vt:lpstr>
      <vt:lpstr>You’ve proven antisymmetry too!</vt:lpstr>
      <vt:lpstr>Try a few of your own</vt:lpstr>
      <vt:lpstr>Try a few of your own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34</cp:revision>
  <cp:lastPrinted>2023-11-20T17:32:10Z</cp:lastPrinted>
  <dcterms:created xsi:type="dcterms:W3CDTF">2020-11-19T04:37:25Z</dcterms:created>
  <dcterms:modified xsi:type="dcterms:W3CDTF">2023-11-20T17:56:37Z</dcterms:modified>
</cp:coreProperties>
</file>