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30" r:id="rId2"/>
    <p:sldId id="256" r:id="rId3"/>
    <p:sldId id="257" r:id="rId4"/>
    <p:sldId id="260" r:id="rId5"/>
    <p:sldId id="333" r:id="rId6"/>
    <p:sldId id="334" r:id="rId7"/>
    <p:sldId id="349" r:id="rId8"/>
    <p:sldId id="320" r:id="rId9"/>
    <p:sldId id="269" r:id="rId10"/>
    <p:sldId id="319" r:id="rId11"/>
    <p:sldId id="270" r:id="rId12"/>
    <p:sldId id="271" r:id="rId13"/>
    <p:sldId id="273" r:id="rId14"/>
    <p:sldId id="275" r:id="rId15"/>
    <p:sldId id="276" r:id="rId16"/>
    <p:sldId id="285" r:id="rId17"/>
    <p:sldId id="321" r:id="rId18"/>
    <p:sldId id="287" r:id="rId19"/>
    <p:sldId id="348" r:id="rId20"/>
    <p:sldId id="289" r:id="rId21"/>
    <p:sldId id="322" r:id="rId22"/>
    <p:sldId id="323" r:id="rId23"/>
    <p:sldId id="295" r:id="rId24"/>
    <p:sldId id="296" r:id="rId25"/>
    <p:sldId id="332" r:id="rId26"/>
    <p:sldId id="314" r:id="rId27"/>
    <p:sldId id="297" r:id="rId28"/>
    <p:sldId id="312" r:id="rId29"/>
    <p:sldId id="302" r:id="rId30"/>
    <p:sldId id="303" r:id="rId31"/>
    <p:sldId id="290" r:id="rId32"/>
    <p:sldId id="291" r:id="rId33"/>
    <p:sldId id="310" r:id="rId34"/>
    <p:sldId id="315" r:id="rId35"/>
    <p:sldId id="337" r:id="rId36"/>
    <p:sldId id="341" r:id="rId37"/>
    <p:sldId id="347" r:id="rId38"/>
    <p:sldId id="342" r:id="rId39"/>
    <p:sldId id="343" r:id="rId40"/>
    <p:sldId id="344" r:id="rId41"/>
    <p:sldId id="345" r:id="rId42"/>
    <p:sldId id="346" r:id="rId43"/>
    <p:sldId id="318" r:id="rId44"/>
    <p:sldId id="329" r:id="rId45"/>
    <p:sldId id="300" r:id="rId46"/>
    <p:sldId id="33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IT.LY/CSE390Z-WIN24" TargetMode="External"/><Relationship Id="rId2" Type="http://schemas.openxmlformats.org/officeDocument/2006/relationships/hyperlink" Target="https://courses.cs.washington.edu/courses/cse390z/23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311?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endParaRPr lang="en-US" dirty="0"/>
          </a:p>
          <a:p>
            <a:r>
              <a:rPr lang="en-US" dirty="0"/>
              <a:t>Why? Because you’ll have to do technical communication in real life.</a:t>
            </a:r>
          </a:p>
          <a:p>
            <a:pPr lvl="1"/>
            <a:r>
              <a:rPr lang="en-US" dirty="0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 dirty="0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 dirty="0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course, you will learn how to make and communicate rigorous and formal arguments.</a:t>
            </a:r>
          </a:p>
          <a:p>
            <a:r>
              <a:rPr lang="en-US" dirty="0"/>
              <a:t>Two verbs</a:t>
            </a:r>
          </a:p>
          <a:p>
            <a:endParaRPr lang="en-US" dirty="0"/>
          </a:p>
          <a:p>
            <a:r>
              <a:rPr lang="en-US" dirty="0"/>
              <a:t>Make arguments – what kind of reasoning is allowed and what kind of reasoning can lead to errors?</a:t>
            </a:r>
          </a:p>
          <a:p>
            <a:r>
              <a:rPr lang="en-US" dirty="0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wheels; lectures 1-8)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pPr lvl="2"/>
            <a:r>
              <a:rPr lang="en-US" dirty="0"/>
              <a:t>Using notation and rules a computer could understand.</a:t>
            </a:r>
          </a:p>
          <a:p>
            <a:pPr lvl="1"/>
            <a:r>
              <a:rPr lang="en-US" dirty="0"/>
              <a:t>Understand the rules that are allowed, without worrying about pretty words.</a:t>
            </a:r>
          </a:p>
          <a:p>
            <a:r>
              <a:rPr lang="en-US" dirty="0"/>
              <a:t>Set Theory/Arithmetic (bike in your backyard; lectures 9-19)</a:t>
            </a:r>
          </a:p>
          <a:p>
            <a:pPr lvl="1"/>
            <a:r>
              <a:rPr lang="en-US" dirty="0"/>
              <a:t>Make arguments, and communicate them to humans</a:t>
            </a:r>
          </a:p>
          <a:p>
            <a:pPr lvl="1"/>
            <a:r>
              <a:rPr lang="en-US" dirty="0"/>
              <a:t>Arguments about numbers and sets---objects you already know</a:t>
            </a:r>
          </a:p>
          <a:p>
            <a:r>
              <a:rPr lang="en-US" dirty="0"/>
              <a:t>Models of computation (biking in your neighborhood; lectures 20-28)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Symbolic Logic is a language, like English or Java, with its own</a:t>
            </a:r>
          </a:p>
          <a:p>
            <a:pPr>
              <a:defRPr/>
            </a:pPr>
            <a:r>
              <a:rPr lang="en-US" sz="2400" dirty="0"/>
              <a:t>words and rules for combining words into sentences (syntax)</a:t>
            </a:r>
          </a:p>
          <a:p>
            <a:pPr>
              <a:defRPr/>
            </a:pPr>
            <a:r>
              <a:rPr lang="en-US" sz="2400" dirty="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Symbolic Logic will let us </a:t>
            </a:r>
            <a:r>
              <a:rPr lang="en-US" sz="2400" b="1" dirty="0"/>
              <a:t>mechanically</a:t>
            </a:r>
            <a:r>
              <a:rPr lang="en-US" sz="2400" dirty="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 dirty="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 dirty="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 dirty="0"/>
              <a:t>	but we’ll still go back to it when things get complicated.</a:t>
            </a:r>
          </a:p>
        </p:txBody>
      </p:sp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endParaRPr lang="en-US" sz="2600" dirty="0"/>
          </a:p>
          <a:p>
            <a:pPr marL="457200" lvl="1">
              <a:defRPr/>
            </a:pPr>
            <a:r>
              <a:rPr lang="en-US" sz="2600" dirty="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 dirty="0"/>
              <a:t>Here are two propositions.</a:t>
            </a:r>
          </a:p>
          <a:p>
            <a:pPr marL="57150" indent="0">
              <a:buNone/>
              <a:defRPr/>
            </a:pPr>
            <a:r>
              <a:rPr lang="en-US" dirty="0"/>
              <a:t>All cats are mammals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True, (and a proposition)</a:t>
            </a:r>
            <a:endParaRPr lang="en-US" dirty="0"/>
          </a:p>
          <a:p>
            <a:pPr marL="57150" indent="0">
              <a:buNone/>
              <a:defRPr/>
            </a:pPr>
            <a:r>
              <a:rPr lang="en-US" dirty="0"/>
              <a:t>All mammals are cats</a:t>
            </a:r>
          </a:p>
          <a:p>
            <a:pPr marL="457200" lvl="1">
              <a:defRPr/>
            </a:pPr>
            <a:r>
              <a:rPr lang="en-US" dirty="0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Intro Programming you talked about a variable type that could be either true or false.</a:t>
            </a:r>
          </a:p>
          <a:p>
            <a:endParaRPr lang="en-US" dirty="0"/>
          </a:p>
          <a:p>
            <a:r>
              <a:rPr lang="en-US" dirty="0"/>
              <a:t>You called it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 dirty="0"/>
              <a:t>Boolean variables are a useful analogy for propositions.</a:t>
            </a:r>
          </a:p>
          <a:p>
            <a:pPr lvl="1"/>
            <a:r>
              <a:rPr lang="en-US" dirty="0"/>
              <a:t>They aren’t identical, but they’re very similar.</a:t>
            </a:r>
          </a:p>
        </p:txBody>
      </p:sp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 dirty="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9" y="2294216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fixed truth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Logistics and</a:t>
            </a:r>
            <a:br>
              <a:rPr lang="en-US" dirty="0"/>
            </a:br>
            <a:r>
              <a:rPr lang="en-US" dirty="0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311: Foundations of Computing I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pic>
        <p:nvPicPr>
          <p:cNvPr id="4" name="Picture 2" descr="Formal Lo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/>
                  <a:t>We need a way of talking about </a:t>
                </a:r>
                <a:r>
                  <a:rPr lang="en-US" i="1" dirty="0"/>
                  <a:t>arbitrary</a:t>
                </a:r>
                <a:r>
                  <a:rPr lang="en-US" dirty="0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To make statements easier to read we’ll use propositional variables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/>
                  <a:t>like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7150" indent="0">
                  <a:buNone/>
                  <a:defRPr/>
                </a:pPr>
                <a:r>
                  <a:rPr lang="en-US" dirty="0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 dirty="0"/>
                  <a:t>Truth Values: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T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4C3282"/>
                    </a:solidFill>
                  </a:rPr>
                  <a:t>F</a:t>
                </a:r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propositions were a lot like Booleans…</a:t>
            </a:r>
          </a:p>
          <a:p>
            <a:r>
              <a:rPr lang="en-US" dirty="0"/>
              <a:t>How did you connect Booleans in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And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 dirty="0"/>
                  <a:t>) 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 dirty="0"/>
                  <a:t>) works exactly like it did in code.</a:t>
                </a:r>
              </a:p>
              <a:p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/>
                  <a:t>)works exactly like it did in code.</a:t>
                </a:r>
              </a:p>
              <a:p>
                <a:pPr lvl="1"/>
                <a:r>
                  <a:rPr lang="en-US" dirty="0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 dirty="0"/>
                        <a:t>p</a:t>
                      </a:r>
                      <a:endParaRPr lang="en-US" sz="2400" b="1" i="1" dirty="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 dirty="0"/>
                        <a:t> </a:t>
                      </a:r>
                      <a:r>
                        <a:rPr lang="en-US" sz="2400" b="1" i="1" baseline="0" dirty="0"/>
                        <a:t>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 dirty="0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way to connect propositions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Franklin Gothic Medium"/>
                        </a:rPr>
                        <a:t>  </a:t>
                      </a:r>
                      <a:r>
                        <a:rPr lang="en-US" sz="2800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Course logistics </a:t>
            </a:r>
          </a:p>
          <a:p>
            <a:r>
              <a:rPr lang="en-US" dirty="0"/>
              <a:t>What is the goal of this course?</a:t>
            </a:r>
          </a:p>
          <a:p>
            <a:r>
              <a:rPr lang="en-US" dirty="0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6" y="2737376"/>
            <a:ext cx="4143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Fourth year as teaching faculty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Seventh time teaching 311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7635718" y="1345940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31231"/>
              </p:ext>
            </p:extLst>
          </p:nvPr>
        </p:nvGraphicFramePr>
        <p:xfrm>
          <a:off x="7334639" y="1540464"/>
          <a:ext cx="3524250" cy="4556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pPr rtl="0" fontAlgn="t"/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Jacob Berg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Owen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Boseley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602016626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Cade Dillon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69152530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Alex Fu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94996261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Anna Kuznetsova</a:t>
                      </a:r>
                    </a:p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Karim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Maftoun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4535100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Alan Li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318024335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Alysa Meng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922723929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Allie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Pfleger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08690903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Aruna</a:t>
                      </a: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 Srivastava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456595622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 rtl="0" fontAlgn="t"/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Timothy Tran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13707943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86CB1D-7015-49E9-AC5D-7490F4CA2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55305"/>
              </p:ext>
            </p:extLst>
          </p:nvPr>
        </p:nvGraphicFramePr>
        <p:xfrm>
          <a:off x="8754386" y="1880917"/>
          <a:ext cx="3229303" cy="1158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29303">
                  <a:extLst>
                    <a:ext uri="{9D8B030D-6E8A-4147-A177-3AD203B41FA5}">
                      <a16:colId xmlns:a16="http://schemas.microsoft.com/office/drawing/2014/main" val="1746669388"/>
                    </a:ext>
                  </a:extLst>
                </a:gridCol>
              </a:tblGrid>
              <a:tr h="2406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079381438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3673028384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057688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69933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pause lectures for a few minutes </a:t>
            </a:r>
          </a:p>
          <a:p>
            <a:r>
              <a:rPr lang="en-US" dirty="0"/>
              <a:t>Why? It works!</a:t>
            </a:r>
          </a:p>
          <a:p>
            <a:pPr lvl="1"/>
            <a:r>
              <a:rPr lang="en-US" dirty="0">
                <a:hlinkClick r:id="rId2"/>
              </a:rPr>
              <a:t>https://www.pnas.org/content/111/23/8410</a:t>
            </a:r>
            <a:r>
              <a:rPr lang="en-US" dirty="0"/>
              <a:t> a meta-analysis of 225 studies.</a:t>
            </a:r>
          </a:p>
          <a:p>
            <a:pPr lvl="1"/>
            <a:r>
              <a:rPr lang="en-US" dirty="0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 dirty="0"/>
              <a:t>Introduce yourselves!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Break this sentence down into its smallest propositions and convert it into logical notation.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Tonight:</a:t>
            </a:r>
            <a:br>
              <a:rPr lang="en-US" dirty="0"/>
            </a:br>
            <a:r>
              <a:rPr lang="en-US" dirty="0"/>
              <a:t>Make sure you can access the Ed discussion board. </a:t>
            </a:r>
          </a:p>
          <a:p>
            <a:pPr lvl="1"/>
            <a:r>
              <a:rPr lang="en-US" dirty="0"/>
              <a:t>If you can’t, send an email to Robbie.</a:t>
            </a:r>
          </a:p>
          <a:p>
            <a:r>
              <a:rPr lang="en-US" dirty="0"/>
              <a:t>Make sure you can access </a:t>
            </a:r>
            <a:r>
              <a:rPr lang="en-US" dirty="0" err="1"/>
              <a:t>Gradescope</a:t>
            </a:r>
            <a:r>
              <a:rPr lang="en-US" dirty="0"/>
              <a:t>, and do the concept check (due date is Monday, but we encourage you to check by Friday). </a:t>
            </a:r>
          </a:p>
          <a:p>
            <a:pPr lvl="1"/>
            <a:r>
              <a:rPr lang="en-US" dirty="0"/>
              <a:t>If you can’t, make a private post on Ed.</a:t>
            </a:r>
          </a:p>
          <a:p>
            <a:pPr marL="0" indent="0">
              <a:buNone/>
            </a:pPr>
            <a:r>
              <a:rPr lang="en-US" b="1" dirty="0"/>
              <a:t>Thursday:</a:t>
            </a:r>
          </a:p>
          <a:p>
            <a:r>
              <a:rPr lang="en-US" dirty="0"/>
              <a:t>Go to section (in-person)</a:t>
            </a:r>
            <a:endParaRPr lang="en-US" b="1" dirty="0"/>
          </a:p>
          <a:p>
            <a:r>
              <a:rPr lang="en-US" b="1" dirty="0"/>
              <a:t>Soon:</a:t>
            </a:r>
          </a:p>
          <a:p>
            <a:r>
              <a:rPr lang="en-US" dirty="0"/>
              <a:t>Form a study group! Threads to organize on the Ed board.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had time…</a:t>
            </a:r>
          </a:p>
          <a:p>
            <a:endParaRPr lang="en-US" dirty="0"/>
          </a:p>
          <a:p>
            <a:r>
              <a:rPr lang="en-US" dirty="0"/>
              <a:t>We’ll cover a few highlights at the starts of lectures over the next few weeks.</a:t>
            </a:r>
          </a:p>
          <a:p>
            <a:r>
              <a:rPr lang="en-US" dirty="0"/>
              <a:t>Detailed information is in an extra recording on </a:t>
            </a:r>
            <a:r>
              <a:rPr lang="en-US" dirty="0" err="1"/>
              <a:t>panopto</a:t>
            </a:r>
            <a:r>
              <a:rPr lang="en-US" dirty="0"/>
              <a:t>. Part of HW1 is watching that video.</a:t>
            </a:r>
          </a:p>
          <a:p>
            <a:r>
              <a:rPr lang="en-US" dirty="0"/>
              <a:t>And the syllabus is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have a mix of zoom and in-person office hours.</a:t>
            </a:r>
          </a:p>
          <a:p>
            <a:pPr lvl="1"/>
            <a:r>
              <a:rPr lang="en-US" dirty="0"/>
              <a:t>But most are in-person.</a:t>
            </a:r>
          </a:p>
          <a:p>
            <a:r>
              <a:rPr lang="en-US" dirty="0"/>
              <a:t>We’ll have an </a:t>
            </a:r>
            <a:r>
              <a:rPr lang="en-US" b="1" dirty="0"/>
              <a:t>evening</a:t>
            </a:r>
            <a:r>
              <a:rPr lang="en-US" dirty="0"/>
              <a:t> midterm (Mon Feb 12, time TBD)</a:t>
            </a:r>
          </a:p>
          <a:p>
            <a:r>
              <a:rPr lang="en-US" dirty="0"/>
              <a:t>We’ll have a final exam (Mon Mar 12, 2:30)</a:t>
            </a:r>
          </a:p>
          <a:p>
            <a:endParaRPr lang="en-US" b="1" dirty="0"/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Details on the syllabus (including what to do if you can’t attend section).</a:t>
            </a:r>
          </a:p>
          <a:p>
            <a:pPr lvl="1"/>
            <a:r>
              <a:rPr lang="en-US" dirty="0"/>
              <a:t>Sections aren’t recorded, but resources are available.</a:t>
            </a:r>
          </a:p>
          <a:p>
            <a:pPr lvl="1"/>
            <a:r>
              <a:rPr lang="en-US" sz="2800" dirty="0"/>
              <a:t>Lecture attendance won’t be tracked (and recordings go on </a:t>
            </a:r>
            <a:r>
              <a:rPr lang="en-US" sz="2800" dirty="0" err="1"/>
              <a:t>panopto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6653-877D-467D-9D03-0ABF1D79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DB2-6FF4-4117-BA4B-9CC80DBA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</a:t>
            </a:r>
          </a:p>
          <a:p>
            <a:endParaRPr lang="en-US" dirty="0"/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</p:txBody>
      </p:sp>
    </p:spTree>
    <p:extLst>
      <p:ext uri="{BB962C8B-B14F-4D97-AF65-F5344CB8AC3E}">
        <p14:creationId xmlns:p14="http://schemas.microsoft.com/office/powerpoint/2010/main" val="26862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something unusual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160-person class, a few of you will have something significant happen during the quarter.</a:t>
            </a:r>
          </a:p>
          <a:p>
            <a:pPr lvl="1"/>
            <a:r>
              <a:rPr lang="en-US" dirty="0"/>
              <a:t>Illness or family emergency or something else.</a:t>
            </a:r>
          </a:p>
          <a:p>
            <a:pPr lvl="1"/>
            <a:r>
              <a:rPr lang="en-US" dirty="0"/>
              <a:t>We can give some kinds of accommodations (e.g., extra late days) in some cases.</a:t>
            </a:r>
          </a:p>
          <a:p>
            <a:pPr lvl="1"/>
            <a:r>
              <a:rPr lang="en-US" sz="2800" dirty="0"/>
              <a:t>We can only help if you tell us something is going on.</a:t>
            </a:r>
          </a:p>
          <a:p>
            <a:endParaRPr lang="en-US" dirty="0"/>
          </a:p>
          <a:p>
            <a:r>
              <a:rPr lang="en-US" dirty="0"/>
              <a:t>Now is a great time to:</a:t>
            </a:r>
          </a:p>
          <a:p>
            <a:pPr lvl="1"/>
            <a:r>
              <a:rPr lang="en-US" dirty="0"/>
              <a:t>Ask DRS for accommodations if you think you might need formal ones.</a:t>
            </a:r>
          </a:p>
          <a:p>
            <a:pPr lvl="1"/>
            <a:r>
              <a:rPr lang="en-US" dirty="0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390Z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hlinkClick r:id="rId2"/>
              </a:rPr>
              <a:t>CSE 390Z</a:t>
            </a:r>
            <a:r>
              <a:rPr lang="en-US" b="1" dirty="0"/>
              <a:t> is a</a:t>
            </a:r>
            <a:r>
              <a:rPr lang="en-US" dirty="0"/>
              <a:t> </a:t>
            </a:r>
            <a:r>
              <a:rPr lang="en-US" b="1" dirty="0"/>
              <a:t>workshop</a:t>
            </a:r>
            <a:r>
              <a:rPr lang="en-US" dirty="0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collaborative problem solving</a:t>
            </a:r>
            <a:r>
              <a:rPr lang="en-US" dirty="0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practice study skills and effective learning habits</a:t>
            </a:r>
            <a:endParaRPr lang="en-US" dirty="0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 dirty="0"/>
              <a:t>build community for peer support</a:t>
            </a:r>
            <a:endParaRPr lang="en-US" dirty="0"/>
          </a:p>
          <a:p>
            <a:r>
              <a:rPr lang="en-US" dirty="0"/>
              <a:t>All students enrolled in CSE 311 are welcome to register for this class.</a:t>
            </a:r>
          </a:p>
          <a:p>
            <a:pPr lvl="1"/>
            <a:r>
              <a:rPr lang="en-US" dirty="0"/>
              <a:t>Subject to size constraints on the course</a:t>
            </a:r>
          </a:p>
          <a:p>
            <a:r>
              <a:rPr lang="en-US" dirty="0"/>
              <a:t>Contact Melissa Lin for more information</a:t>
            </a:r>
          </a:p>
          <a:p>
            <a:r>
              <a:rPr lang="en-US" altLang="en-US" dirty="0">
                <a:solidFill>
                  <a:srgbClr val="000000"/>
                </a:solidFill>
                <a:hlinkClick r:id="rId3" action="ppaction://hlinkfile"/>
              </a:rPr>
              <a:t>BIT.LY/CSE390Z-WIN24</a:t>
            </a:r>
            <a:r>
              <a:rPr lang="en-US" altLang="en-US" sz="800" dirty="0">
                <a:hlinkClick r:id="rId3" action="ppaction://hlinkfile"/>
              </a:rPr>
              <a:t> </a:t>
            </a:r>
            <a:endParaRPr lang="en-US" alt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is:</a:t>
            </a:r>
          </a:p>
          <a:p>
            <a:pPr algn="ctr"/>
            <a:r>
              <a:rPr lang="en-US" dirty="0"/>
              <a:t>Practice with concepts</a:t>
            </a:r>
          </a:p>
          <a:p>
            <a:pPr algn="ctr"/>
            <a:r>
              <a:rPr lang="en-US" dirty="0"/>
              <a:t>Lessons on study skills</a:t>
            </a:r>
          </a:p>
          <a:p>
            <a:pPr algn="ctr"/>
            <a:r>
              <a:rPr lang="en-US" dirty="0"/>
              <a:t>Place to find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390Z is NOT:</a:t>
            </a:r>
          </a:p>
          <a:p>
            <a:pPr algn="ctr"/>
            <a:r>
              <a:rPr lang="en-US" dirty="0"/>
              <a:t>Extra office hours</a:t>
            </a:r>
          </a:p>
          <a:p>
            <a:pPr algn="ctr"/>
            <a:r>
              <a:rPr lang="en-US" dirty="0"/>
              <a:t>Homework help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A98F2D-BFC8-4BFF-80C2-957674FF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17443</TotalTime>
  <Words>3180</Words>
  <Application>Microsoft Office PowerPoint</Application>
  <PresentationFormat>Widescreen</PresentationFormat>
  <Paragraphs>594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</vt:lpstr>
      <vt:lpstr>What you need to know right now</vt:lpstr>
      <vt:lpstr>If something unusual happens</vt:lpstr>
      <vt:lpstr>CSE 390Z</vt:lpstr>
      <vt:lpstr>What is this course?</vt:lpstr>
      <vt:lpstr>What is this course?</vt:lpstr>
      <vt:lpstr>What is this course?</vt:lpstr>
      <vt:lpstr>Course Outline</vt:lpstr>
      <vt:lpstr>Symbolic Logic</vt:lpstr>
      <vt:lpstr>What is symbolic logic and why do we need it?</vt:lpstr>
      <vt:lpstr>Propositions: building blocks of logic</vt:lpstr>
      <vt:lpstr>Analogy</vt:lpstr>
      <vt:lpstr>Are These Propositions?</vt:lpstr>
      <vt:lpstr>Are These Propositions?</vt:lpstr>
      <vt:lpstr>Propositions</vt:lpstr>
      <vt:lpstr>Analogy</vt:lpstr>
      <vt:lpstr>Logical Connectives</vt:lpstr>
      <vt:lpstr>Some Truth Tables</vt:lpstr>
      <vt:lpstr>Some Truth Tables</vt:lpstr>
      <vt:lpstr>Implication</vt:lpstr>
      <vt:lpstr>Implication</vt:lpstr>
      <vt:lpstr>Implication (p→q)</vt:lpstr>
      <vt:lpstr>Implication (p→q)</vt:lpstr>
      <vt:lpstr>p → q</vt:lpstr>
      <vt:lpstr>p → q</vt:lpstr>
      <vt:lpstr>A More Complicated Statement</vt:lpstr>
      <vt:lpstr>A Compound Proposition</vt:lpstr>
      <vt:lpstr>A Compound Proposition</vt:lpstr>
      <vt:lpstr>Back to the Compound Proposition…</vt:lpstr>
      <vt:lpstr>A Compound Proposition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rtweber2</cp:lastModifiedBy>
  <cp:revision>139</cp:revision>
  <cp:lastPrinted>2023-01-03T22:52:56Z</cp:lastPrinted>
  <dcterms:created xsi:type="dcterms:W3CDTF">2020-07-07T00:40:35Z</dcterms:created>
  <dcterms:modified xsi:type="dcterms:W3CDTF">2024-01-03T21:05:29Z</dcterms:modified>
</cp:coreProperties>
</file>