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9"/>
  </p:handoutMasterIdLst>
  <p:sldIdLst>
    <p:sldId id="256" r:id="rId2"/>
    <p:sldId id="395" r:id="rId3"/>
    <p:sldId id="406" r:id="rId4"/>
    <p:sldId id="391" r:id="rId5"/>
    <p:sldId id="371" r:id="rId6"/>
    <p:sldId id="370" r:id="rId7"/>
    <p:sldId id="372" r:id="rId8"/>
    <p:sldId id="373" r:id="rId9"/>
    <p:sldId id="374" r:id="rId10"/>
    <p:sldId id="311" r:id="rId11"/>
    <p:sldId id="375" r:id="rId12"/>
    <p:sldId id="376" r:id="rId13"/>
    <p:sldId id="410" r:id="rId14"/>
    <p:sldId id="269" r:id="rId15"/>
    <p:sldId id="270" r:id="rId16"/>
    <p:sldId id="312" r:id="rId17"/>
    <p:sldId id="271" r:id="rId18"/>
    <p:sldId id="272" r:id="rId19"/>
    <p:sldId id="273" r:id="rId20"/>
    <p:sldId id="274" r:id="rId21"/>
    <p:sldId id="277" r:id="rId22"/>
    <p:sldId id="275" r:id="rId23"/>
    <p:sldId id="278" r:id="rId24"/>
    <p:sldId id="279" r:id="rId25"/>
    <p:sldId id="280" r:id="rId26"/>
    <p:sldId id="281" r:id="rId27"/>
    <p:sldId id="282" r:id="rId28"/>
    <p:sldId id="286" r:id="rId29"/>
    <p:sldId id="283" r:id="rId30"/>
    <p:sldId id="284" r:id="rId31"/>
    <p:sldId id="313" r:id="rId32"/>
    <p:sldId id="315" r:id="rId33"/>
    <p:sldId id="285" r:id="rId34"/>
    <p:sldId id="386" r:id="rId35"/>
    <p:sldId id="318" r:id="rId36"/>
    <p:sldId id="319" r:id="rId37"/>
    <p:sldId id="320" r:id="rId38"/>
    <p:sldId id="321" r:id="rId39"/>
    <p:sldId id="322" r:id="rId40"/>
    <p:sldId id="323" r:id="rId41"/>
    <p:sldId id="344" r:id="rId42"/>
    <p:sldId id="346" r:id="rId43"/>
    <p:sldId id="324" r:id="rId44"/>
    <p:sldId id="325" r:id="rId45"/>
    <p:sldId id="326" r:id="rId46"/>
    <p:sldId id="329" r:id="rId47"/>
    <p:sldId id="41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46CE67-86FB-4A15-89B8-4C7C5806D156}" type="datetimeFigureOut">
              <a:rPr lang="en-US" smtClean="0"/>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F3537-6126-413F-AAB9-22235B2DBE46}" type="slidenum">
              <a:rPr lang="en-US" smtClean="0"/>
              <a:t>‹#›</a:t>
            </a:fld>
            <a:endParaRPr lang="en-US"/>
          </a:p>
        </p:txBody>
      </p:sp>
    </p:spTree>
    <p:extLst>
      <p:ext uri="{BB962C8B-B14F-4D97-AF65-F5344CB8AC3E}">
        <p14:creationId xmlns:p14="http://schemas.microsoft.com/office/powerpoint/2010/main" val="37991654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9">109 68,'0'0,"0"0,0 0,0 0,0 0,0 0,0 0,0 0,0 0,0 0,0 0,0 0,0 0,0 0,0 0,1 0,82 0,-71-5,76-2,134-1,-122-6,-79 9,0 2,1 0,0 1,0 1,17 2,101-6,65 3,-82-4,74-1,-160 7,-1 1,1 1,35 8,28 2,38-14,60 42,-82-18,42 6,-131-22,35 15,-11 14,-44-29</inkml:trace>
  <inkml:trace contextRef="#ctx0" brushRef="#br0" timeOffset="2363.767">2705 365,'23'23,"-16"-15,0 0,-1 1,-1 0,0 0,0 0,0 1,-1 0,-1 0,1 0,-2 0,1 0,-2 1,1 3,5 91,0-45,6-4,-19-27,-9 47,-8-13,19-52,4-10</inkml:trace>
  <inkml:trace contextRef="#ctx0" brushRef="#br0" timeOffset="2991.209">2467 149,'86'69,"47"42,-106-87,-22-21</inkml:trace>
  <inkml:trace contextRef="#ctx0" brushRef="#br0" timeOffset="5565.732">2808 763,'0'0,"0"0,0 0,0 0,0 0,0 0,0 0,0 0,0 0,0 0,-2 9,-20 49,17-47,0 1,0-1,1 1,1 0,0 0,1 0,0 0,0 9,1-15,-1 0,1 0,-1 0,0 0,-1-1,1 1,-1 0,0-1,-1 0,1 0,-4 4,-71 62,18-31,-41 10,-27-3,107-40,0-2,0 0,-1-1,1-1,-5-1,-95 1,11 1,-39 2,6 8,15-25,-78 5,-72-26,118 19,-60 0,103 6,-27 1,15 1,13-3,22 2,-10 5,102 1</inkml:trace>
  <inkml:trace contextRef="#ctx0" brushRef="#br0" timeOffset="6947.887">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3">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3">1904 723,'-14'2,"-99"49,105-47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46">14 11,'0'0,"0"0,-1 3,-11 36,47-40,49 0,42 51,-115-44,-1 0,0 1,-1 0,1 1,-1 0,-1 1,0-1,7 10,4 4,48 73,-20 1,-42-85,0 0,-1 1,0-1,-1 1,0 0,-1 0,-1 0,0 1,0-1,-1 2,-3 134,-28-45,29-95,-3 18,-1 1,-2-1,0-1,-2 0,-2 2,-31 60,-48 70,80-139,-2 0,0-1,-1 0,-1-1,-1 0,-17 19,-22 9,32-31,16-10,5-2</inkml:trace>
  <inkml:trace contextRef="#ctx0" brushRef="#br0" timeOffset="2893.447">96 1355,'21'2,"60"23,15-18,-7-15,83-30,-71 14,-59 14,-19 5,-1 0,1-2,-2 0,1-2,-1 0,0-1,2-3,91-86,-94 80,55-56,-25 36,-1-2,-3-2,28-33,-49 46,-20 21,2 1,-1 0,1 0,0 1,0 0,1 1,0-1,8-3,150-71,-157 77,0 0,0 1,1 0,-1 0,1 1,0 1,0 0,0 0,-1 0,1 1,0 1,0 0,0 0,0 1,0 0,-1 1,6 2,84 18,-97-23</inkml:trace>
  <inkml:trace contextRef="#ctx0" brushRef="#br0" timeOffset="4867.452">96 38,'14'-8,"0"2,0 1,1 0,0 1,0 1,0 1,0 0,1 1,-1 0,0 1,1 1,8 2,-13-2,-1 1,0 0,0 1,0 1,0-1,0 2,3 1,34 13,155 42,-100-6,0-8,-40-5,-33-18,33 12,40 21,12-1,-38-27,6 10,-60-30,0-1,0 0,0-2,1-1,8 1,7 2,206 41,-128-46,-110-3</inkml:trace>
  <inkml:trace contextRef="#ctx0" brushRef="#br0" timeOffset="6239.398">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4">967 645,'19'24,"-14"-18,0 0,0 1,0-1,-1 1,0 0,-1 1,1-1,-1 0,-1 1,0 0,0-1,0 1,-1 0,0 0,0 0,-1 0,-1 7,-1-68,5 46,0 1,0-1,1 1,0 0,0 0,1 0,0 1,0-1,0 1,0 0,1 1,0-1,0 1,0 0,0 1,1 0,-1 0,1 0,0 0,0 1,7-1,1-2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7">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007">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32">2353 481,'0'0,"0"0,0 0,0 0,0 0,0 0,0 0</inkml:trace>
  <inkml:trace contextRef="#ctx0" brushRef="#br0" timeOffset="5345.844">2475 603,'0'0,"0"0,0 0,0 0,0 1,0 1,0 1,0 1,0 1,0 0,0 1,0 1,0 0,0-1</inkml:trace>
  <inkml:trace contextRef="#ctx0" brushRef="#br0" timeOffset="5860.027">2196 460,'0'0,"0"0,0 0,0 0,0 0,0 0,0 0,0 0,0 0,0 0,1 0,2 0,2 2,2 0,1 1,0 0,-2-1,-1-1</inkml:trace>
  <inkml:trace contextRef="#ctx0" brushRef="#br0" timeOffset="6110.888">2495 603,'0'0,"0"0,0 0,0 0,0 0,0 0</inkml:trace>
  <inkml:trace contextRef="#ctx0" brushRef="#br0" timeOffset="6111.888">2373 488,'0'0,"0"0,0 0,0 0,-1-1,-2-1,-2-1,-2 1,-2-2,-1 0,0-1,0-1,0 0,1 2,2 0,2 1</inkml:trace>
  <inkml:trace contextRef="#ctx0" brushRef="#br0" timeOffset="6689.436">2230 427,'0'0,"0"0,0 0,0 0,0 0,0 0,0 0,0 0,0 0,0 0,0 0,0 0</inkml:trace>
  <inkml:trace contextRef="#ctx0" brushRef="#br0" timeOffset="6935.985">2278 393,'0'0,"0"0,0 0,0 0,1 0,1 1,1 2,1 1,2 1,1 1,1 1,-2-1</inkml:trace>
  <inkml:trace contextRef="#ctx0" brushRef="#br0" timeOffset="7201.091">2482 603,'0'19,"-30"-28,22 5,0 0,0-1,0 0,0 0,1-1,0 0,0 0,1 0,-1-1,1 0,1-1,-2-2,-13-19,18 26</inkml:trace>
  <inkml:trace contextRef="#ctx0" brushRef="#br0" timeOffset="8033.86">354 468,'10'22,"5"30,-2 0,5 50,-10-53,10 103,-18-145</inkml:trace>
  <inkml:trace contextRef="#ctx0" brushRef="#br0" timeOffset="8500.931">320 535,'0'0,"0"0,0 0,0 0,7 8,4 6,1-1,1 0,0-1,1 0,0-1,0-1,2 0,-1-1,1-1,0 0,8 1,99 63,-119-69,0-1,0-1,0 1,1-1,-1 1,0-1,1-1,-1 1,1-1,-1 1,1-1,-1 0,1-1,-1 1,1-1,-1 0,0 0,1 0,-1-1,0 1,0-1,0 0,0-1,0 1,0 0,-1-1,1 0,-1 0,0 0,0 0,0-1,0 1,0-1,-1 0,0 0,1 0,-2 0,1 0,0 0,-1 0,1-2,0-12,0-1,-2 1,0 0,-1-1,-1 1,-3-13,-3-50,8 74</inkml:trace>
  <inkml:trace contextRef="#ctx0" brushRef="#br0" timeOffset="9186.627">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6">1319 434,'0'0,"0"0,0 0,0 0,0 9,-8 162,-5 16,14-83,-1-99</inkml:trace>
  <inkml:trace contextRef="#ctx0" brushRef="#br0" timeOffset="9936.478">1469 691,'0'0,"0"0,-6 0,-148-14,-31-13,172 26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A9909F-F71C-405D-A726-CB82793B1FD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0A9909F-F71C-405D-A726-CB82793B1FD2}" type="datetimeFigureOut">
              <a:rPr lang="en-US" smtClean="0"/>
              <a:t>1/10/2024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0A9909F-F71C-405D-A726-CB82793B1FD2}" type="datetimeFigureOut">
              <a:rPr lang="en-US" smtClean="0"/>
              <a:t>1/10/2024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9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83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9909F-F71C-405D-A726-CB82793B1FD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1256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0A9909F-F71C-405D-A726-CB82793B1FD2}" type="datetimeFigureOut">
              <a:rPr lang="en-US" smtClean="0"/>
              <a:t>1/10/2024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8637265-F5BC-403C-A9BA-AD78D690B70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5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0A9909F-F71C-405D-A726-CB82793B1FD2}"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7265-F5BC-403C-A9BA-AD78D690B70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0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9909F-F71C-405D-A726-CB82793B1FD2}"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89051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A9909F-F71C-405D-A726-CB82793B1FD2}"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035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909F-F71C-405D-A726-CB82793B1FD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909F-F71C-405D-A726-CB82793B1FD2}"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334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9909F-F71C-405D-A726-CB82793B1FD2}"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0A9909F-F71C-405D-A726-CB82793B1FD2}" type="datetimeFigureOut">
              <a:rPr lang="en-US" smtClean="0"/>
              <a:t>1/10/2024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8637265-F5BC-403C-A9BA-AD78D690B70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5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70.png"/><Relationship Id="rId9" Type="http://schemas.openxmlformats.org/officeDocument/2006/relationships/customXml" Target="../ink/ink3.xml"/></Relationships>
</file>

<file path=ppt/slides/_rels/slide30.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0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0.png"/></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2" Type="http://schemas.openxmlformats.org/officeDocument/2006/relationships/image" Target="../media/image60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310.png"/><Relationship Id="rId4" Type="http://schemas.openxmlformats.org/officeDocument/2006/relationships/image" Target="../media/image30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9.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0B9-25B7-4E3F-B7AB-327D345E1DB0}"/>
              </a:ext>
            </a:extLst>
          </p:cNvPr>
          <p:cNvSpPr>
            <a:spLocks noGrp="1"/>
          </p:cNvSpPr>
          <p:nvPr>
            <p:ph type="ctrTitle"/>
          </p:nvPr>
        </p:nvSpPr>
        <p:spPr/>
        <p:txBody>
          <a:bodyPr/>
          <a:lstStyle/>
          <a:p>
            <a:r>
              <a:rPr lang="en-US" dirty="0"/>
              <a:t>Predicates and Quantifiers</a:t>
            </a:r>
          </a:p>
        </p:txBody>
      </p:sp>
      <p:sp>
        <p:nvSpPr>
          <p:cNvPr id="3" name="Subtitle 2">
            <a:extLst>
              <a:ext uri="{FF2B5EF4-FFF2-40B4-BE49-F238E27FC236}">
                <a16:creationId xmlns:a16="http://schemas.microsoft.com/office/drawing/2014/main" id="{58346178-06D7-430B-8038-266C199FCAA4}"/>
              </a:ext>
            </a:extLst>
          </p:cNvPr>
          <p:cNvSpPr>
            <a:spLocks noGrp="1"/>
          </p:cNvSpPr>
          <p:nvPr>
            <p:ph type="subTitle" idx="1"/>
          </p:nvPr>
        </p:nvSpPr>
        <p:spPr/>
        <p:txBody>
          <a:bodyPr/>
          <a:lstStyle/>
          <a:p>
            <a:r>
              <a:rPr lang="en-US" dirty="0"/>
              <a:t>CSE 311 Autumn 23</a:t>
            </a:r>
          </a:p>
          <a:p>
            <a:r>
              <a:rPr lang="en-US" dirty="0"/>
              <a:t>Lecture 5</a:t>
            </a:r>
          </a:p>
        </p:txBody>
      </p:sp>
    </p:spTree>
    <p:extLst>
      <p:ext uri="{BB962C8B-B14F-4D97-AF65-F5344CB8AC3E}">
        <p14:creationId xmlns:p14="http://schemas.microsoft.com/office/powerpoint/2010/main" val="140092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1EE4D-7BCA-4C46-837E-8096B7A162A9}"/>
              </a:ext>
            </a:extLst>
          </p:cNvPr>
          <p:cNvSpPr>
            <a:spLocks noGrp="1"/>
          </p:cNvSpPr>
          <p:nvPr>
            <p:ph type="title"/>
          </p:nvPr>
        </p:nvSpPr>
        <p:spPr/>
        <p:txBody>
          <a:bodyPr/>
          <a:lstStyle/>
          <a:p>
            <a:r>
              <a:rPr lang="en-US" dirty="0"/>
              <a:t>Predicates!</a:t>
            </a:r>
          </a:p>
        </p:txBody>
      </p:sp>
      <p:sp>
        <p:nvSpPr>
          <p:cNvPr id="5" name="Text Placeholder 4">
            <a:extLst>
              <a:ext uri="{FF2B5EF4-FFF2-40B4-BE49-F238E27FC236}">
                <a16:creationId xmlns:a16="http://schemas.microsoft.com/office/drawing/2014/main" id="{B1058868-6A67-4C0A-B378-F699C2C85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9296549" cy="1485900"/>
            <a:chOff x="1185842" y="3429000"/>
            <a:chExt cx="6472818" cy="1485900"/>
          </a:xfrm>
        </p:grpSpPr>
        <p:sp>
          <p:nvSpPr>
            <p:cNvPr id="5" name="Rectangle 4"/>
            <p:cNvSpPr/>
            <p:nvPr/>
          </p:nvSpPr>
          <p:spPr>
            <a:xfrm>
              <a:off x="1185842" y="3429000"/>
              <a:ext cx="6472818"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of all inputs allowed as inputs to our predicates.</a:t>
              </a:r>
            </a:p>
          </p:txBody>
        </p:sp>
        <p:sp>
          <p:nvSpPr>
            <p:cNvPr id="6" name="Rectangle 5"/>
            <p:cNvSpPr/>
            <p:nvPr/>
          </p:nvSpPr>
          <p:spPr>
            <a:xfrm>
              <a:off x="1195366" y="3429000"/>
              <a:ext cx="64632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
        <p:nvSpPr>
          <p:cNvPr id="7" name="Speech Bubble: Rectangle with Corners Rounded 6">
            <a:extLst>
              <a:ext uri="{FF2B5EF4-FFF2-40B4-BE49-F238E27FC236}">
                <a16:creationId xmlns:a16="http://schemas.microsoft.com/office/drawing/2014/main" id="{6BF090AD-2BBB-4C29-B16D-1071F336E2D6}"/>
              </a:ext>
            </a:extLst>
          </p:cNvPr>
          <p:cNvSpPr/>
          <p:nvPr/>
        </p:nvSpPr>
        <p:spPr>
          <a:xfrm>
            <a:off x="5794310" y="6072402"/>
            <a:ext cx="5654351" cy="741784"/>
          </a:xfrm>
          <a:prstGeom prst="wedgeRoundRectCallout">
            <a:avLst>
              <a:gd name="adj1" fmla="val -22483"/>
              <a:gd name="adj2" fmla="val -620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Often we give the type(s) of allowed inputs, </a:t>
            </a:r>
            <a:br>
              <a:rPr lang="en-US" sz="2400" dirty="0"/>
            </a:br>
            <a:r>
              <a:rPr lang="en-US" sz="2400" dirty="0"/>
              <a:t>like “all integers” or “all real numbers.</a:t>
            </a:r>
          </a:p>
        </p:txBody>
      </p:sp>
    </p:spTree>
    <p:extLst>
      <p:ext uri="{BB962C8B-B14F-4D97-AF65-F5344CB8AC3E}">
        <p14:creationId xmlns:p14="http://schemas.microsoft.com/office/powerpoint/2010/main" val="289038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Late Day Policy</a:t>
            </a:r>
          </a:p>
          <a:p>
            <a:r>
              <a:rPr lang="en-US" dirty="0"/>
              <a:t>Up to 6 late days to use during the quarter.</a:t>
            </a:r>
          </a:p>
          <a:p>
            <a:pPr lvl="1"/>
            <a:r>
              <a:rPr lang="en-US" dirty="0"/>
              <a:t>Lets you submit a homework up to 24 hours later than normal.</a:t>
            </a:r>
          </a:p>
          <a:p>
            <a:pPr lvl="1"/>
            <a:r>
              <a:rPr lang="en-US" dirty="0"/>
              <a:t>Max of 3 late days per assignment.</a:t>
            </a:r>
          </a:p>
          <a:p>
            <a:r>
              <a:rPr lang="en-US" dirty="0"/>
              <a:t>Just submit on </a:t>
            </a:r>
            <a:r>
              <a:rPr lang="en-US" dirty="0" err="1"/>
              <a:t>gradescope</a:t>
            </a:r>
            <a:r>
              <a:rPr lang="en-US" dirty="0"/>
              <a:t>, don’t need to tell us you’re using late days.</a:t>
            </a:r>
          </a:p>
          <a:p>
            <a:r>
              <a:rPr lang="en-US" dirty="0"/>
              <a:t>If you have extra late days after the last homework, we turn each late day into a “full credit concept check”</a:t>
            </a:r>
          </a:p>
          <a:p>
            <a:pPr lvl="1"/>
            <a:r>
              <a:rPr lang="en-US" dirty="0" err="1"/>
              <a:t>Logisitcally</a:t>
            </a:r>
            <a:r>
              <a:rPr lang="en-US" dirty="0"/>
              <a:t> too much to count late days on the small checks; we assume you would have gotten full credit. </a:t>
            </a:r>
          </a:p>
        </p:txBody>
      </p:sp>
    </p:spTree>
    <p:extLst>
      <p:ext uri="{BB962C8B-B14F-4D97-AF65-F5344CB8AC3E}">
        <p14:creationId xmlns:p14="http://schemas.microsoft.com/office/powerpoint/2010/main" val="144569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209967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on Wednesday).</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0ED-362A-4F53-A0C9-092A771967A6}"/>
              </a:ext>
            </a:extLst>
          </p:cNvPr>
          <p:cNvSpPr>
            <a:spLocks noGrp="1"/>
          </p:cNvSpPr>
          <p:nvPr>
            <p:ph type="title"/>
          </p:nvPr>
        </p:nvSpPr>
        <p:spPr/>
        <p:txBody>
          <a:bodyPr/>
          <a:lstStyle/>
          <a:p>
            <a:r>
              <a:rPr lang="en-US" dirty="0"/>
              <a:t>Bound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EAB6D0-C78F-4FED-BEDA-3A722475A6F8}"/>
                  </a:ext>
                </a:extLst>
              </p:cNvPr>
              <p:cNvSpPr>
                <a:spLocks noGrp="1"/>
              </p:cNvSpPr>
              <p:nvPr>
                <p:ph idx="1"/>
              </p:nvPr>
            </p:nvSpPr>
            <p:spPr/>
            <p:txBody>
              <a:bodyPr>
                <a:normAutofit/>
              </a:bodyPr>
              <a:lstStyle/>
              <a:p>
                <a:pPr marL="0" indent="0">
                  <a:buNone/>
                </a:pPr>
                <a:r>
                  <a:rPr lang="en-US" dirty="0"/>
                  <a:t>What happens if we repeat a variable? </a:t>
                </a:r>
              </a:p>
              <a:p>
                <a:pPr marL="0" indent="0">
                  <a:buNone/>
                </a:pPr>
                <a:r>
                  <a:rPr lang="en-US" dirty="0"/>
                  <a:t>Whenever you introduce a new quantifier with an already existing variable, it “takes over” that name until its expression ends.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 ∀</m:t>
                      </m:r>
                      <m:r>
                        <a:rPr lang="en-US" b="0" i="1" smtClean="0">
                          <a:solidFill>
                            <a:schemeClr val="accent3"/>
                          </a:solidFill>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solidFill>
                                    <a:schemeClr val="accent3"/>
                                  </a:solidFill>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marL="0" indent="0">
                  <a:buNone/>
                </a:pPr>
                <a:r>
                  <a:rPr lang="en-US" dirty="0"/>
                  <a:t>It’s common (albeit somewhat confusing) practice to reuse a variables when it “wouldn’t matter”. </a:t>
                </a:r>
              </a:p>
              <a:p>
                <a:pPr marL="0" indent="0">
                  <a:buNone/>
                </a:pPr>
                <a:r>
                  <a:rPr lang="en-US" dirty="0"/>
                  <a:t>Never do something like the above: where a single name switches from gold to purple back to gold. Switching from gold to purple only is usually fine…but names are cheap.</a:t>
                </a:r>
              </a:p>
            </p:txBody>
          </p:sp>
        </mc:Choice>
        <mc:Fallback xmlns="">
          <p:sp>
            <p:nvSpPr>
              <p:cNvPr id="3" name="Content Placeholder 2">
                <a:extLst>
                  <a:ext uri="{FF2B5EF4-FFF2-40B4-BE49-F238E27FC236}">
                    <a16:creationId xmlns:a16="http://schemas.microsoft.com/office/drawing/2014/main" id="{14EAB6D0-C78F-4FED-BEDA-3A722475A6F8}"/>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70237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p:spTree>
    <p:extLst>
      <p:ext uri="{BB962C8B-B14F-4D97-AF65-F5344CB8AC3E}">
        <p14:creationId xmlns:p14="http://schemas.microsoft.com/office/powerpoint/2010/main" val="2384271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dirty="0">
                        <a:solidFill>
                          <a:schemeClr val="accent3"/>
                        </a:solidFill>
                        <a:latin typeface="Courier New" panose="02070309020205020404" pitchFamily="49" charset="0"/>
                        <a:cs typeface="Courier New" panose="02070309020205020404" pitchFamily="49" charset="0"/>
                      </a:rPr>
                      <m:t>Tasty</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b="0" i="0" dirty="0" smtClean="0">
                        <a:solidFill>
                          <a:schemeClr val="accent3"/>
                        </a:solidFill>
                        <a:latin typeface="Courier New" panose="02070309020205020404" pitchFamily="49" charset="0"/>
                        <a:cs typeface="Courier New" panose="02070309020205020404" pitchFamily="49" charset="0"/>
                      </a:rPr>
                      <m:t>Diced</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423783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Domain Restriction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44872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 (for </a:t>
                </a:r>
                <a:r>
                  <a:rPr lang="en-US" b="1" dirty="0"/>
                  <a:t>A</a:t>
                </a:r>
                <a:r>
                  <a:rPr lang="en-US" dirty="0"/>
                  <a:t>ll) and </a:t>
                </a:r>
                <a14:m>
                  <m:oMath xmlns:m="http://schemas.openxmlformats.org/officeDocument/2006/math">
                    <m:r>
                      <a:rPr lang="en-US" b="0" i="1" smtClean="0">
                        <a:latin typeface="Cambria Math" panose="02040503050406030204" pitchFamily="18" charset="0"/>
                      </a:rPr>
                      <m:t>∃</m:t>
                    </m:r>
                  </m:oMath>
                </a14:m>
                <a:r>
                  <a:rPr lang="en-US" dirty="0"/>
                  <a:t> (there </a:t>
                </a:r>
                <a:r>
                  <a:rPr lang="en-US" b="1" dirty="0"/>
                  <a:t>E</a:t>
                </a:r>
                <a:r>
                  <a:rPr lang="en-US" dirty="0"/>
                  <a:t>xists)</a:t>
                </a:r>
              </a:p>
              <a:p>
                <a:r>
                  <a:rPr lang="en-US" dirty="0"/>
                  <a:t>Write these statements in predicate logic with quantifiers. Let your domain of discourse be “cats”</a:t>
                </a:r>
              </a:p>
              <a:p>
                <a:endParaRPr lang="en-US" dirty="0"/>
              </a:p>
              <a:p>
                <a:r>
                  <a:rPr lang="en-US" dirty="0"/>
                  <a:t>If a cat is fat, then it is happy.</a:t>
                </a: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2" name="Rounded Rectangle 1"/>
          <p:cNvSpPr/>
          <p:nvPr/>
        </p:nvSpPr>
        <p:spPr>
          <a:xfrm>
            <a:off x="1376218" y="3177309"/>
            <a:ext cx="8026400" cy="37869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This sentence implicitly makes a statement about all cats!</a:t>
            </a:r>
          </a:p>
        </p:txBody>
      </p:sp>
      <mc:AlternateContent xmlns:mc="http://schemas.openxmlformats.org/markup-compatibility/2006" xmlns:a14="http://schemas.microsoft.com/office/drawing/2010/main">
        <mc:Choice Requires="a14">
          <p:sp>
            <p:nvSpPr>
              <p:cNvPr id="7" name="TextBox 6"/>
              <p:cNvSpPr txBox="1"/>
              <p:nvPr/>
            </p:nvSpPr>
            <p:spPr>
              <a:xfrm>
                <a:off x="1459346" y="3962400"/>
                <a:ext cx="8959273"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Fat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 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59346" y="3962400"/>
                <a:ext cx="8959273" cy="461665"/>
              </a:xfrm>
              <a:prstGeom prst="rect">
                <a:avLst/>
              </a:prstGeom>
              <a:blipFill>
                <a:blip r:embed="rId3"/>
                <a:stretch>
                  <a:fillRect l="-68"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24636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Quantifiers</a:t>
            </a:r>
          </a:p>
        </p:txBody>
      </p:sp>
      <p:sp>
        <p:nvSpPr>
          <p:cNvPr id="5" name="Content Placeholder 4"/>
          <p:cNvSpPr>
            <a:spLocks noGrp="1"/>
          </p:cNvSpPr>
          <p:nvPr>
            <p:ph idx="1"/>
          </p:nvPr>
        </p:nvSpPr>
        <p:spPr/>
        <p:txBody>
          <a:bodyPr/>
          <a:lstStyle/>
          <a:p>
            <a:r>
              <a:rPr lang="en-US" dirty="0"/>
              <a:t>Writing implications can be tricky when we change the domain of discourse.</a:t>
            </a:r>
          </a:p>
          <a:p>
            <a:pPr algn="ctr"/>
            <a:r>
              <a:rPr lang="en-US" dirty="0"/>
              <a:t>For every cat: if the cat is fat, then it is happy.</a:t>
            </a:r>
          </a:p>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29674" y="4706440"/>
                <a:ext cx="5126181"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Cat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 Fat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29674" y="4706440"/>
                <a:ext cx="5126181" cy="461665"/>
              </a:xfrm>
              <a:prstGeom prst="rect">
                <a:avLst/>
              </a:prstGeom>
              <a:blipFill>
                <a:blip r:embed="rId2"/>
                <a:stretch>
                  <a:fillRect l="-11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91565" y="3048000"/>
                <a:ext cx="3849715"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Fat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 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91565" y="3048000"/>
                <a:ext cx="3849715" cy="461665"/>
              </a:xfrm>
              <a:prstGeom prst="rect">
                <a:avLst/>
              </a:prstGeom>
              <a:blipFill>
                <a:blip r:embed="rId3"/>
                <a:stretch>
                  <a:fillRect l="-158" t="-9211" b="-30263"/>
                </a:stretch>
              </a:blipFill>
            </p:spPr>
            <p:txBody>
              <a:bodyPr/>
              <a:lstStyle/>
              <a:p>
                <a:r>
                  <a:rPr lang="en-US">
                    <a:noFill/>
                  </a:rPr>
                  <a:t> </a:t>
                </a:r>
              </a:p>
            </p:txBody>
          </p:sp>
        </mc:Fallback>
      </mc:AlternateContent>
      <p:sp>
        <p:nvSpPr>
          <p:cNvPr id="3" name="TextBox 2"/>
          <p:cNvSpPr txBox="1"/>
          <p:nvPr/>
        </p:nvSpPr>
        <p:spPr>
          <a:xfrm>
            <a:off x="1810327" y="3048000"/>
            <a:ext cx="534785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Domain of Discourse: cats</a:t>
            </a:r>
          </a:p>
        </p:txBody>
      </p:sp>
      <mc:AlternateContent xmlns:mc="http://schemas.openxmlformats.org/markup-compatibility/2006" xmlns:a14="http://schemas.microsoft.com/office/drawing/2010/main">
        <mc:Choice Requires="a14">
          <p:sp>
            <p:nvSpPr>
              <p:cNvPr id="8" name="TextBox 7"/>
              <p:cNvSpPr txBox="1"/>
              <p:nvPr/>
            </p:nvSpPr>
            <p:spPr>
              <a:xfrm>
                <a:off x="575238" y="3566419"/>
                <a:ext cx="11007161"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if we change our domain of discourse to be all mammals?</a:t>
                </a:r>
              </a:p>
              <a:p>
                <a:r>
                  <a:rPr lang="en-US" sz="2800" dirty="0">
                    <a:latin typeface="Segoe UI Semilight" panose="020B0402040204020203" pitchFamily="34" charset="0"/>
                    <a:cs typeface="Segoe UI Semilight" panose="020B0402040204020203" pitchFamily="34" charset="0"/>
                  </a:rPr>
                  <a:t>We need to limit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𝑥</m:t>
                    </m:r>
                  </m:oMath>
                </a14:m>
                <a:r>
                  <a:rPr lang="en-US" sz="2800" dirty="0">
                    <a:latin typeface="Segoe UI Semilight" panose="020B0402040204020203" pitchFamily="34" charset="0"/>
                    <a:cs typeface="Segoe UI Semilight" panose="020B0402040204020203" pitchFamily="34" charset="0"/>
                  </a:rPr>
                  <a:t> to be a cat. How do we do that?</a:t>
                </a:r>
              </a:p>
            </p:txBody>
          </p:sp>
        </mc:Choice>
        <mc:Fallback xmlns="">
          <p:sp>
            <p:nvSpPr>
              <p:cNvPr id="8" name="TextBox 7"/>
              <p:cNvSpPr txBox="1">
                <a:spLocks noRot="1" noChangeAspect="1" noMove="1" noResize="1" noEditPoints="1" noAdjustHandles="1" noChangeArrowheads="1" noChangeShapeType="1" noTextEdit="1"/>
              </p:cNvSpPr>
              <p:nvPr/>
            </p:nvSpPr>
            <p:spPr>
              <a:xfrm>
                <a:off x="575238" y="3566419"/>
                <a:ext cx="11007161" cy="954107"/>
              </a:xfrm>
              <a:prstGeom prst="rect">
                <a:avLst/>
              </a:prstGeom>
              <a:blipFill>
                <a:blip r:embed="rId4"/>
                <a:stretch>
                  <a:fillRect l="-1107" t="-6369"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46086" y="4706439"/>
                <a:ext cx="5126181"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Cat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(Fat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46086" y="4706439"/>
                <a:ext cx="5126181" cy="461665"/>
              </a:xfrm>
              <a:prstGeom prst="rect">
                <a:avLst/>
              </a:prstGeom>
              <a:blipFill>
                <a:blip r:embed="rId5"/>
                <a:stretch>
                  <a:fillRect l="-119"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4048990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4" name="TextBox 3"/>
              <p:cNvSpPr txBox="1"/>
              <p:nvPr/>
            </p:nvSpPr>
            <p:spPr>
              <a:xfrm>
                <a:off x="729674" y="2526656"/>
                <a:ext cx="5126181"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Cat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 Fat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29674" y="2526656"/>
                <a:ext cx="5126181" cy="461665"/>
              </a:xfrm>
              <a:prstGeom prst="rect">
                <a:avLst/>
              </a:prstGeom>
              <a:blipFill>
                <a:blip r:embed="rId2"/>
                <a:stretch>
                  <a:fillRect l="-11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46086" y="2526655"/>
                <a:ext cx="5126181"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Cat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(Fat</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46086" y="2526655"/>
                <a:ext cx="5126181" cy="461665"/>
              </a:xfrm>
              <a:prstGeom prst="rect">
                <a:avLst/>
              </a:prstGeom>
              <a:blipFill>
                <a:blip r:embed="rId3"/>
                <a:stretch>
                  <a:fillRect l="-11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5239" y="3362036"/>
                <a:ext cx="5280616"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all mammals,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𝑥</m:t>
                    </m:r>
                  </m:oMath>
                </a14:m>
                <a:r>
                  <a:rPr lang="en-US" sz="2400" dirty="0">
                    <a:latin typeface="Segoe UI Semilight" panose="020B0402040204020203" pitchFamily="34" charset="0"/>
                    <a:cs typeface="Segoe UI Semilight" panose="020B0402040204020203" pitchFamily="34" charset="0"/>
                  </a:rPr>
                  <a:t> is a cat and fat then it is happy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𝑥</m:t>
                    </m:r>
                  </m:oMath>
                </a14:m>
                <a:r>
                  <a:rPr lang="en-US" sz="2400" dirty="0">
                    <a:latin typeface="Segoe UI Semilight" panose="020B0402040204020203" pitchFamily="34" charset="0"/>
                    <a:cs typeface="Segoe UI Semilight" panose="020B0402040204020203" pitchFamily="34" charset="0"/>
                  </a:rPr>
                  <a:t> is not a cat, the claim is vacuously true, you can’t use the promise for anything]</a:t>
                </a:r>
              </a:p>
            </p:txBody>
          </p:sp>
        </mc:Choice>
        <mc:Fallback xmlns="">
          <p:sp>
            <p:nvSpPr>
              <p:cNvPr id="6" name="TextBox 5"/>
              <p:cNvSpPr txBox="1">
                <a:spLocks noRot="1" noChangeAspect="1" noMove="1" noResize="1" noEditPoints="1" noAdjustHandles="1" noChangeArrowheads="1" noChangeShapeType="1" noTextEdit="1"/>
              </p:cNvSpPr>
              <p:nvPr/>
            </p:nvSpPr>
            <p:spPr>
              <a:xfrm>
                <a:off x="575239" y="3362036"/>
                <a:ext cx="5280616" cy="1938992"/>
              </a:xfrm>
              <a:prstGeom prst="rect">
                <a:avLst/>
              </a:prstGeom>
              <a:blipFill>
                <a:blip r:embed="rId4"/>
                <a:stretch>
                  <a:fillRect l="-1730" t="-2201" r="-1269"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46086" y="3362036"/>
                <a:ext cx="5280616"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all mammals, that mammal is a cat and if it is fat then it is happy.</a:t>
                </a:r>
              </a:p>
              <a:p>
                <a:r>
                  <a:rPr lang="en-US" sz="2400" dirty="0">
                    <a:latin typeface="Segoe UI Semilight" panose="020B0402040204020203" pitchFamily="34" charset="0"/>
                    <a:cs typeface="Segoe UI Semilight" panose="020B0402040204020203" pitchFamily="34" charset="0"/>
                  </a:rPr>
                  <a:t>[what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𝑥</m:t>
                    </m:r>
                  </m:oMath>
                </a14:m>
                <a:r>
                  <a:rPr lang="en-US" sz="2400" dirty="0">
                    <a:latin typeface="Segoe UI Semilight" panose="020B0402040204020203" pitchFamily="34" charset="0"/>
                    <a:cs typeface="Segoe UI Semilight" panose="020B0402040204020203" pitchFamily="34" charset="0"/>
                  </a:rPr>
                  <a:t> is a dog? Dogs are in the domain, but…uh-oh. This isn’t what we meant.]</a:t>
                </a:r>
              </a:p>
            </p:txBody>
          </p:sp>
        </mc:Choice>
        <mc:Fallback xmlns="">
          <p:sp>
            <p:nvSpPr>
              <p:cNvPr id="7" name="TextBox 6"/>
              <p:cNvSpPr txBox="1">
                <a:spLocks noRot="1" noChangeAspect="1" noMove="1" noResize="1" noEditPoints="1" noAdjustHandles="1" noChangeArrowheads="1" noChangeShapeType="1" noTextEdit="1"/>
              </p:cNvSpPr>
              <p:nvPr/>
            </p:nvSpPr>
            <p:spPr>
              <a:xfrm>
                <a:off x="6246086" y="3362036"/>
                <a:ext cx="5280616" cy="1938992"/>
              </a:xfrm>
              <a:prstGeom prst="rect">
                <a:avLst/>
              </a:prstGeom>
              <a:blipFill>
                <a:blip r:embed="rId5"/>
                <a:stretch>
                  <a:fillRect l="-1848" t="-2201" r="-2309" b="-6604"/>
                </a:stretch>
              </a:blipFill>
            </p:spPr>
            <p:txBody>
              <a:bodyPr/>
              <a:lstStyle/>
              <a:p>
                <a:r>
                  <a:rPr lang="en-US">
                    <a:noFill/>
                  </a:rPr>
                  <a:t> </a:t>
                </a:r>
              </a:p>
            </p:txBody>
          </p:sp>
        </mc:Fallback>
      </mc:AlternateContent>
      <p:sp>
        <p:nvSpPr>
          <p:cNvPr id="8" name="TextBox 7"/>
          <p:cNvSpPr txBox="1"/>
          <p:nvPr/>
        </p:nvSpPr>
        <p:spPr>
          <a:xfrm>
            <a:off x="575238" y="1508800"/>
            <a:ext cx="961845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Which of these translates “For every cat: if a cat is fat then it is happy.” when our domain of discourse is “mammals”?</a:t>
            </a:r>
          </a:p>
        </p:txBody>
      </p:sp>
      <p:sp>
        <p:nvSpPr>
          <p:cNvPr id="10" name="Rounded Rectangle 9"/>
          <p:cNvSpPr/>
          <p:nvPr/>
        </p:nvSpPr>
        <p:spPr>
          <a:xfrm>
            <a:off x="1671781" y="5301673"/>
            <a:ext cx="8599055" cy="119149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To “limit” variables to a portion of your domain of discourse under a universal quantifier add a hypothesis to an implication.</a:t>
            </a:r>
            <a:endParaRPr lang="en-US" sz="2400" dirty="0"/>
          </a:p>
        </p:txBody>
      </p:sp>
    </p:spTree>
    <p:extLst>
      <p:ext uri="{BB962C8B-B14F-4D97-AF65-F5344CB8AC3E}">
        <p14:creationId xmlns:p14="http://schemas.microsoft.com/office/powerpoint/2010/main" val="93727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p:sp>
        <p:nvSpPr>
          <p:cNvPr id="3" name="Content Placeholder 2"/>
          <p:cNvSpPr>
            <a:spLocks noGrp="1"/>
          </p:cNvSpPr>
          <p:nvPr>
            <p:ph idx="1"/>
          </p:nvPr>
        </p:nvSpPr>
        <p:spPr/>
        <p:txBody>
          <a:bodyPr/>
          <a:lstStyle/>
          <a:p>
            <a:r>
              <a:rPr lang="en-US" dirty="0"/>
              <a:t>Existential quantifiers need a different rule:</a:t>
            </a:r>
          </a:p>
        </p:txBody>
      </p:sp>
      <p:sp>
        <p:nvSpPr>
          <p:cNvPr id="4" name="Rounded Rectangle 3"/>
          <p:cNvSpPr/>
          <p:nvPr/>
        </p:nvSpPr>
        <p:spPr>
          <a:xfrm>
            <a:off x="831273" y="1995055"/>
            <a:ext cx="10834253" cy="119149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To “limit” variables to a portion of your domain of discourse under an existential quantifier AND the limitation together with the rest of the statement.</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831273" y="3509818"/>
                <a:ext cx="10317018"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dog who is not happy.</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dogs</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Happy</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31273" y="3509818"/>
                <a:ext cx="10317018" cy="2308324"/>
              </a:xfrm>
              <a:prstGeom prst="rect">
                <a:avLst/>
              </a:prstGeom>
              <a:blipFill>
                <a:blip r:embed="rId2"/>
                <a:stretch>
                  <a:fillRect l="-886" t="-1852"/>
                </a:stretch>
              </a:blipFill>
            </p:spPr>
            <p:txBody>
              <a:bodyPr/>
              <a:lstStyle/>
              <a:p>
                <a:r>
                  <a:rPr lang="en-US">
                    <a:noFill/>
                  </a:rPr>
                  <a:t> </a:t>
                </a:r>
              </a:p>
            </p:txBody>
          </p:sp>
        </mc:Fallback>
      </mc:AlternateContent>
    </p:spTree>
    <p:extLst>
      <p:ext uri="{BB962C8B-B14F-4D97-AF65-F5344CB8AC3E}">
        <p14:creationId xmlns:p14="http://schemas.microsoft.com/office/powerpoint/2010/main" val="119905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4" name="TextBox 3"/>
              <p:cNvSpPr txBox="1"/>
              <p:nvPr/>
            </p:nvSpPr>
            <p:spPr>
              <a:xfrm>
                <a:off x="6742547" y="2570654"/>
                <a:ext cx="5126181" cy="461665"/>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Dog</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742547" y="2570654"/>
                <a:ext cx="5126181" cy="461665"/>
              </a:xfrm>
              <a:prstGeom prst="rect">
                <a:avLst/>
              </a:prstGeom>
              <a:blipFill>
                <a:blip r:embed="rId2"/>
                <a:stretch>
                  <a:fillRect l="-119"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15468" y="2579705"/>
                <a:ext cx="5126181" cy="461665"/>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Dog</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Happy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15468" y="2579705"/>
                <a:ext cx="5126181" cy="461665"/>
              </a:xfrm>
              <a:prstGeom prst="rect">
                <a:avLst/>
              </a:prstGeom>
              <a:blipFill>
                <a:blip r:embed="rId3"/>
                <a:stretch>
                  <a:fillRect l="-11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5239" y="3362036"/>
                <a:ext cx="5280616"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mammal, such that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𝑥</m:t>
                    </m:r>
                  </m:oMath>
                </a14:m>
                <a:r>
                  <a:rPr lang="en-US" sz="2400" dirty="0">
                    <a:latin typeface="Segoe UI Semilight" panose="020B0402040204020203" pitchFamily="34" charset="0"/>
                    <a:cs typeface="Segoe UI Semilight" panose="020B0402040204020203" pitchFamily="34" charset="0"/>
                  </a:rPr>
                  <a:t> is a dog then it is not happy.</a:t>
                </a:r>
              </a:p>
              <a:p>
                <a:r>
                  <a:rPr lang="en-US" sz="2400" dirty="0">
                    <a:latin typeface="Segoe UI Semilight" panose="020B0402040204020203" pitchFamily="34" charset="0"/>
                    <a:cs typeface="Segoe UI Semilight" panose="020B0402040204020203" pitchFamily="34" charset="0"/>
                  </a:rPr>
                  <a:t>[this can’t be right – plug in a cat for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𝑥</m:t>
                    </m:r>
                  </m:oMath>
                </a14:m>
                <a:r>
                  <a:rPr lang="en-US" sz="2400" dirty="0">
                    <a:latin typeface="Segoe UI Semilight" panose="020B0402040204020203" pitchFamily="34" charset="0"/>
                    <a:cs typeface="Segoe UI Semilight" panose="020B0402040204020203" pitchFamily="34" charset="0"/>
                  </a:rPr>
                  <a:t> and the implication is true]</a:t>
                </a:r>
              </a:p>
            </p:txBody>
          </p:sp>
        </mc:Choice>
        <mc:Fallback xmlns="">
          <p:sp>
            <p:nvSpPr>
              <p:cNvPr id="6" name="TextBox 5"/>
              <p:cNvSpPr txBox="1">
                <a:spLocks noRot="1" noChangeAspect="1" noMove="1" noResize="1" noEditPoints="1" noAdjustHandles="1" noChangeArrowheads="1" noChangeShapeType="1" noTextEdit="1"/>
              </p:cNvSpPr>
              <p:nvPr/>
            </p:nvSpPr>
            <p:spPr>
              <a:xfrm>
                <a:off x="575239" y="3362036"/>
                <a:ext cx="5280616" cy="1569660"/>
              </a:xfrm>
              <a:prstGeom prst="rect">
                <a:avLst/>
              </a:prstGeom>
              <a:blipFill>
                <a:blip r:embed="rId4"/>
                <a:stretch>
                  <a:fillRect l="-1730" t="-2724" b="-8560"/>
                </a:stretch>
              </a:blipFill>
            </p:spPr>
            <p:txBody>
              <a:bodyPr/>
              <a:lstStyle/>
              <a:p>
                <a:r>
                  <a:rPr lang="en-US">
                    <a:noFill/>
                  </a:rPr>
                  <a:t> </a:t>
                </a:r>
              </a:p>
            </p:txBody>
          </p:sp>
        </mc:Fallback>
      </mc:AlternateContent>
      <p:sp>
        <p:nvSpPr>
          <p:cNvPr id="7" name="TextBox 6"/>
          <p:cNvSpPr txBox="1"/>
          <p:nvPr/>
        </p:nvSpPr>
        <p:spPr>
          <a:xfrm>
            <a:off x="6246086" y="3362036"/>
            <a:ext cx="5280616"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mammal that is both a dog and not happy.</a:t>
            </a:r>
          </a:p>
          <a:p>
            <a:r>
              <a:rPr lang="en-US" sz="2400" dirty="0">
                <a:latin typeface="Segoe UI Semilight" panose="020B0402040204020203" pitchFamily="34" charset="0"/>
                <a:cs typeface="Segoe UI Semilight" panose="020B0402040204020203" pitchFamily="34" charset="0"/>
              </a:rPr>
              <a:t>[this one is correct!]</a:t>
            </a:r>
          </a:p>
        </p:txBody>
      </p:sp>
      <p:sp>
        <p:nvSpPr>
          <p:cNvPr id="8" name="TextBox 7"/>
          <p:cNvSpPr txBox="1"/>
          <p:nvPr/>
        </p:nvSpPr>
        <p:spPr>
          <a:xfrm>
            <a:off x="575239" y="1508800"/>
            <a:ext cx="813465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Which of these translates “There is a dog who is not happy.” when our domain of discourse is “mammals”?</a:t>
            </a:r>
          </a:p>
        </p:txBody>
      </p:sp>
      <p:sp>
        <p:nvSpPr>
          <p:cNvPr id="9" name="Rounded Rectangle 8"/>
          <p:cNvSpPr/>
          <p:nvPr/>
        </p:nvSpPr>
        <p:spPr>
          <a:xfrm>
            <a:off x="575239" y="5206657"/>
            <a:ext cx="10834253" cy="119149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To “limit” variables to a portion of your domain of discourse under an existential quantifier AND the limitation together with the rest of the statement.</a:t>
            </a:r>
            <a:endParaRPr lang="en-US" sz="2400" dirty="0"/>
          </a:p>
        </p:txBody>
      </p:sp>
    </p:spTree>
    <p:extLst>
      <p:ext uri="{BB962C8B-B14F-4D97-AF65-F5344CB8AC3E}">
        <p14:creationId xmlns:p14="http://schemas.microsoft.com/office/powerpoint/2010/main" val="35648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0464F-B109-4821-951F-327B1D0C0A79}"/>
              </a:ext>
            </a:extLst>
          </p:cNvPr>
          <p:cNvSpPr>
            <a:spLocks noGrp="1"/>
          </p:cNvSpPr>
          <p:nvPr>
            <p:ph type="title"/>
          </p:nvPr>
        </p:nvSpPr>
        <p:spPr/>
        <p:txBody>
          <a:bodyPr/>
          <a:lstStyle/>
          <a:p>
            <a:r>
              <a:rPr lang="en-US" dirty="0"/>
              <a:t>Why are the rules what they are?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762FDF1-1CA4-4817-A5C7-AD122988F835}"/>
                  </a:ext>
                </a:extLst>
              </p:cNvPr>
              <p:cNvSpPr>
                <a:spLocks noGrp="1"/>
              </p:cNvSpPr>
              <p:nvPr>
                <p:ph idx="1"/>
              </p:nvPr>
            </p:nvSpPr>
            <p:spPr/>
            <p:txBody>
              <a:bodyPr/>
              <a:lstStyle/>
              <a:p>
                <a:r>
                  <a:rPr lang="en-US" dirty="0"/>
                  <a:t>A universal quantifier is a “Big AND”</a:t>
                </a:r>
              </a:p>
              <a:p>
                <a:r>
                  <a:rPr lang="en-US" dirty="0"/>
                  <a:t>For a domain of discourse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𝑃</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oMath>
                </a14:m>
                <a:r>
                  <a:rPr lang="en-US" dirty="0"/>
                  <a:t> means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r>
                  <a:rPr lang="en-US" dirty="0"/>
                  <a:t>Now let’s say our domain is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oMath>
                </a14:m>
                <a:r>
                  <a:rPr lang="en-US" dirty="0"/>
                  <a:t> are the irrelevant parts of the bigger domain (non-cat-mammals). We want the expression to be</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𝑅𝑖𝑔h𝑡𝑆𝑢𝑏𝐷𝑜𝑚𝑎𝑖𝑛</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does that!</a:t>
                </a:r>
              </a:p>
              <a:p>
                <a:endParaRPr lang="en-US" dirty="0"/>
              </a:p>
            </p:txBody>
          </p:sp>
        </mc:Choice>
        <mc:Fallback xmlns="">
          <p:sp>
            <p:nvSpPr>
              <p:cNvPr id="5" name="Content Placeholder 4">
                <a:extLst>
                  <a:ext uri="{FF2B5EF4-FFF2-40B4-BE49-F238E27FC236}">
                    <a16:creationId xmlns:a16="http://schemas.microsoft.com/office/drawing/2014/main" id="{5762FDF1-1CA4-4817-A5C7-AD122988F835}"/>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266157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0464F-B109-4821-951F-327B1D0C0A79}"/>
              </a:ext>
            </a:extLst>
          </p:cNvPr>
          <p:cNvSpPr>
            <a:spLocks noGrp="1"/>
          </p:cNvSpPr>
          <p:nvPr>
            <p:ph type="title"/>
          </p:nvPr>
        </p:nvSpPr>
        <p:spPr/>
        <p:txBody>
          <a:bodyPr/>
          <a:lstStyle/>
          <a:p>
            <a:r>
              <a:rPr lang="en-US" dirty="0"/>
              <a:t>Why are the rules what they are?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762FDF1-1CA4-4817-A5C7-AD122988F835}"/>
                  </a:ext>
                </a:extLst>
              </p:cNvPr>
              <p:cNvSpPr>
                <a:spLocks noGrp="1"/>
              </p:cNvSpPr>
              <p:nvPr>
                <p:ph idx="1"/>
              </p:nvPr>
            </p:nvSpPr>
            <p:spPr/>
            <p:txBody>
              <a:bodyPr/>
              <a:lstStyle/>
              <a:p>
                <a:r>
                  <a:rPr lang="en-US" dirty="0"/>
                  <a:t>An existential quantifier is a “Big OR”</a:t>
                </a:r>
              </a:p>
              <a:p>
                <a:r>
                  <a:rPr lang="en-US" dirty="0"/>
                  <a:t>For a domain of discourse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𝑃</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oMath>
                </a14:m>
                <a:r>
                  <a:rPr lang="en-US" dirty="0"/>
                  <a:t> means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r>
                  <a:rPr lang="en-US" dirty="0"/>
                  <a:t>Now let’s say our domain is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oMath>
                </a14:m>
                <a:r>
                  <a:rPr lang="en-US" dirty="0"/>
                  <a:t> are the irrelevant parts of the bigger domain (non-cat-mammals). We want the expression to be</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dirty="0"/>
              </a:p>
              <a:p>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𝑅𝑖𝑔h𝑡𝑆𝑢𝑏𝐷𝑜𝑚𝑎𝑖𝑛</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does that!</a:t>
                </a:r>
              </a:p>
              <a:p>
                <a:endParaRPr lang="en-US" dirty="0"/>
              </a:p>
            </p:txBody>
          </p:sp>
        </mc:Choice>
        <mc:Fallback xmlns="">
          <p:sp>
            <p:nvSpPr>
              <p:cNvPr id="5" name="Content Placeholder 4">
                <a:extLst>
                  <a:ext uri="{FF2B5EF4-FFF2-40B4-BE49-F238E27FC236}">
                    <a16:creationId xmlns:a16="http://schemas.microsoft.com/office/drawing/2014/main" id="{5762FDF1-1CA4-4817-A5C7-AD122988F835}"/>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368378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a:t>
            </a:r>
          </a:p>
        </p:txBody>
      </p:sp>
      <p:sp>
        <p:nvSpPr>
          <p:cNvPr id="3" name="Content Placeholder 2"/>
          <p:cNvSpPr>
            <a:spLocks noGrp="1"/>
          </p:cNvSpPr>
          <p:nvPr>
            <p:ph idx="1"/>
          </p:nvPr>
        </p:nvSpPr>
        <p:spPr/>
        <p:txBody>
          <a:bodyPr/>
          <a:lstStyle/>
          <a:p>
            <a:r>
              <a:rPr lang="en-US" dirty="0"/>
              <a:t>What happens when we negate an expression with quantifiers?</a:t>
            </a:r>
          </a:p>
          <a:p>
            <a:r>
              <a:rPr lang="en-US" dirty="0"/>
              <a:t>What does your intuition say?</a:t>
            </a:r>
          </a:p>
          <a:p>
            <a:endParaRPr lang="en-US" dirty="0"/>
          </a:p>
          <a:p>
            <a:endParaRPr lang="en-US" dirty="0"/>
          </a:p>
        </p:txBody>
      </p:sp>
      <p:sp>
        <p:nvSpPr>
          <p:cNvPr id="4" name="Rounded Rectangle 3"/>
          <p:cNvSpPr/>
          <p:nvPr/>
        </p:nvSpPr>
        <p:spPr>
          <a:xfrm>
            <a:off x="1773382" y="293254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5" name="Rounded Rectangle 4"/>
          <p:cNvSpPr/>
          <p:nvPr/>
        </p:nvSpPr>
        <p:spPr>
          <a:xfrm>
            <a:off x="7707746" y="2724727"/>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p:sp>
        <p:nvSpPr>
          <p:cNvPr id="6" name="TextBox 5"/>
          <p:cNvSpPr txBox="1"/>
          <p:nvPr/>
        </p:nvSpPr>
        <p:spPr>
          <a:xfrm>
            <a:off x="575239" y="3343564"/>
            <a:ext cx="506817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prime</a:t>
            </a:r>
          </a:p>
        </p:txBody>
      </p:sp>
      <p:sp>
        <p:nvSpPr>
          <p:cNvPr id="7" name="TextBox 6"/>
          <p:cNvSpPr txBox="1"/>
          <p:nvPr/>
        </p:nvSpPr>
        <p:spPr>
          <a:xfrm>
            <a:off x="6253018" y="3343564"/>
            <a:ext cx="5938982"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that is not prime.</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75239" y="4193064"/>
                <a:ext cx="5354506"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575239" y="4193064"/>
                <a:ext cx="5354506" cy="830997"/>
              </a:xfrm>
              <a:prstGeom prst="rect">
                <a:avLst/>
              </a:prstGeom>
              <a:blipFill>
                <a:blip r:embed="rId2"/>
                <a:stretch>
                  <a:fillRect l="-170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53018" y="4152128"/>
                <a:ext cx="5275999"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9" name="TextBox 8"/>
              <p:cNvSpPr txBox="1">
                <a:spLocks noRot="1" noChangeAspect="1" noMove="1" noResize="1" noEditPoints="1" noAdjustHandles="1" noChangeArrowheads="1" noChangeShapeType="1" noTextEdit="1"/>
              </p:cNvSpPr>
              <p:nvPr/>
            </p:nvSpPr>
            <p:spPr>
              <a:xfrm>
                <a:off x="6253018" y="4152128"/>
                <a:ext cx="5275999" cy="830997"/>
              </a:xfrm>
              <a:prstGeom prst="rect">
                <a:avLst/>
              </a:prstGeom>
              <a:blipFill>
                <a:blip r:embed="rId3"/>
                <a:stretch>
                  <a:fillRect l="-1850"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909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a:t>
            </a:r>
          </a:p>
        </p:txBody>
      </p:sp>
      <p:sp>
        <p:nvSpPr>
          <p:cNvPr id="3" name="Content Placeholder 2"/>
          <p:cNvSpPr>
            <a:spLocks noGrp="1"/>
          </p:cNvSpPr>
          <p:nvPr>
            <p:ph idx="1"/>
          </p:nvPr>
        </p:nvSpPr>
        <p:spPr>
          <a:xfrm>
            <a:off x="575240" y="1463857"/>
            <a:ext cx="11187258" cy="573665"/>
          </a:xfrm>
        </p:spPr>
        <p:txBody>
          <a:bodyPr/>
          <a:lstStyle/>
          <a:p>
            <a:r>
              <a:rPr lang="en-US" dirty="0"/>
              <a:t>Let’s try on an existential quantifier…</a:t>
            </a:r>
          </a:p>
          <a:p>
            <a:endParaRPr lang="en-US" dirty="0"/>
          </a:p>
          <a:p>
            <a:endParaRPr lang="en-US" dirty="0"/>
          </a:p>
        </p:txBody>
      </p:sp>
      <p:sp>
        <p:nvSpPr>
          <p:cNvPr id="5" name="TextBox 4"/>
          <p:cNvSpPr txBox="1"/>
          <p:nvPr/>
        </p:nvSpPr>
        <p:spPr>
          <a:xfrm>
            <a:off x="121635" y="2562199"/>
            <a:ext cx="604723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which is prime and even.</a:t>
            </a:r>
          </a:p>
        </p:txBody>
      </p:sp>
      <p:sp>
        <p:nvSpPr>
          <p:cNvPr id="6" name="Rounded Rectangle 5"/>
          <p:cNvSpPr/>
          <p:nvPr/>
        </p:nvSpPr>
        <p:spPr>
          <a:xfrm>
            <a:off x="1773382" y="211051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7" name="Rounded Rectangle 6"/>
          <p:cNvSpPr/>
          <p:nvPr/>
        </p:nvSpPr>
        <p:spPr>
          <a:xfrm>
            <a:off x="7707746" y="2124366"/>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mc:AlternateContent xmlns:mc="http://schemas.openxmlformats.org/markup-compatibility/2006" xmlns:a14="http://schemas.microsoft.com/office/drawing/2010/main">
        <mc:Choice Requires="a14">
          <p:sp>
            <p:nvSpPr>
              <p:cNvPr id="8" name="TextBox 7"/>
              <p:cNvSpPr txBox="1"/>
              <p:nvPr/>
            </p:nvSpPr>
            <p:spPr>
              <a:xfrm>
                <a:off x="121635" y="3674173"/>
                <a:ext cx="6047233"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121635" y="3674173"/>
                <a:ext cx="6047233" cy="830997"/>
              </a:xfrm>
              <a:prstGeom prst="rect">
                <a:avLst/>
              </a:prstGeom>
              <a:blipFill>
                <a:blip r:embed="rId2"/>
                <a:stretch>
                  <a:fillRect l="-1613" t="-5147" b="-16912"/>
                </a:stretch>
              </a:blipFill>
            </p:spPr>
            <p:txBody>
              <a:bodyPr/>
              <a:lstStyle/>
              <a:p>
                <a:r>
                  <a:rPr lang="en-US">
                    <a:noFill/>
                  </a:rPr>
                  <a:t> </a:t>
                </a:r>
              </a:p>
            </p:txBody>
          </p:sp>
        </mc:Fallback>
      </mc:AlternateContent>
      <p:sp>
        <p:nvSpPr>
          <p:cNvPr id="9" name="TextBox 8"/>
          <p:cNvSpPr txBox="1"/>
          <p:nvPr/>
        </p:nvSpPr>
        <p:spPr>
          <a:xfrm>
            <a:off x="6144767" y="2548721"/>
            <a:ext cx="6047233"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composite or odd.</a:t>
            </a:r>
          </a:p>
        </p:txBody>
      </p:sp>
      <mc:AlternateContent xmlns:mc="http://schemas.openxmlformats.org/markup-compatibility/2006" xmlns:a14="http://schemas.microsoft.com/office/drawing/2010/main">
        <mc:Choice Requires="a14">
          <p:sp>
            <p:nvSpPr>
              <p:cNvPr id="10" name="TextBox 9"/>
              <p:cNvSpPr txBox="1"/>
              <p:nvPr/>
            </p:nvSpPr>
            <p:spPr>
              <a:xfrm>
                <a:off x="6144766" y="3655311"/>
                <a:ext cx="6047233"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10" name="TextBox 9"/>
              <p:cNvSpPr txBox="1">
                <a:spLocks noRot="1" noChangeAspect="1" noMove="1" noResize="1" noEditPoints="1" noAdjustHandles="1" noChangeArrowheads="1" noChangeShapeType="1" noTextEdit="1"/>
              </p:cNvSpPr>
              <p:nvPr/>
            </p:nvSpPr>
            <p:spPr>
              <a:xfrm>
                <a:off x="6144766" y="3655311"/>
                <a:ext cx="6047233" cy="830997"/>
              </a:xfrm>
              <a:prstGeom prst="rect">
                <a:avLst/>
              </a:prstGeom>
              <a:blipFill>
                <a:blip r:embed="rId3"/>
                <a:stretch>
                  <a:fillRect l="-1512"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997527" y="4978400"/>
                <a:ext cx="10557164" cy="157941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To negate an expression with a quantifier</a:t>
                </a:r>
              </a:p>
              <a:p>
                <a:r>
                  <a:rPr lang="en-US" sz="2400" dirty="0">
                    <a:latin typeface="Segoe UI Semilight" panose="020B0402040204020203" pitchFamily="34" charset="0"/>
                    <a:cs typeface="Segoe UI Semilight" panose="020B0402040204020203" pitchFamily="34" charset="0"/>
                  </a:rPr>
                  <a:t>1. Switch the quantifier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2. Negate the expression inside</a:t>
                </a:r>
              </a:p>
            </p:txBody>
          </p:sp>
        </mc:Choice>
        <mc:Fallback xmlns="">
          <p:sp>
            <p:nvSpPr>
              <p:cNvPr id="11" name="Rounded Rectangle 10"/>
              <p:cNvSpPr>
                <a:spLocks noRot="1" noChangeAspect="1" noMove="1" noResize="1" noEditPoints="1" noAdjustHandles="1" noChangeArrowheads="1" noChangeShapeType="1" noTextEdit="1"/>
              </p:cNvSpPr>
              <p:nvPr/>
            </p:nvSpPr>
            <p:spPr>
              <a:xfrm>
                <a:off x="997527" y="4978400"/>
                <a:ext cx="10557164" cy="1579418"/>
              </a:xfrm>
              <a:prstGeom prst="roundRect">
                <a:avLst/>
              </a:prstGeom>
              <a:blipFill>
                <a:blip r:embed="rId4"/>
                <a:stretch>
                  <a:fillRect l="-115"/>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4127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Negation</a:t>
            </a:r>
          </a:p>
        </p:txBody>
      </p:sp>
      <p:sp>
        <p:nvSpPr>
          <p:cNvPr id="3" name="Content Placeholder 2"/>
          <p:cNvSpPr>
            <a:spLocks noGrp="1"/>
          </p:cNvSpPr>
          <p:nvPr>
            <p:ph idx="1"/>
          </p:nvPr>
        </p:nvSpPr>
        <p:spPr>
          <a:xfrm>
            <a:off x="575240" y="1277942"/>
            <a:ext cx="11187258" cy="5427657"/>
          </a:xfrm>
        </p:spPr>
        <p:txBody>
          <a:bodyPr/>
          <a:lstStyle/>
          <a:p>
            <a:r>
              <a:rPr lang="en-US" dirty="0"/>
              <a:t>Translate these sentences to predicate logic, then negate them.</a:t>
            </a:r>
          </a:p>
          <a:p>
            <a:r>
              <a:rPr lang="en-US" dirty="0"/>
              <a:t>All cats have nine lives.</a:t>
            </a:r>
          </a:p>
          <a:p>
            <a:pPr marL="0" indent="0">
              <a:buNone/>
            </a:pPr>
            <a:endParaRPr lang="en-US" dirty="0"/>
          </a:p>
          <a:p>
            <a:r>
              <a:rPr lang="en-US" dirty="0"/>
              <a:t>All dogs love every person.</a:t>
            </a:r>
          </a:p>
          <a:p>
            <a:endParaRPr lang="en-US" dirty="0"/>
          </a:p>
          <a:p>
            <a:endParaRPr lang="en-US" dirty="0"/>
          </a:p>
          <a:p>
            <a:r>
              <a:rPr lang="en-US" dirty="0"/>
              <a:t>There is a cat that loves someone.</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0AB208-C26B-460F-B37D-B87603635786}"/>
                  </a:ext>
                </a:extLst>
              </p:cNvPr>
              <p:cNvSpPr txBox="1"/>
              <p:nvPr/>
            </p:nvSpPr>
            <p:spPr>
              <a:xfrm>
                <a:off x="1520668" y="2195260"/>
                <a:ext cx="9296399" cy="926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𝐶𝑎𝑡</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𝑁𝑢𝑚𝐿𝑖𝑣𝑒𝑠</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,9</m:t>
                              </m:r>
                            </m:e>
                          </m:d>
                        </m:e>
                      </m:d>
                    </m:oMath>
                  </m:oMathPara>
                </a14:m>
                <a:endParaRPr lang="en-US" sz="2400" b="0" dirty="0">
                  <a:solidFill>
                    <a:schemeClr val="accent3"/>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𝐶𝑎𝑡</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𝑁𝑢𝑚𝐿𝑖𝑣𝑒𝑠</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,9</m:t>
                            </m:r>
                          </m:e>
                        </m:d>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dirty="0">
                    <a:solidFill>
                      <a:schemeClr val="accent3"/>
                    </a:solidFill>
                    <a:latin typeface="Segoe UI Semilight" panose="020B0402040204020203" pitchFamily="34" charset="0"/>
                    <a:cs typeface="Segoe UI Semilight" panose="020B0402040204020203" pitchFamily="34" charset="0"/>
                  </a:rPr>
                  <a:t>  “There is a cat without 9 lives.</a:t>
                </a:r>
              </a:p>
            </p:txBody>
          </p:sp>
        </mc:Choice>
        <mc:Fallback xmlns="">
          <p:sp>
            <p:nvSpPr>
              <p:cNvPr id="4" name="TextBox 3">
                <a:extLst>
                  <a:ext uri="{FF2B5EF4-FFF2-40B4-BE49-F238E27FC236}">
                    <a16:creationId xmlns:a16="http://schemas.microsoft.com/office/drawing/2014/main" id="{0C0AB208-C26B-460F-B37D-B87603635786}"/>
                  </a:ext>
                </a:extLst>
              </p:cNvPr>
              <p:cNvSpPr txBox="1">
                <a:spLocks noRot="1" noChangeAspect="1" noMove="1" noResize="1" noEditPoints="1" noAdjustHandles="1" noChangeArrowheads="1" noChangeShapeType="1" noTextEdit="1"/>
              </p:cNvSpPr>
              <p:nvPr/>
            </p:nvSpPr>
            <p:spPr>
              <a:xfrm>
                <a:off x="1520668" y="2195260"/>
                <a:ext cx="9296399" cy="926023"/>
              </a:xfrm>
              <a:prstGeom prst="rect">
                <a:avLst/>
              </a:prstGeom>
              <a:blipFill>
                <a:blip r:embed="rId2"/>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6CCDE1-94B3-4DA7-B3D4-D3EEAACB1FED}"/>
                  </a:ext>
                </a:extLst>
              </p:cNvPr>
              <p:cNvSpPr txBox="1"/>
              <p:nvPr/>
            </p:nvSpPr>
            <p:spPr>
              <a:xfrm>
                <a:off x="502369" y="3296267"/>
                <a:ext cx="11776717" cy="12478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𝐷𝑜𝑔</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𝐻𝑢𝑚𝑎𝑛</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𝐿𝑜𝑣𝑒</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e>
                      </m:d>
                    </m:oMath>
                  </m:oMathPara>
                </a14:m>
                <a:endParaRPr lang="en-US" sz="2400" b="0" dirty="0">
                  <a:solidFill>
                    <a:schemeClr val="accent3"/>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i="1">
                        <a:solidFill>
                          <a:schemeClr val="accent3"/>
                        </a:solidFill>
                        <a:latin typeface="Cambria Math" panose="02040503050406030204" pitchFamily="18" charset="0"/>
                        <a:cs typeface="Segoe UI Semilight" panose="020B0402040204020203" pitchFamily="34" charset="0"/>
                      </a:rPr>
                      <m:t>𝐷𝑜𝑔</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i="1">
                        <a:solidFill>
                          <a:schemeClr val="accent3"/>
                        </a:solidFill>
                        <a:latin typeface="Cambria Math" panose="02040503050406030204" pitchFamily="18" charset="0"/>
                        <a:cs typeface="Segoe UI Semilight" panose="020B0402040204020203" pitchFamily="34" charset="0"/>
                      </a:rPr>
                      <m:t>∧</m:t>
                    </m:r>
                    <m:r>
                      <a:rPr lang="en-US" sz="2400" i="1">
                        <a:solidFill>
                          <a:schemeClr val="accent3"/>
                        </a:solidFill>
                        <a:latin typeface="Cambria Math" panose="02040503050406030204" pitchFamily="18" charset="0"/>
                        <a:cs typeface="Segoe UI Semilight" panose="020B0402040204020203" pitchFamily="34" charset="0"/>
                      </a:rPr>
                      <m:t>𝐻𝑢𝑚𝑎𝑛</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i="1">
                        <a:solidFill>
                          <a:schemeClr val="accent3"/>
                        </a:solidFill>
                        <a:latin typeface="Cambria Math" panose="02040503050406030204" pitchFamily="18" charset="0"/>
                        <a:cs typeface="Segoe UI Semilight" panose="020B0402040204020203" pitchFamily="34" charset="0"/>
                      </a:rPr>
                      <m:t>𝐿𝑜𝑣𝑒</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r>
                          <a:rPr lang="en-US" sz="2400" i="1">
                            <a:solidFill>
                              <a:schemeClr val="accent3"/>
                            </a:solidFill>
                            <a:latin typeface="Cambria Math" panose="02040503050406030204" pitchFamily="18" charset="0"/>
                            <a:cs typeface="Segoe UI Semilight" panose="020B0402040204020203" pitchFamily="34" charset="0"/>
                          </a:rPr>
                          <m:t>,</m:t>
                        </m:r>
                        <m:r>
                          <a:rPr lang="en-US" sz="2400" i="1">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dirty="0">
                    <a:solidFill>
                      <a:schemeClr val="accent3"/>
                    </a:solidFill>
                    <a:latin typeface="Segoe UI Semilight" panose="020B0402040204020203" pitchFamily="34" charset="0"/>
                    <a:cs typeface="Segoe UI Semilight" panose="020B0402040204020203" pitchFamily="34" charset="0"/>
                  </a:rPr>
                  <a:t>  “There is a dog who does not love someone.”   “There is a dog and a person such that the dog doesn’t love that person.”</a:t>
                </a:r>
              </a:p>
            </p:txBody>
          </p:sp>
        </mc:Choice>
        <mc:Fallback xmlns="">
          <p:sp>
            <p:nvSpPr>
              <p:cNvPr id="6" name="TextBox 5">
                <a:extLst>
                  <a:ext uri="{FF2B5EF4-FFF2-40B4-BE49-F238E27FC236}">
                    <a16:creationId xmlns:a16="http://schemas.microsoft.com/office/drawing/2014/main" id="{1B6CCDE1-94B3-4DA7-B3D4-D3EEAACB1FED}"/>
                  </a:ext>
                </a:extLst>
              </p:cNvPr>
              <p:cNvSpPr txBox="1">
                <a:spLocks noRot="1" noChangeAspect="1" noMove="1" noResize="1" noEditPoints="1" noAdjustHandles="1" noChangeArrowheads="1" noChangeShapeType="1" noTextEdit="1"/>
              </p:cNvSpPr>
              <p:nvPr/>
            </p:nvSpPr>
            <p:spPr>
              <a:xfrm>
                <a:off x="502369" y="3296267"/>
                <a:ext cx="11776717" cy="1247842"/>
              </a:xfrm>
              <a:prstGeom prst="rect">
                <a:avLst/>
              </a:prstGeom>
              <a:blipFill>
                <a:blip r:embed="rId3"/>
                <a:stretch>
                  <a:fillRect l="-776" b="-10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C16691-ECA2-4CD2-B7EF-C1E5CA42392C}"/>
                  </a:ext>
                </a:extLst>
              </p:cNvPr>
              <p:cNvSpPr txBox="1"/>
              <p:nvPr/>
            </p:nvSpPr>
            <p:spPr>
              <a:xfrm>
                <a:off x="2462281" y="5139607"/>
                <a:ext cx="9300217"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𝐶𝑎𝑡</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𝐻𝑢𝑚𝑎𝑛</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𝐿𝑜𝑣𝑒</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m:oMathPara>
                </a14:m>
                <a:endParaRPr lang="en-US" sz="2400" b="0" dirty="0">
                  <a:solidFill>
                    <a:schemeClr val="accent3"/>
                  </a:solidFill>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𝐶𝑎𝑡</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𝐻𝑢𝑚𝑎𝑛</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𝐿𝑜𝑣𝑒</m:t>
                      </m:r>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m:oMathPara>
                </a14:m>
                <a:endParaRPr lang="en-US" sz="2400" dirty="0">
                  <a:solidFill>
                    <a:schemeClr val="accent3"/>
                  </a:solidFill>
                  <a:latin typeface="Segoe UI Semilight" panose="020B0402040204020203" pitchFamily="34" charset="0"/>
                  <a:cs typeface="Segoe UI Semilight" panose="020B0402040204020203" pitchFamily="34" charset="0"/>
                </a:endParaRPr>
              </a:p>
              <a:p>
                <a:r>
                  <a:rPr lang="en-US" sz="2400" dirty="0">
                    <a:solidFill>
                      <a:schemeClr val="accent3"/>
                    </a:solidFill>
                    <a:latin typeface="Segoe UI Semilight" panose="020B0402040204020203" pitchFamily="34" charset="0"/>
                    <a:cs typeface="Segoe UI Semilight" panose="020B0402040204020203" pitchFamily="34" charset="0"/>
                  </a:rPr>
                  <a:t>“For every cat and every human, the cat does not love that human.”</a:t>
                </a:r>
              </a:p>
              <a:p>
                <a:r>
                  <a:rPr lang="en-US" sz="2400" dirty="0">
                    <a:solidFill>
                      <a:schemeClr val="accent3"/>
                    </a:solidFill>
                    <a:latin typeface="Segoe UI Semilight" panose="020B0402040204020203" pitchFamily="34" charset="0"/>
                    <a:cs typeface="Segoe UI Semilight" panose="020B0402040204020203" pitchFamily="34" charset="0"/>
                  </a:rPr>
                  <a:t>“Every cat does not love any human” (“no cat loves any human”)</a:t>
                </a:r>
              </a:p>
            </p:txBody>
          </p:sp>
        </mc:Choice>
        <mc:Fallback xmlns="">
          <p:sp>
            <p:nvSpPr>
              <p:cNvPr id="7" name="TextBox 6">
                <a:extLst>
                  <a:ext uri="{FF2B5EF4-FFF2-40B4-BE49-F238E27FC236}">
                    <a16:creationId xmlns:a16="http://schemas.microsoft.com/office/drawing/2014/main" id="{0BC16691-ECA2-4CD2-B7EF-C1E5CA42392C}"/>
                  </a:ext>
                </a:extLst>
              </p:cNvPr>
              <p:cNvSpPr txBox="1">
                <a:spLocks noRot="1" noChangeAspect="1" noMove="1" noResize="1" noEditPoints="1" noAdjustHandles="1" noChangeArrowheads="1" noChangeShapeType="1" noTextEdit="1"/>
              </p:cNvSpPr>
              <p:nvPr/>
            </p:nvSpPr>
            <p:spPr>
              <a:xfrm>
                <a:off x="2462281" y="5139607"/>
                <a:ext cx="9300217" cy="1569660"/>
              </a:xfrm>
              <a:prstGeom prst="rect">
                <a:avLst/>
              </a:prstGeom>
              <a:blipFill>
                <a:blip r:embed="rId4"/>
                <a:stretch>
                  <a:fillRect l="-1048" b="-8140"/>
                </a:stretch>
              </a:blipFill>
            </p:spPr>
            <p:txBody>
              <a:bodyPr/>
              <a:lstStyle/>
              <a:p>
                <a:r>
                  <a:rPr lang="en-US">
                    <a:noFill/>
                  </a:rPr>
                  <a:t> </a:t>
                </a:r>
              </a:p>
            </p:txBody>
          </p:sp>
        </mc:Fallback>
      </mc:AlternateContent>
    </p:spTree>
    <p:extLst>
      <p:ext uri="{BB962C8B-B14F-4D97-AF65-F5344CB8AC3E}">
        <p14:creationId xmlns:p14="http://schemas.microsoft.com/office/powerpoint/2010/main" val="1767971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DEDE-E07B-421B-9ACE-3CF278A7FA4E}"/>
              </a:ext>
            </a:extLst>
          </p:cNvPr>
          <p:cNvSpPr>
            <a:spLocks noGrp="1"/>
          </p:cNvSpPr>
          <p:nvPr>
            <p:ph type="title"/>
          </p:nvPr>
        </p:nvSpPr>
        <p:spPr/>
        <p:txBody>
          <a:bodyPr/>
          <a:lstStyle/>
          <a:p>
            <a:r>
              <a:rPr lang="en-US" dirty="0"/>
              <a:t>Negation with Domain Restriction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DB3033-2755-4F04-A09B-754B9290663A}"/>
                  </a:ext>
                </a:extLst>
              </p:cNvPr>
              <p:cNvSpPr>
                <a:spLocks noGrp="1"/>
              </p:cNvSpPr>
              <p:nvPr>
                <p:ph idx="1"/>
              </p:nvPr>
            </p:nvSpPr>
            <p:spPr/>
            <p:txBody>
              <a:bodyPr/>
              <a:lstStyle/>
              <a:p>
                <a14:m>
                  <m:oMath xmlns:m="http://schemas.openxmlformats.org/officeDocument/2006/math">
                    <m:r>
                      <a:rPr lang="en-US" i="1" smtClean="0">
                        <a:solidFill>
                          <a:schemeClr val="accent3"/>
                        </a:solidFill>
                        <a:latin typeface="Cambria Math" panose="02040503050406030204" pitchFamily="18" charset="0"/>
                      </a:rPr>
                      <m:t>∃</m:t>
                    </m:r>
                    <m:r>
                      <a:rPr lang="en-US" i="1" smtClean="0">
                        <a:solidFill>
                          <a:schemeClr val="accent3"/>
                        </a:solidFill>
                        <a:latin typeface="Cambria Math" panose="02040503050406030204" pitchFamily="18" charset="0"/>
                      </a:rPr>
                      <m:t>𝑥</m:t>
                    </m:r>
                    <m:r>
                      <a:rPr lang="en-US" i="1" smtClean="0">
                        <a:solidFill>
                          <a:schemeClr val="accent3"/>
                        </a:solidFill>
                        <a:latin typeface="Cambria Math" panose="02040503050406030204" pitchFamily="18" charset="0"/>
                      </a:rPr>
                      <m:t>∃</m:t>
                    </m:r>
                    <m:r>
                      <a:rPr lang="en-US" i="1" smtClean="0">
                        <a:solidFill>
                          <a:schemeClr val="accent3"/>
                        </a:solidFill>
                        <a:latin typeface="Cambria Math" panose="02040503050406030204" pitchFamily="18" charset="0"/>
                      </a:rPr>
                      <m:t>𝑦</m:t>
                    </m:r>
                    <m:r>
                      <a:rPr lang="en-US" i="1" smtClean="0">
                        <a:solidFill>
                          <a:schemeClr val="accent3"/>
                        </a:solidFill>
                        <a:latin typeface="Cambria Math" panose="02040503050406030204" pitchFamily="18" charset="0"/>
                      </a:rPr>
                      <m:t>(</m:t>
                    </m:r>
                    <m:r>
                      <a:rPr lang="en-US" i="1" smtClean="0">
                        <a:solidFill>
                          <a:schemeClr val="accent3"/>
                        </a:solidFill>
                        <a:latin typeface="Cambria Math" panose="02040503050406030204" pitchFamily="18" charset="0"/>
                      </a:rPr>
                      <m:t>𝐶𝑎𝑡</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𝑥</m:t>
                        </m:r>
                      </m:e>
                    </m:d>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𝐻𝑢𝑚𝑎𝑛</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𝑦</m:t>
                        </m:r>
                      </m:e>
                    </m:d>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𝐿𝑜𝑣𝑒</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𝐶𝑎𝑡</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𝑥</m:t>
                        </m:r>
                      </m:e>
                    </m:d>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𝐻𝑢𝑚𝑎𝑛</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𝑦</m:t>
                        </m:r>
                      </m:e>
                    </m:d>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𝐿𝑜𝑣𝑒</m:t>
                    </m:r>
                    <m:d>
                      <m:dPr>
                        <m:ctrlPr>
                          <a:rPr lang="en-US" i="1">
                            <a:solidFill>
                              <a:schemeClr val="accent3"/>
                            </a:solidFill>
                            <a:latin typeface="Cambria Math" panose="02040503050406030204" pitchFamily="18" charset="0"/>
                          </a:rPr>
                        </m:ctrlPr>
                      </m:dPr>
                      <m:e>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𝑦</m:t>
                        </m:r>
                      </m:e>
                    </m:d>
                    <m:r>
                      <a:rPr lang="en-US" i="1">
                        <a:solidFill>
                          <a:schemeClr val="accent3"/>
                        </a:solidFill>
                        <a:latin typeface="Cambria Math" panose="02040503050406030204" pitchFamily="18" charset="0"/>
                      </a:rPr>
                      <m:t>)</m:t>
                    </m:r>
                  </m:oMath>
                </a14:m>
                <a:endParaRPr lang="en-US" dirty="0">
                  <a:solidFill>
                    <a:schemeClr val="accent3"/>
                  </a:solidFill>
                </a:endParaRPr>
              </a:p>
              <a:p>
                <a:r>
                  <a:rPr lang="en-US" dirty="0"/>
                  <a:t>There are lots of equivalent expressions to the second. This one is by far the best because it reflects the domain restriction happening. How did we get there?</a:t>
                </a:r>
              </a:p>
              <a:p>
                <a:pPr lvl="1"/>
                <a:r>
                  <a:rPr lang="en-US" dirty="0"/>
                  <a:t>There’s a problem in this week’s section handout showing similar algebra.</a:t>
                </a:r>
              </a:p>
            </p:txBody>
          </p:sp>
        </mc:Choice>
        <mc:Fallback xmlns="">
          <p:sp>
            <p:nvSpPr>
              <p:cNvPr id="3" name="Content Placeholder 2">
                <a:extLst>
                  <a:ext uri="{FF2B5EF4-FFF2-40B4-BE49-F238E27FC236}">
                    <a16:creationId xmlns:a16="http://schemas.microsoft.com/office/drawing/2014/main" id="{B5DB3033-2755-4F04-A09B-754B9290663A}"/>
                  </a:ext>
                </a:extLst>
              </p:cNvPr>
              <p:cNvSpPr>
                <a:spLocks noGrp="1" noRot="1" noChangeAspect="1" noMove="1" noResize="1" noEditPoints="1" noAdjustHandles="1" noChangeArrowheads="1" noChangeShapeType="1" noTextEdit="1"/>
              </p:cNvSpPr>
              <p:nvPr>
                <p:ph idx="1"/>
              </p:nvPr>
            </p:nvSpPr>
            <p:spPr>
              <a:blipFill>
                <a:blip r:embed="rId2"/>
                <a:stretch>
                  <a:fillRect l="-708" r="-1580"/>
                </a:stretch>
              </a:blipFill>
            </p:spPr>
            <p:txBody>
              <a:bodyPr/>
              <a:lstStyle/>
              <a:p>
                <a:r>
                  <a:rPr lang="en-US">
                    <a:noFill/>
                  </a:rPr>
                  <a:t> </a:t>
                </a:r>
              </a:p>
            </p:txBody>
          </p:sp>
        </mc:Fallback>
      </mc:AlternateContent>
    </p:spTree>
    <p:extLst>
      <p:ext uri="{BB962C8B-B14F-4D97-AF65-F5344CB8AC3E}">
        <p14:creationId xmlns:p14="http://schemas.microsoft.com/office/powerpoint/2010/main" val="2123020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EE7AB5-99D6-4CC2-96C6-0BBAA73541D7}"/>
              </a:ext>
            </a:extLst>
          </p:cNvPr>
          <p:cNvGrpSpPr/>
          <p:nvPr/>
        </p:nvGrpSpPr>
        <p:grpSpPr>
          <a:xfrm>
            <a:off x="556577" y="312984"/>
            <a:ext cx="11187259" cy="2775448"/>
            <a:chOff x="1185842" y="3429000"/>
            <a:chExt cx="6111311" cy="1702212"/>
          </a:xfrm>
          <a:noFill/>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BC94369-C51F-425F-9409-93BDAF5FB489}"/>
                    </a:ext>
                  </a:extLst>
                </p:cNvPr>
                <p:cNvSpPr/>
                <p:nvPr/>
              </p:nvSpPr>
              <p:spPr>
                <a:xfrm>
                  <a:off x="1185842" y="3429000"/>
                  <a:ext cx="6111311" cy="1702212"/>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upside-down-A for All.</a:t>
                  </a:r>
                </a:p>
              </p:txBody>
            </p:sp>
          </mc:Choice>
          <mc:Fallback>
            <p:sp>
              <p:nvSpPr>
                <p:cNvPr id="5" name="Rectangle 4">
                  <a:extLst>
                    <a:ext uri="{FF2B5EF4-FFF2-40B4-BE49-F238E27FC236}">
                      <a16:creationId xmlns:a16="http://schemas.microsoft.com/office/drawing/2014/main" id="{7BC94369-C51F-425F-9409-93BDAF5FB489}"/>
                    </a:ext>
                  </a:extLst>
                </p:cNvPr>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2"/>
                  <a:stretch>
                    <a:fillRect/>
                  </a:stretch>
                </a:blipFill>
                <a:ln w="38100">
                  <a:solidFill>
                    <a:schemeClr val="accent3"/>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359C5E1-178B-4DB9-AC70-F03A1357087B}"/>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Universal Quantifier</a:t>
              </a:r>
            </a:p>
          </p:txBody>
        </p:sp>
      </p:grpSp>
      <p:grpSp>
        <p:nvGrpSpPr>
          <p:cNvPr id="10" name="Group 9">
            <a:extLst>
              <a:ext uri="{FF2B5EF4-FFF2-40B4-BE49-F238E27FC236}">
                <a16:creationId xmlns:a16="http://schemas.microsoft.com/office/drawing/2014/main" id="{4E4EE18B-5103-49C0-A649-34A9135F2E26}"/>
              </a:ext>
            </a:extLst>
          </p:cNvPr>
          <p:cNvGrpSpPr/>
          <p:nvPr/>
        </p:nvGrpSpPr>
        <p:grpSpPr>
          <a:xfrm>
            <a:off x="96839" y="3950559"/>
            <a:ext cx="11924147" cy="2422752"/>
            <a:chOff x="1185842" y="3429000"/>
            <a:chExt cx="6111311" cy="1485900"/>
          </a:xfrm>
          <a:noFill/>
        </p:grpSpPr>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DE96260E-BDAD-43F4-906C-31C3C62AF456}"/>
                    </a:ext>
                  </a:extLst>
                </p:cNvPr>
                <p:cNvSpPr/>
                <p:nvPr/>
              </p:nvSpPr>
              <p:spPr>
                <a:xfrm>
                  <a:off x="1185842" y="3429000"/>
                  <a:ext cx="6111311" cy="148590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backwards-E for Exists.</a:t>
                  </a:r>
                </a:p>
              </p:txBody>
            </p:sp>
          </mc:Choice>
          <mc:Fallback>
            <p:sp>
              <p:nvSpPr>
                <p:cNvPr id="11" name="Rectangle 10">
                  <a:extLst>
                    <a:ext uri="{FF2B5EF4-FFF2-40B4-BE49-F238E27FC236}">
                      <a16:creationId xmlns:a16="http://schemas.microsoft.com/office/drawing/2014/main" id="{DE96260E-BDAD-43F4-906C-31C3C62AF456}"/>
                    </a:ext>
                  </a:extLst>
                </p:cNvPr>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714" r="-612"/>
                  </a:stretch>
                </a:blipFill>
                <a:ln w="38100">
                  <a:solidFill>
                    <a:schemeClr val="accent3"/>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15F2293-644F-4099-AC03-467BBB3F9E67}"/>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202329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109</TotalTime>
  <Words>3705</Words>
  <Application>Microsoft Office PowerPoint</Application>
  <PresentationFormat>Widescreen</PresentationFormat>
  <Paragraphs>452</Paragraphs>
  <Slides>47</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Predicates and Quantifiers</vt:lpstr>
      <vt:lpstr>Announcements</vt:lpstr>
      <vt:lpstr>Meet Boolean Algebra</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Predicates!</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Bound Variables</vt:lpstr>
      <vt:lpstr>More Practice</vt:lpstr>
      <vt:lpstr>More Practice</vt:lpstr>
      <vt:lpstr>Domain Restriction</vt:lpstr>
      <vt:lpstr>Quantifiers</vt:lpstr>
      <vt:lpstr>Quantifiers</vt:lpstr>
      <vt:lpstr>Quantifiers</vt:lpstr>
      <vt:lpstr>Quantifiers</vt:lpstr>
      <vt:lpstr>Quantifiers</vt:lpstr>
      <vt:lpstr>Why are the rules what they are?</vt:lpstr>
      <vt:lpstr>Why are the rules what they are?</vt:lpstr>
      <vt:lpstr>Negating Quantifiers</vt:lpstr>
      <vt:lpstr>Negating Quantifiers</vt:lpstr>
      <vt:lpstr>Negation</vt:lpstr>
      <vt:lpstr>Negation with Domain Restriction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Predicates and Quantifiers</dc:title>
  <dc:creator>rtweber2</dc:creator>
  <cp:lastModifiedBy>rtweber2</cp:lastModifiedBy>
  <cp:revision>21</cp:revision>
  <cp:lastPrinted>2024-01-11T00:36:59Z</cp:lastPrinted>
  <dcterms:created xsi:type="dcterms:W3CDTF">2022-01-12T01:58:03Z</dcterms:created>
  <dcterms:modified xsi:type="dcterms:W3CDTF">2024-01-11T00:37:01Z</dcterms:modified>
</cp:coreProperties>
</file>