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392" r:id="rId3"/>
    <p:sldId id="388" r:id="rId4"/>
    <p:sldId id="278" r:id="rId5"/>
    <p:sldId id="279" r:id="rId6"/>
    <p:sldId id="280" r:id="rId7"/>
    <p:sldId id="313" r:id="rId8"/>
    <p:sldId id="315" r:id="rId9"/>
    <p:sldId id="285" r:id="rId10"/>
    <p:sldId id="387" r:id="rId11"/>
    <p:sldId id="318" r:id="rId12"/>
    <p:sldId id="319" r:id="rId13"/>
    <p:sldId id="320" r:id="rId14"/>
    <p:sldId id="321" r:id="rId15"/>
    <p:sldId id="322" r:id="rId16"/>
    <p:sldId id="323" r:id="rId17"/>
    <p:sldId id="344" r:id="rId18"/>
    <p:sldId id="346" r:id="rId19"/>
    <p:sldId id="324" r:id="rId20"/>
    <p:sldId id="325" r:id="rId21"/>
    <p:sldId id="326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264" r:id="rId34"/>
    <p:sldId id="389" r:id="rId35"/>
    <p:sldId id="391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D87BFE-D2EF-4FEB-AF83-806E002750A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7F46B4-55DA-4C8D-9C46-F6DBC657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3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7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61.png"/><Relationship Id="rId2" Type="http://schemas.openxmlformats.org/officeDocument/2006/relationships/image" Target="../media/image9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40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3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svg"/><Relationship Id="rId18" Type="http://schemas.openxmlformats.org/officeDocument/2006/relationships/image" Target="../media/image34.png"/><Relationship Id="rId3" Type="http://schemas.openxmlformats.org/officeDocument/2006/relationships/image" Target="../media/image22.svg"/><Relationship Id="rId21" Type="http://schemas.openxmlformats.org/officeDocument/2006/relationships/image" Target="../media/image37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12.svg"/><Relationship Id="rId23" Type="http://schemas.openxmlformats.org/officeDocument/2006/relationships/image" Target="../media/image412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Relationship Id="rId2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svg"/><Relationship Id="rId18" Type="http://schemas.openxmlformats.org/officeDocument/2006/relationships/image" Target="../media/image34.png"/><Relationship Id="rId3" Type="http://schemas.openxmlformats.org/officeDocument/2006/relationships/image" Target="../media/image22.svg"/><Relationship Id="rId21" Type="http://schemas.openxmlformats.org/officeDocument/2006/relationships/image" Target="../media/image37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1.png"/><Relationship Id="rId5" Type="http://schemas.openxmlformats.org/officeDocument/2006/relationships/image" Target="../media/image24.svg"/><Relationship Id="rId15" Type="http://schemas.openxmlformats.org/officeDocument/2006/relationships/image" Target="../media/image12.svg"/><Relationship Id="rId23" Type="http://schemas.openxmlformats.org/officeDocument/2006/relationships/image" Target="../media/image421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Relationship Id="rId2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Unalike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311 Winter 24</a:t>
            </a:r>
            <a:endParaRPr lang="en-US" dirty="0"/>
          </a:p>
          <a:p>
            <a:r>
              <a:rPr lang="en-US" dirty="0"/>
              <a:t>Lecture 6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/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 translate to predicate logic:</a:t>
                </a:r>
              </a:p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prime,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odd 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.”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blipFill>
                <a:blip r:embed="rId3"/>
                <a:stretch>
                  <a:fillRect l="-3122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3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E033-B58A-495D-9FF6-9ACFFA8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4D7D-E100-4CE8-8445-6A595F060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solutions handed out in lecture today.</a:t>
            </a:r>
          </a:p>
          <a:p>
            <a:r>
              <a:rPr lang="en-US" dirty="0"/>
              <a:t>If you missed them, they are in an envelope outside my office door</a:t>
            </a:r>
          </a:p>
          <a:p>
            <a:pPr lvl="1"/>
            <a:r>
              <a:rPr lang="en-US" dirty="0"/>
              <a:t>CSE2 311---in Gates take the elevator to the 3</a:t>
            </a:r>
            <a:r>
              <a:rPr lang="en-US" baseline="30000" dirty="0"/>
              <a:t>rd</a:t>
            </a:r>
            <a:r>
              <a:rPr lang="en-US" dirty="0"/>
              <a:t> floor, turn left.</a:t>
            </a:r>
          </a:p>
          <a:p>
            <a:pPr lvl="1"/>
            <a:r>
              <a:rPr lang="en-US" dirty="0"/>
              <a:t>Don’t need to wait for office hours, upper floors are unlocked 8-5 weekdays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56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97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2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E742-1D3F-4B5B-AE6F-6CC70B3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predicate is a function that outputs a Boolean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The “domain of discourse” is the set of all values your variables can take.</a:t>
                </a:r>
              </a:p>
              <a:p>
                <a:pPr lvl="1"/>
                <a:r>
                  <a:rPr lang="en-US" dirty="0"/>
                  <a:t>Usually the “type” you’re allowing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6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7F89EA-B469-4FB2-A7C7-B97BE88F0FBF}"/>
              </a:ext>
            </a:extLst>
          </p:cNvPr>
          <p:cNvSpPr/>
          <p:nvPr/>
        </p:nvSpPr>
        <p:spPr>
          <a:xfrm>
            <a:off x="429502" y="2895459"/>
            <a:ext cx="10834253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2941EAB-444B-4250-B932-3FEE7441F604}"/>
              </a:ext>
            </a:extLst>
          </p:cNvPr>
          <p:cNvSpPr/>
          <p:nvPr/>
        </p:nvSpPr>
        <p:spPr>
          <a:xfrm>
            <a:off x="429502" y="1340828"/>
            <a:ext cx="8599055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/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0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  <a:blipFill>
                <a:blip r:embed="rId2"/>
                <a:stretch>
                  <a:fillRect l="-1744" t="-2397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937" y="1647264"/>
            <a:ext cx="11187259" cy="1781738"/>
            <a:chOff x="1185842" y="3429000"/>
            <a:chExt cx="6111311" cy="1540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blipFill>
                  <a:blip r:embed="rId3"/>
                  <a:stretch>
                    <a:fillRect b="-10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555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15A71C-B379-4260-9893-4A6D0775174D}"/>
              </a:ext>
            </a:extLst>
          </p:cNvPr>
          <p:cNvGrpSpPr/>
          <p:nvPr/>
        </p:nvGrpSpPr>
        <p:grpSpPr>
          <a:xfrm>
            <a:off x="769775" y="5131835"/>
            <a:ext cx="10669557" cy="1726163"/>
            <a:chOff x="1524904" y="3428999"/>
            <a:chExt cx="5468314" cy="1558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/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blipFill>
                  <a:blip r:embed="rId4"/>
                  <a:stretch>
                    <a:fillRect b="-279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BD724A-99D1-476E-A1C9-F294A3CB7589}"/>
                </a:ext>
              </a:extLst>
            </p:cNvPr>
            <p:cNvSpPr/>
            <p:nvPr/>
          </p:nvSpPr>
          <p:spPr>
            <a:xfrm>
              <a:off x="1524904" y="3429000"/>
              <a:ext cx="5459546" cy="47625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50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Technical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parse sentences with quantifiers? </a:t>
                </a:r>
              </a:p>
              <a:p>
                <a:pPr lvl="1"/>
                <a:r>
                  <a:rPr lang="en-US" dirty="0"/>
                  <a:t>What’s the “order of operations?”</a:t>
                </a:r>
              </a:p>
              <a:p>
                <a:endParaRPr lang="en-US" dirty="0"/>
              </a:p>
              <a:p>
                <a:r>
                  <a:rPr lang="en-US" dirty="0"/>
                  <a:t>We will usually put parentheses right after the quantifier and variable to make it clear what’s included. If we don’t, it’s the rest of the expression.</a:t>
                </a:r>
              </a:p>
              <a:p>
                <a:endParaRPr lang="en-US" dirty="0"/>
              </a:p>
              <a:p>
                <a:r>
                  <a:rPr lang="en-US" dirty="0"/>
                  <a:t>Be careful with repeated variables…they don’t always mean what you think they mean.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0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0ED-362A-4F53-A0C9-092A771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happens if we repeat a variable? </a:t>
                </a:r>
              </a:p>
              <a:p>
                <a:pPr marL="0" indent="0">
                  <a:buNone/>
                </a:pPr>
                <a:r>
                  <a:rPr lang="en-US" dirty="0"/>
                  <a:t>Whenever you introduce a new quantifier with an already existing variable, it “takes over” that name until its expression ends.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∀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It’s common (albeit somewhat confusing) practice to reuse a variables when it “wouldn’t matter”. </a:t>
                </a:r>
              </a:p>
              <a:p>
                <a:pPr marL="0" indent="0">
                  <a:buNone/>
                </a:pPr>
                <a:r>
                  <a:rPr lang="en-US" dirty="0"/>
                  <a:t>Never do something like the above: where a single name switches from gold to purple back to gold. Switching from gold to purple only is usually fine…but names are cheap.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7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3853</TotalTime>
  <Words>3109</Words>
  <Application>Microsoft Office PowerPoint</Application>
  <PresentationFormat>Widescreen</PresentationFormat>
  <Paragraphs>351</Paragraphs>
  <Slides>35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Nested Unalike Quantifiers</vt:lpstr>
      <vt:lpstr>Announcements</vt:lpstr>
      <vt:lpstr>Where were we?</vt:lpstr>
      <vt:lpstr>Quantifiers</vt:lpstr>
      <vt:lpstr>Quantifiers</vt:lpstr>
      <vt:lpstr>Quantifiers</vt:lpstr>
      <vt:lpstr>One Technical Matter</vt:lpstr>
      <vt:lpstr>Bound Variables</vt:lpstr>
      <vt:lpstr>More Practice</vt:lpstr>
      <vt:lpstr>More Practice</vt:lpstr>
      <vt:lpstr>Domain Restriction</vt:lpstr>
      <vt:lpstr>Quantifiers</vt:lpstr>
      <vt:lpstr>Quantifiers</vt:lpstr>
      <vt:lpstr>Quantifiers</vt:lpstr>
      <vt:lpstr>Quantifiers</vt:lpstr>
      <vt:lpstr>Quantifiers</vt:lpstr>
      <vt:lpstr>Why are the rules what they are?</vt:lpstr>
      <vt:lpstr>Why are the rules what they are?</vt:lpstr>
      <vt:lpstr>Negating Quantifiers</vt:lpstr>
      <vt:lpstr>Negating Quantifiers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34</cp:revision>
  <cp:lastPrinted>2024-01-16T19:39:50Z</cp:lastPrinted>
  <dcterms:created xsi:type="dcterms:W3CDTF">2022-01-12T19:58:56Z</dcterms:created>
  <dcterms:modified xsi:type="dcterms:W3CDTF">2024-01-17T21:10:27Z</dcterms:modified>
</cp:coreProperties>
</file>