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6" r:id="rId2"/>
    <p:sldId id="326" r:id="rId3"/>
    <p:sldId id="539" r:id="rId4"/>
    <p:sldId id="590" r:id="rId5"/>
    <p:sldId id="554" r:id="rId6"/>
    <p:sldId id="556" r:id="rId7"/>
    <p:sldId id="557" r:id="rId8"/>
    <p:sldId id="561" r:id="rId9"/>
    <p:sldId id="558" r:id="rId10"/>
    <p:sldId id="562" r:id="rId11"/>
    <p:sldId id="580" r:id="rId12"/>
    <p:sldId id="591" r:id="rId13"/>
    <p:sldId id="568" r:id="rId14"/>
    <p:sldId id="569" r:id="rId15"/>
    <p:sldId id="570" r:id="rId16"/>
    <p:sldId id="592" r:id="rId17"/>
    <p:sldId id="370" r:id="rId18"/>
    <p:sldId id="371" r:id="rId19"/>
    <p:sldId id="372" r:id="rId20"/>
    <p:sldId id="373" r:id="rId21"/>
    <p:sldId id="374" r:id="rId22"/>
    <p:sldId id="375" r:id="rId23"/>
    <p:sldId id="593" r:id="rId24"/>
    <p:sldId id="376" r:id="rId25"/>
    <p:sldId id="594" r:id="rId26"/>
    <p:sldId id="378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200"/>
            </a:lvl1pPr>
          </a:lstStyle>
          <a:p>
            <a:fld id="{DC90C125-305C-4B5A-99BD-D92B19339683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200"/>
            </a:lvl1pPr>
          </a:lstStyle>
          <a:p>
            <a:fld id="{F67F017E-5D47-47CE-8C9E-7CA77610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9394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9394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7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4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9394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9394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9394" lvl="1"/>
                <a:r>
                  <a:rPr lang="en-US" b="1" dirty="0"/>
                  <a:t>Prove</a:t>
                </a:r>
                <a:r>
                  <a:rPr lang="en-US" dirty="0"/>
                  <a:t>: “The product of two odd integers is odd.”</a:t>
                </a:r>
              </a:p>
              <a:p>
                <a:pPr marL="39394" lvl="1"/>
                <a:r>
                  <a:rPr lang="en-US" b="1" dirty="0"/>
                  <a:t>Intuition: is this true?</a:t>
                </a:r>
                <a:endParaRPr lang="en-US" dirty="0"/>
              </a:p>
              <a:p>
                <a:pPr marL="39394" lvl="1"/>
                <a:r>
                  <a:rPr lang="en-US" dirty="0"/>
                  <a:t>What’s the claim in logic?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39394" lvl="1"/>
                <a:endParaRPr lang="en-US" dirty="0"/>
              </a:p>
              <a:p>
                <a:pPr marL="39394" lvl="1"/>
                <a:r>
                  <a:rPr lang="en-US" dirty="0"/>
                  <a:t>How would we prove this claim?</a:t>
                </a:r>
                <a:br>
                  <a:rPr lang="en-US" dirty="0"/>
                </a:br>
                <a:r>
                  <a:rPr lang="en-US" dirty="0">
                    <a:solidFill>
                      <a:srgbClr val="4C3282"/>
                    </a:solidFill>
                  </a:rPr>
                  <a:t>Direct Proof. In particular, we’ll 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arbitrary integers. We’ll 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are odd. We’ll show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odd.</a:t>
                </a:r>
                <a:endParaRPr lang="en-US" dirty="0"/>
              </a:p>
              <a:p>
                <a:pPr marL="39394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At each step, reference the direct proof template. Discuss the role of the formal logic claim.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arbitrary integers.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are odd. Then by definition of odd,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and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Then multiplying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we can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+1=2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are integers,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integer. So by definition of odd,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odd.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were arbitrary, we have shown that the product of two odd integers is odd.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dirty="0">
                    <a:solidFill>
                      <a:srgbClr val="4C3282"/>
                    </a:solidFill>
                  </a:rPr>
                  <a:t>At each step, reference the direct proof template. Discuss the role of the formal logic claim.</a:t>
                </a:r>
              </a:p>
              <a:p>
                <a:endParaRPr lang="en-US" sz="1200" dirty="0">
                  <a:solidFill>
                    <a:srgbClr val="4C3282"/>
                  </a:solidFill>
                </a:endParaRPr>
              </a:p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and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arbitrary integers.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and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are odd. Then by definition of odd,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𝑥=2𝑘+1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and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𝑗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𝑦=2𝑗+1</a:t>
                </a:r>
                <a:r>
                  <a:rPr lang="en-US" sz="1200" dirty="0">
                    <a:solidFill>
                      <a:srgbClr val="4C3282"/>
                    </a:solidFill>
                  </a:rPr>
                  <a:t>.</a:t>
                </a:r>
              </a:p>
              <a:p>
                <a:r>
                  <a:rPr lang="en-US" sz="1200" dirty="0">
                    <a:solidFill>
                      <a:srgbClr val="4C3282"/>
                    </a:solidFill>
                  </a:rPr>
                  <a:t>Then multiplying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and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we can see that:</a:t>
                </a:r>
              </a:p>
              <a:p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𝑥𝑦=(2𝑘+1)⋅(2𝑗+1)=4𝑘𝑗+2𝑗+2𝑘+1=2(2𝑘𝑗+𝑗+𝑘)+1</a:t>
                </a:r>
                <a:endParaRPr lang="en-US" sz="1200" dirty="0">
                  <a:solidFill>
                    <a:srgbClr val="4C3282"/>
                  </a:solidFill>
                </a:endParaRPr>
              </a:p>
              <a:p>
                <a:r>
                  <a:rPr lang="en-US" sz="1200" dirty="0">
                    <a:solidFill>
                      <a:srgbClr val="4C3282"/>
                    </a:solidFill>
                  </a:rPr>
                  <a:t>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𝑘,𝑗</a:t>
                </a:r>
                <a:r>
                  <a:rPr lang="en-US" sz="1200" dirty="0">
                    <a:solidFill>
                      <a:srgbClr val="4C3282"/>
                    </a:solidFill>
                  </a:rPr>
                  <a:t> are integers,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2𝑘𝑗+𝑗+𝑘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integer. So by definition of odd,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odd.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𝑥,𝑦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were arbitrary, we have shown that the product of two odd integers is odd.</a:t>
                </a:r>
              </a:p>
              <a:p>
                <a:endParaRPr lang="en-US" sz="1200" dirty="0">
                  <a:solidFill>
                    <a:srgbClr val="4C3282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6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8660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1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0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1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26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51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5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18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8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7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BE9E4CE-61BB-4D41-BF26-222BC7754CC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9A5255C-215D-46FF-AE86-52FB9EBA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7C20-4928-407F-9419-69F9FAD9A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English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2C926-4815-49DB-889E-849B40BD4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24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425783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Prove</a:t>
                </a:r>
                <a:r>
                  <a:rPr lang="en-US" sz="2400" dirty="0"/>
                  <a:t>: “The product of two odd integers is odd.” 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be arbitrary integers.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are odd. Then by definition of odd, there exists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and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Then multiplying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we can see that: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are integers,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an integer. So by definition of 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odd.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were arbitrary, we have shown that the product of two odd integers is odd.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1635" r="-43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86762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Odd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86762" cy="863911"/>
              </a:xfrm>
              <a:prstGeom prst="roundRect">
                <a:avLst/>
              </a:prstGeom>
              <a:blipFill>
                <a:blip r:embed="rId3"/>
                <a:stretch>
                  <a:fillRect l="-5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02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note on Domain of Discourse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533633" cy="522788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“The product of two odd integers is odd.”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Domain: Integers					Domain: Odd Integers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Trans</a:t>
                </a:r>
                <a:r>
                  <a:rPr lang="en-US" sz="2400" dirty="0"/>
                  <a:t>lation:						Translation: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400" dirty="0"/>
                  <a:t>Proof Outline:					Proof Outline: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arbitrary integers.			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arbitrary odd integers.</a:t>
                </a:r>
              </a:p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are odd.				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odd.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odd.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533633" cy="5227888"/>
              </a:xfrm>
              <a:blipFill>
                <a:blip r:embed="rId3"/>
                <a:stretch>
                  <a:fillRect l="-423" t="-1515" r="-106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55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note on Translation to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93776" lvl="1" indent="-457200">
                  <a:lnSpc>
                    <a:spcPct val="15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first translate the claim to predicate logic because: </a:t>
                </a:r>
              </a:p>
              <a:p>
                <a:pPr marL="845820" lvl="3" indent="-342900">
                  <a:lnSpc>
                    <a:spcPct val="150000"/>
                  </a:lnSpc>
                  <a:buClrTx/>
                </a:pPr>
                <a:r>
                  <a:rPr lang="en-US" dirty="0"/>
                  <a:t>The translation makes it precise what we are proving</a:t>
                </a:r>
              </a:p>
              <a:p>
                <a:pPr marL="845820" lvl="3" indent="-342900">
                  <a:lnSpc>
                    <a:spcPct val="150000"/>
                  </a:lnSpc>
                  <a:buClrTx/>
                </a:pPr>
                <a:r>
                  <a:rPr lang="en-US" dirty="0"/>
                  <a:t>The translation hints at the structure of the proof</a:t>
                </a:r>
                <a:br>
                  <a:rPr lang="en-US" dirty="0"/>
                </a:br>
                <a:r>
                  <a:rPr lang="en-US" dirty="0"/>
                  <a:t>e.g.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introduce an arbitrary variable</a:t>
                </a:r>
              </a:p>
              <a:p>
                <a:pPr marL="493776" lvl="1" indent="-457200">
                  <a:lnSpc>
                    <a:spcPct val="15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practice, computer scientists identify the proof claim and structure without predicate logic translation</a:t>
                </a:r>
              </a:p>
              <a:p>
                <a:pPr marL="493776" lvl="1" indent="-457200">
                  <a:lnSpc>
                    <a:spcPct val="15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dirty="0"/>
                  <a:t>Eventually we’ll stop asking you to translate to logic first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6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>
                    <a:highlight>
                      <a:srgbClr val="CCCCFF"/>
                    </a:highlight>
                  </a:rPr>
                  <a:t>Definition</a:t>
                </a:r>
                <a:r>
                  <a:rPr lang="en-US" sz="2800" dirty="0"/>
                  <a:t>: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An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4C3282"/>
                    </a:solidFill>
                  </a:rPr>
                  <a:t>square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there exists an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rgbClr val="4C3282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Yet 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Prove</a:t>
                </a:r>
                <a:r>
                  <a:rPr lang="en-US" dirty="0"/>
                  <a:t>: The product of two square integers is square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 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Square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 Prove this claim.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blipFill>
                <a:blip r:embed="rId4"/>
                <a:stretch>
                  <a:fillRect l="-577" b="-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34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Yet 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 “</a:t>
                </a:r>
                <a:r>
                  <a:rPr lang="en-US" sz="2400" dirty="0"/>
                  <a:t>The product of two square integers is square</a:t>
                </a:r>
                <a:r>
                  <a:rPr lang="en-US" sz="2400" dirty="0">
                    <a:solidFill>
                      <a:schemeClr val="tx1"/>
                    </a:solidFill>
                  </a:rPr>
                  <a:t>.”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Square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509A73-1264-4402-FCF4-192A3ADB2530}"/>
                  </a:ext>
                </a:extLst>
              </p:cNvPr>
              <p:cNvSpPr/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509A73-1264-4402-FCF4-192A3ADB2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blipFill>
                <a:blip r:embed="rId4"/>
                <a:stretch>
                  <a:fillRect l="-577" b="-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43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Yet 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 “</a:t>
                </a:r>
                <a:r>
                  <a:rPr lang="en-US" sz="2400" dirty="0"/>
                  <a:t>The product of two square integers is square</a:t>
                </a:r>
                <a:r>
                  <a:rPr lang="en-US" sz="2400" dirty="0">
                    <a:solidFill>
                      <a:schemeClr val="tx1"/>
                    </a:solidFill>
                  </a:rPr>
                  <a:t>.”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Square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Square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be arbitrary integers.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are square. Then by definition of square,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Then multiplying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we can see: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4C3282"/>
                  </a:solidFill>
                </a:endParaRPr>
              </a:p>
              <a:p>
                <a:r>
                  <a:rPr lang="en-US" sz="2400" dirty="0">
                    <a:solidFill>
                      <a:srgbClr val="4C3282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are integers,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an integer. So by definition of square,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square.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were arbitrary, we have shown that the product of two square integers is square.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635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509A73-1264-4402-FCF4-192A3ADB2530}"/>
                  </a:ext>
                </a:extLst>
              </p:cNvPr>
              <p:cNvSpPr/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509A73-1264-4402-FCF4-192A3ADB2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39" y="229108"/>
                <a:ext cx="3147934" cy="797717"/>
              </a:xfrm>
              <a:prstGeom prst="roundRect">
                <a:avLst/>
              </a:prstGeom>
              <a:blipFill>
                <a:blip r:embed="rId4"/>
                <a:stretch>
                  <a:fillRect l="-577" b="-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79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9F121-52F3-4F48-BC8E-4C6654DB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222C6-6889-4D45-83CD-67132A98F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0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53371-8FC5-4AF6-8735-0B03871C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an exists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743CE6B-5FDA-49AC-97AE-AE471E8F4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I convince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Show me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! And convince 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Domain: Integers</a:t>
                </a:r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We see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2=2⋅1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 by definition, 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743CE6B-5FDA-49AC-97AE-AE471E8F4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47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claims, two proof techniques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claim that all square numbers are even.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dirty="0"/>
                  <a:t>What am I trying to prove? First write symbols for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(for all square numbers)” </a:t>
                </a:r>
              </a:p>
              <a:p>
                <a:r>
                  <a:rPr lang="en-US" dirty="0"/>
                  <a:t>Then ‘distribute’ the negation sign.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91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E08C-47CC-4627-B0F9-B6458D18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9F34-154D-4D5A-8135-982E43CC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73827"/>
          </a:xfrm>
        </p:spPr>
        <p:txBody>
          <a:bodyPr>
            <a:normAutofit/>
          </a:bodyPr>
          <a:lstStyle/>
          <a:p>
            <a:r>
              <a:rPr lang="en-US" dirty="0"/>
              <a:t>TAs make mistakes!</a:t>
            </a:r>
          </a:p>
          <a:p>
            <a:r>
              <a:rPr lang="en-US" dirty="0"/>
              <a:t>When I was a TA, I made errors on 1 or 2% of my grading that needed to be corrected. If we made a mistake, file a regrade request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But those are only for mistakes, not for whether “-1 would be more fair”</a:t>
            </a:r>
          </a:p>
          <a:p>
            <a:r>
              <a:rPr lang="en-US" dirty="0"/>
              <a:t>If you are confused, please talk to us! </a:t>
            </a:r>
          </a:p>
          <a:p>
            <a:pPr lvl="1"/>
            <a:r>
              <a:rPr lang="en-US" dirty="0"/>
              <a:t>My favorite office hours questions are “can we talk about the best way to do something on the homework we just got back?”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b="1" dirty="0"/>
              <a:t>after </a:t>
            </a:r>
            <a:r>
              <a:rPr lang="en-US" dirty="0"/>
              <a:t>you do a regrade request on </a:t>
            </a:r>
            <a:r>
              <a:rPr lang="en-US" dirty="0" err="1"/>
              <a:t>gradescope</a:t>
            </a:r>
            <a:r>
              <a:rPr lang="en-US" dirty="0"/>
              <a:t>, you still think a grading was incorrect, send email to Robbie.</a:t>
            </a:r>
          </a:p>
          <a:p>
            <a:pPr lvl="1"/>
            <a:r>
              <a:rPr lang="en-US" dirty="0"/>
              <a:t>Regrade requests will close about 1 week after homework is returned.</a:t>
            </a:r>
          </a:p>
        </p:txBody>
      </p:sp>
    </p:spTree>
    <p:extLst>
      <p:ext uri="{BB962C8B-B14F-4D97-AF65-F5344CB8AC3E}">
        <p14:creationId xmlns:p14="http://schemas.microsoft.com/office/powerpoint/2010/main" val="293919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claims, two proof techniques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claim that all square numbers are even.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is a perfect square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is not even (since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2⋅4+1,</m:t>
                    </m:r>
                  </m:oMath>
                </a14:m>
                <a:r>
                  <a:rPr lang="en-US" dirty="0"/>
                  <a:t> i.e., odd).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152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2395525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874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→[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i="1" dirty="0"/>
                  <a:t>You may assume for this proof that 2 is the only even prime.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number. </a:t>
                </a:r>
              </a:p>
              <a:p>
                <a:endParaRPr lang="en-US" dirty="0"/>
              </a:p>
              <a:p>
                <a:r>
                  <a:rPr lang="en-US" dirty="0"/>
                  <a:t>You need two different arguments!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111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→[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i="1" dirty="0"/>
                  <a:t>You may assume for this proof that 2 is the only even prime.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number. We have two cases: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endParaRPr lang="en-US" dirty="0"/>
              </a:p>
              <a:p>
                <a:r>
                  <a:rPr lang="en-US" dirty="0"/>
                  <a:t>Case 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67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→[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i="1" dirty="0"/>
                  <a:t>You may assume for this proof that 2 is the only even prime.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number. We have two cases: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dirty="0"/>
                  <a:t>2 is the only even prime.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true, so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 is also true.</a:t>
                </a:r>
              </a:p>
              <a:p>
                <a:r>
                  <a:rPr lang="en-US" dirty="0"/>
                  <a:t>Case 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𝑂𝑑𝑑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true, so Odd(x)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 err="1"/>
                  <a:t>PowerOfTwo</a:t>
                </a:r>
                <a:r>
                  <a:rPr lang="en-US" dirty="0"/>
                  <a:t>(x) is also true.</a:t>
                </a:r>
              </a:p>
              <a:p>
                <a:r>
                  <a:rPr lang="en-US" dirty="0"/>
                  <a:t>In both cases, we conclude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arbitrary, we have that all prime numbers are odd or powers of two, as required.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20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104441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Direct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32477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b="1" dirty="0">
                <a:solidFill>
                  <a:schemeClr val="tx1"/>
                </a:solidFill>
              </a:rPr>
              <a:t>Prove</a:t>
            </a:r>
            <a:r>
              <a:rPr lang="en-US" sz="2800" dirty="0">
                <a:solidFill>
                  <a:schemeClr val="tx1"/>
                </a:solidFill>
              </a:rPr>
              <a:t>: “The product of two odd integers is odd.”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What’s the claim in logic?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endParaRPr lang="en-US" sz="28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How would we prove this claim?</a:t>
            </a:r>
          </a:p>
        </p:txBody>
      </p:sp>
    </p:spTree>
    <p:extLst>
      <p:ext uri="{BB962C8B-B14F-4D97-AF65-F5344CB8AC3E}">
        <p14:creationId xmlns:p14="http://schemas.microsoft.com/office/powerpoint/2010/main" val="404863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Prove</a:t>
                </a:r>
                <a:r>
                  <a:rPr lang="en-US" sz="2400" dirty="0"/>
                  <a:t>: “The product of two odd integers is odd.”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86762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Odd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86762" cy="863911"/>
              </a:xfrm>
              <a:prstGeom prst="roundRect">
                <a:avLst/>
              </a:prstGeom>
              <a:blipFill>
                <a:blip r:embed="rId4"/>
                <a:stretch>
                  <a:fillRect l="-5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35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</a:t>
                </a:r>
                <a:r>
                  <a:rPr lang="en-US" sz="2800" dirty="0"/>
                  <a:t>The product of two odd integers is odd.</a:t>
                </a:r>
                <a:r>
                  <a:rPr lang="en-US" sz="2800" dirty="0">
                    <a:solidFill>
                      <a:schemeClr val="tx1"/>
                    </a:solidFill>
                  </a:rPr>
                  <a:t>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Odd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  <a:br>
                  <a:rPr lang="en-US" sz="2800" dirty="0"/>
                </a:br>
                <a:r>
                  <a:rPr lang="en-US" sz="2800" dirty="0">
                    <a:solidFill>
                      <a:srgbClr val="4C3282"/>
                    </a:solidFill>
                  </a:rPr>
                  <a:t>Direct Proof. In particular, we’ll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4C3282"/>
                    </a:solidFill>
                  </a:rPr>
                  <a:t> be arbitrary integers. We’ll 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4C3282"/>
                    </a:solidFill>
                  </a:rPr>
                  <a:t> are odd. We’ll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4C3282"/>
                    </a:solidFill>
                  </a:rPr>
                  <a:t> is odd.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602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503</TotalTime>
  <Words>2397</Words>
  <Application>Microsoft Office PowerPoint</Application>
  <PresentationFormat>Widescreen</PresentationFormat>
  <Paragraphs>242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English Proofs</vt:lpstr>
      <vt:lpstr>Regrades</vt:lpstr>
      <vt:lpstr>Integer</vt:lpstr>
      <vt:lpstr>Our First Direct Proof</vt:lpstr>
      <vt:lpstr>Direct Proof Template</vt:lpstr>
      <vt:lpstr>Direct Proof Steps </vt:lpstr>
      <vt:lpstr>Another Direct Proof</vt:lpstr>
      <vt:lpstr>Another Direct Proof</vt:lpstr>
      <vt:lpstr>Another Direct Proof</vt:lpstr>
      <vt:lpstr>Another Direct Proof</vt:lpstr>
      <vt:lpstr>A note on Domain of Discourse</vt:lpstr>
      <vt:lpstr>A note on Translation to Logic</vt:lpstr>
      <vt:lpstr>Square</vt:lpstr>
      <vt:lpstr>Yet Another Direct Proof</vt:lpstr>
      <vt:lpstr>Yet Another Direct Proof</vt:lpstr>
      <vt:lpstr>Yet Another Direct Proof</vt:lpstr>
      <vt:lpstr>More Proof Techniques</vt:lpstr>
      <vt:lpstr>Proving an exists statement</vt:lpstr>
      <vt:lpstr>Two claims, two proof techniques</vt:lpstr>
      <vt:lpstr>Two claims, two proof techniques</vt:lpstr>
      <vt:lpstr>Proof By [Counter]Example</vt:lpstr>
      <vt:lpstr>Skeleton of an Exists Proof</vt:lpstr>
      <vt:lpstr>Proof By Cases</vt:lpstr>
      <vt:lpstr>Proof By Cases</vt:lpstr>
      <vt:lpstr>Proof By Cases</vt:lpstr>
      <vt:lpstr>Proof By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12</cp:revision>
  <cp:lastPrinted>2023-10-12T23:48:12Z</cp:lastPrinted>
  <dcterms:created xsi:type="dcterms:W3CDTF">2023-10-11T00:04:35Z</dcterms:created>
  <dcterms:modified xsi:type="dcterms:W3CDTF">2024-01-19T23:10:54Z</dcterms:modified>
</cp:coreProperties>
</file>