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56" r:id="rId3"/>
    <p:sldId id="587" r:id="rId4"/>
    <p:sldId id="294" r:id="rId5"/>
    <p:sldId id="295" r:id="rId6"/>
    <p:sldId id="296" r:id="rId7"/>
    <p:sldId id="297" r:id="rId8"/>
    <p:sldId id="580" r:id="rId9"/>
    <p:sldId id="310" r:id="rId10"/>
    <p:sldId id="309" r:id="rId11"/>
    <p:sldId id="311" r:id="rId12"/>
    <p:sldId id="581" r:id="rId13"/>
    <p:sldId id="312" r:id="rId14"/>
    <p:sldId id="313" r:id="rId15"/>
    <p:sldId id="582" r:id="rId16"/>
    <p:sldId id="314" r:id="rId17"/>
    <p:sldId id="583" r:id="rId18"/>
    <p:sldId id="315" r:id="rId19"/>
    <p:sldId id="575" r:id="rId20"/>
    <p:sldId id="584" r:id="rId21"/>
    <p:sldId id="316" r:id="rId22"/>
    <p:sldId id="576" r:id="rId23"/>
    <p:sldId id="577" r:id="rId24"/>
    <p:sldId id="585" r:id="rId25"/>
    <p:sldId id="586" r:id="rId26"/>
    <p:sldId id="578" r:id="rId27"/>
    <p:sldId id="579" r:id="rId2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0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3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35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44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6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27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44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41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20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6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9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1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171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3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9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2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9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5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2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2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4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8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74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znDGyNiDl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A1FF-C9BA-4119-8E3D-FFD93F028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CED9B-4894-4646-8A58-7D1D75A31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2024</a:t>
            </a:r>
          </a:p>
          <a:p>
            <a:r>
              <a:rPr lang="en-US" dirty="0"/>
              <a:t>Lecture 19</a:t>
            </a:r>
          </a:p>
        </p:txBody>
      </p:sp>
    </p:spTree>
    <p:extLst>
      <p:ext uri="{BB962C8B-B14F-4D97-AF65-F5344CB8AC3E}">
        <p14:creationId xmlns:p14="http://schemas.microsoft.com/office/powerpoint/2010/main" val="78764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⇒(2∗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in two different ways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9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of generating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0580" cy="4845504"/>
              </a:xfrm>
            </p:spPr>
            <p:txBody>
              <a:bodyPr/>
              <a:lstStyle/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in two different ways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What did we mean by these being different? They represent different meanings mathematically.</a:t>
                </a:r>
              </a:p>
              <a:p>
                <a:r>
                  <a:rPr lang="en-US" dirty="0"/>
                  <a:t>One says “you’re adding together two numbers: 2 and (whatever 3*4 is)”</a:t>
                </a:r>
              </a:p>
              <a:p>
                <a:r>
                  <a:rPr lang="en-US" dirty="0"/>
                  <a:t>The other says “you’re multiplying two numbers: (whatever 2+3 is) and 4”</a:t>
                </a:r>
              </a:p>
              <a:p>
                <a:endParaRPr lang="en-US" dirty="0"/>
              </a:p>
              <a:p>
                <a:r>
                  <a:rPr lang="en-US" dirty="0"/>
                  <a:t>Those have different meanings!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0580" cy="4845504"/>
              </a:xfrm>
              <a:blipFill>
                <a:blip r:embed="rId2"/>
                <a:stretch>
                  <a:fillRect l="-691" t="-2138" r="-3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52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412B-E371-468A-A265-E851B814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Parse Trees—remember where parentheses 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F1A31-5F28-443E-9119-C9138EFF9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a context free grammar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generates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parse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</a:t>
                </a:r>
              </a:p>
              <a:p>
                <a:pPr lvl="1"/>
                <a:r>
                  <a:rPr lang="en-US" dirty="0"/>
                  <a:t>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(start symbol)</a:t>
                </a:r>
              </a:p>
              <a:p>
                <a:pPr lvl="1"/>
                <a:r>
                  <a:rPr lang="en-US" dirty="0"/>
                  <a:t>Children of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node are labeled with the characters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Reading the leaves from left to right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F1A31-5F28-443E-9119-C9138EFF9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BF351C3-72EF-4EF9-A0AF-3820FB55E141}"/>
              </a:ext>
            </a:extLst>
          </p:cNvPr>
          <p:cNvGrpSpPr/>
          <p:nvPr/>
        </p:nvGrpSpPr>
        <p:grpSpPr>
          <a:xfrm>
            <a:off x="8120303" y="3429000"/>
            <a:ext cx="1471658" cy="2984525"/>
            <a:chOff x="7674826" y="3731045"/>
            <a:chExt cx="1471658" cy="29845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32379A-6DD9-471D-81E0-C2EFDF442FE8}"/>
                </a:ext>
              </a:extLst>
            </p:cNvPr>
            <p:cNvGrpSpPr/>
            <p:nvPr/>
          </p:nvGrpSpPr>
          <p:grpSpPr>
            <a:xfrm>
              <a:off x="7674826" y="3731045"/>
              <a:ext cx="1348765" cy="2458531"/>
              <a:chOff x="6133755" y="4218817"/>
              <a:chExt cx="1348765" cy="24585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436400E-9A69-4531-9600-53C1D4F52819}"/>
                  </a:ext>
                </a:extLst>
              </p:cNvPr>
              <p:cNvGrpSpPr/>
              <p:nvPr/>
            </p:nvGrpSpPr>
            <p:grpSpPr>
              <a:xfrm>
                <a:off x="6133755" y="4218817"/>
                <a:ext cx="1335230" cy="2458531"/>
                <a:chOff x="6220346" y="4445054"/>
                <a:chExt cx="1335230" cy="2458531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25B336E-0A5B-45E8-85E9-3BC391EC9947}"/>
                    </a:ext>
                  </a:extLst>
                </p:cNvPr>
                <p:cNvSpPr txBox="1"/>
                <p:nvPr/>
              </p:nvSpPr>
              <p:spPr>
                <a:xfrm>
                  <a:off x="6716765" y="4445054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2F021A1-6345-4E1F-9DA3-453D463605D9}"/>
                    </a:ext>
                  </a:extLst>
                </p:cNvPr>
                <p:cNvCxnSpPr/>
                <p:nvPr/>
              </p:nvCxnSpPr>
              <p:spPr>
                <a:xfrm flipH="1">
                  <a:off x="6416874" y="4861563"/>
                  <a:ext cx="384496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67818DB-7B7D-4264-A127-816498E3D2F9}"/>
                    </a:ext>
                  </a:extLst>
                </p:cNvPr>
                <p:cNvCxnSpPr>
                  <a:stCxn id="14" idx="2"/>
                </p:cNvCxnSpPr>
                <p:nvPr/>
              </p:nvCxnSpPr>
              <p:spPr>
                <a:xfrm>
                  <a:off x="6906080" y="5029829"/>
                  <a:ext cx="0" cy="33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ADE1EEB2-DCD6-4B3D-950A-D2A245F8A7C2}"/>
                    </a:ext>
                  </a:extLst>
                </p:cNvPr>
                <p:cNvCxnSpPr/>
                <p:nvPr/>
              </p:nvCxnSpPr>
              <p:spPr>
                <a:xfrm>
                  <a:off x="7006680" y="4861563"/>
                  <a:ext cx="352368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B53EDA-A450-48AB-9F2D-403882ADE27A}"/>
                    </a:ext>
                  </a:extLst>
                </p:cNvPr>
                <p:cNvSpPr txBox="1"/>
                <p:nvPr/>
              </p:nvSpPr>
              <p:spPr>
                <a:xfrm>
                  <a:off x="6716765" y="5228351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B158DAB-68D7-44B7-B488-128252654578}"/>
                    </a:ext>
                  </a:extLst>
                </p:cNvPr>
                <p:cNvSpPr/>
                <p:nvPr/>
              </p:nvSpPr>
              <p:spPr>
                <a:xfrm>
                  <a:off x="6220346" y="5258269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0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513CDA7-1A8B-4426-99FA-587ECFB6C4F6}"/>
                    </a:ext>
                  </a:extLst>
                </p:cNvPr>
                <p:cNvSpPr/>
                <p:nvPr/>
              </p:nvSpPr>
              <p:spPr>
                <a:xfrm>
                  <a:off x="7162520" y="5228350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0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FB20569-4CC8-4932-8DFF-4D4C4E7D907F}"/>
                    </a:ext>
                  </a:extLst>
                </p:cNvPr>
                <p:cNvCxnSpPr/>
                <p:nvPr/>
              </p:nvCxnSpPr>
              <p:spPr>
                <a:xfrm>
                  <a:off x="6919615" y="6467869"/>
                  <a:ext cx="0" cy="435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AF400E0-C2F0-4445-8AEC-C0240B3FC0C3}"/>
                  </a:ext>
                </a:extLst>
              </p:cNvPr>
              <p:cNvGrpSpPr/>
              <p:nvPr/>
            </p:nvGrpSpPr>
            <p:grpSpPr>
              <a:xfrm>
                <a:off x="6147290" y="5002113"/>
                <a:ext cx="1335230" cy="1397990"/>
                <a:chOff x="6220346" y="4445054"/>
                <a:chExt cx="1335230" cy="139799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1A2910-B666-4F09-8859-AC9183581D95}"/>
                    </a:ext>
                  </a:extLst>
                </p:cNvPr>
                <p:cNvSpPr txBox="1"/>
                <p:nvPr/>
              </p:nvSpPr>
              <p:spPr>
                <a:xfrm>
                  <a:off x="6716765" y="4445054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582D217B-FFC6-4F8E-8F71-0FC66FA5F31D}"/>
                    </a:ext>
                  </a:extLst>
                </p:cNvPr>
                <p:cNvCxnSpPr/>
                <p:nvPr/>
              </p:nvCxnSpPr>
              <p:spPr>
                <a:xfrm flipH="1">
                  <a:off x="6416874" y="4906720"/>
                  <a:ext cx="370961" cy="461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D1EA06C9-B279-49B1-8875-F3322E837F16}"/>
                    </a:ext>
                  </a:extLst>
                </p:cNvPr>
                <p:cNvCxnSpPr>
                  <a:stCxn id="7" idx="2"/>
                </p:cNvCxnSpPr>
                <p:nvPr/>
              </p:nvCxnSpPr>
              <p:spPr>
                <a:xfrm>
                  <a:off x="6906080" y="5029829"/>
                  <a:ext cx="0" cy="33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569C448-10E8-418F-82D7-7EF4F467DF17}"/>
                    </a:ext>
                  </a:extLst>
                </p:cNvPr>
                <p:cNvCxnSpPr/>
                <p:nvPr/>
              </p:nvCxnSpPr>
              <p:spPr>
                <a:xfrm>
                  <a:off x="7081860" y="4906720"/>
                  <a:ext cx="277188" cy="461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0FE0C9-1259-4B0E-BDA0-2DEFB3CA8851}"/>
                    </a:ext>
                  </a:extLst>
                </p:cNvPr>
                <p:cNvSpPr txBox="1"/>
                <p:nvPr/>
              </p:nvSpPr>
              <p:spPr>
                <a:xfrm>
                  <a:off x="6716765" y="5228351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B9BD07-02AA-4FD3-A8C2-FE8DA77A9453}"/>
                    </a:ext>
                  </a:extLst>
                </p:cNvPr>
                <p:cNvSpPr/>
                <p:nvPr/>
              </p:nvSpPr>
              <p:spPr>
                <a:xfrm>
                  <a:off x="6220346" y="5258269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1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1D12D1A-11FC-4575-9AFA-93B4FC8B14D5}"/>
                    </a:ext>
                  </a:extLst>
                </p:cNvPr>
                <p:cNvSpPr/>
                <p:nvPr/>
              </p:nvSpPr>
              <p:spPr>
                <a:xfrm>
                  <a:off x="7162520" y="5228350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1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1E7A0B-856C-4A47-8A7E-03B086F38684}"/>
                </a:ext>
              </a:extLst>
            </p:cNvPr>
            <p:cNvSpPr/>
            <p:nvPr/>
          </p:nvSpPr>
          <p:spPr>
            <a:xfrm flipH="1">
              <a:off x="8128203" y="6130795"/>
              <a:ext cx="10182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Calibri" charset="0"/>
                  <a:sym typeface="Symbol" charset="0"/>
                </a:rPr>
                <a:t>1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3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16C5-FD03-456B-B25B-045F7FFE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6A0B1-24ED-4DB0-A060-533694B79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parse trees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2+3∗4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6A0B1-24ED-4DB0-A060-533694B79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CBD3CA-9881-41B6-9517-9C10D23BE74C}"/>
              </a:ext>
            </a:extLst>
          </p:cNvPr>
          <p:cNvGrpSpPr/>
          <p:nvPr/>
        </p:nvGrpSpPr>
        <p:grpSpPr>
          <a:xfrm>
            <a:off x="2285888" y="3218152"/>
            <a:ext cx="1865855" cy="3107691"/>
            <a:chOff x="2285888" y="3218152"/>
            <a:chExt cx="1865855" cy="31076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70075E-99EA-4A52-A61D-C5D77935BC75}"/>
                </a:ext>
              </a:extLst>
            </p:cNvPr>
            <p:cNvSpPr txBox="1"/>
            <p:nvPr/>
          </p:nvSpPr>
          <p:spPr>
            <a:xfrm>
              <a:off x="2789934" y="3218152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20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Franklin Gothic Medium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C7531A-E489-4C13-82D2-F29CCCE48161}"/>
                </a:ext>
              </a:extLst>
            </p:cNvPr>
            <p:cNvCxnSpPr/>
            <p:nvPr/>
          </p:nvCxnSpPr>
          <p:spPr>
            <a:xfrm flipH="1">
              <a:off x="2482416" y="3698447"/>
              <a:ext cx="384496" cy="50687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576C02-DE8E-4D72-A0AF-CCB4D18B0632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2978447" y="3741372"/>
              <a:ext cx="803" cy="40016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FD82C4-8F58-469B-BBE3-6AF822F88111}"/>
                </a:ext>
              </a:extLst>
            </p:cNvPr>
            <p:cNvCxnSpPr/>
            <p:nvPr/>
          </p:nvCxnSpPr>
          <p:spPr>
            <a:xfrm>
              <a:off x="3072222" y="3698447"/>
              <a:ext cx="352368" cy="50687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713398-0834-4B56-812E-E4D0B0C645B1}"/>
                </a:ext>
              </a:extLst>
            </p:cNvPr>
            <p:cNvSpPr txBox="1"/>
            <p:nvPr/>
          </p:nvSpPr>
          <p:spPr>
            <a:xfrm>
              <a:off x="2782307" y="40652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chemeClr val="accent3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868CB-592D-4B94-BDEA-9645B15C5892}"/>
                </a:ext>
              </a:extLst>
            </p:cNvPr>
            <p:cNvSpPr/>
            <p:nvPr/>
          </p:nvSpPr>
          <p:spPr>
            <a:xfrm>
              <a:off x="2285888" y="4095153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FD5E81-E8BA-454C-959C-907ACB8D6E05}"/>
                </a:ext>
              </a:extLst>
            </p:cNvPr>
            <p:cNvSpPr/>
            <p:nvPr/>
          </p:nvSpPr>
          <p:spPr>
            <a:xfrm>
              <a:off x="3255653" y="4127093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4E9303-90A8-40D2-8A89-59816FDB8850}"/>
                </a:ext>
              </a:extLst>
            </p:cNvPr>
            <p:cNvCxnSpPr/>
            <p:nvPr/>
          </p:nvCxnSpPr>
          <p:spPr>
            <a:xfrm>
              <a:off x="2474401" y="4595942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FA4D0B-7CBB-42AC-B229-B2A67D94EE19}"/>
                </a:ext>
              </a:extLst>
            </p:cNvPr>
            <p:cNvSpPr txBox="1"/>
            <p:nvPr/>
          </p:nvSpPr>
          <p:spPr>
            <a:xfrm>
              <a:off x="2773716" y="408740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3"/>
                  </a:solidFill>
                  <a:latin typeface="Calibri" charset="0"/>
                  <a:sym typeface="Symbol" charset="0"/>
                </a:rPr>
                <a:t>+</a:t>
              </a:r>
              <a:endParaRPr lang="en-US" sz="2400" dirty="0">
                <a:solidFill>
                  <a:schemeClr val="accent3"/>
                </a:solidFill>
                <a:latin typeface="Franklin Gothic Medium"/>
                <a:cs typeface="Franklin Gothic Medium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CD96442-3BF2-4E7E-AAC3-C577E72A64A1}"/>
                </a:ext>
              </a:extLst>
            </p:cNvPr>
            <p:cNvGrpSpPr/>
            <p:nvPr/>
          </p:nvGrpSpPr>
          <p:grpSpPr>
            <a:xfrm>
              <a:off x="2756975" y="4582940"/>
              <a:ext cx="1336936" cy="917567"/>
              <a:chOff x="2770510" y="4816787"/>
              <a:chExt cx="1336936" cy="917567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DF4372E-CBB9-4EA6-8FA7-FD07663C7024}"/>
                  </a:ext>
                </a:extLst>
              </p:cNvPr>
              <p:cNvCxnSpPr/>
              <p:nvPr/>
            </p:nvCxnSpPr>
            <p:spPr>
              <a:xfrm flipH="1">
                <a:off x="2967038" y="4816787"/>
                <a:ext cx="370961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582024D-3123-4A11-85F9-AA9D90076CD5}"/>
                  </a:ext>
                </a:extLst>
              </p:cNvPr>
              <p:cNvCxnSpPr/>
              <p:nvPr/>
            </p:nvCxnSpPr>
            <p:spPr>
              <a:xfrm flipH="1">
                <a:off x="3456244" y="4816787"/>
                <a:ext cx="5610" cy="338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1931B7E-0073-4DED-915B-54A176AA4DF6}"/>
                  </a:ext>
                </a:extLst>
              </p:cNvPr>
              <p:cNvCxnSpPr/>
              <p:nvPr/>
            </p:nvCxnSpPr>
            <p:spPr>
              <a:xfrm>
                <a:off x="3632024" y="4816787"/>
                <a:ext cx="277188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3AF9FF1-9A5E-4045-B8E1-F2F6A4250527}"/>
                      </a:ext>
                    </a:extLst>
                  </p:cNvPr>
                  <p:cNvSpPr txBox="1"/>
                  <p:nvPr/>
                </p:nvSpPr>
                <p:spPr>
                  <a:xfrm>
                    <a:off x="3222545" y="5104212"/>
                    <a:ext cx="48603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chemeClr val="accent3"/>
                              </a:solidFill>
                              <a:latin typeface="Cambria Math"/>
                              <a:sym typeface="Symbol"/>
                            </a:rPr>
                            <m:t>∗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cs typeface="Franklin Gothic Medium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2545" y="5104212"/>
                    <a:ext cx="486030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BFE3F5-E1E6-4622-89B8-1364F0A407B0}"/>
                  </a:ext>
                </a:extLst>
              </p:cNvPr>
              <p:cNvSpPr/>
              <p:nvPr/>
            </p:nvSpPr>
            <p:spPr>
              <a:xfrm>
                <a:off x="2770510" y="5168336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38B8BD1-6CF9-463A-B8D3-D16FD97E7429}"/>
                  </a:ext>
                </a:extLst>
              </p:cNvPr>
              <p:cNvSpPr/>
              <p:nvPr/>
            </p:nvSpPr>
            <p:spPr>
              <a:xfrm>
                <a:off x="3730420" y="5211134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24F679-C2FD-485C-8773-189297551300}"/>
                </a:ext>
              </a:extLst>
            </p:cNvPr>
            <p:cNvCxnSpPr/>
            <p:nvPr/>
          </p:nvCxnSpPr>
          <p:spPr>
            <a:xfrm>
              <a:off x="2979250" y="5366907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EAF7BB-EF07-4536-8C00-85ABEB305E18}"/>
                </a:ext>
              </a:extLst>
            </p:cNvPr>
            <p:cNvCxnSpPr/>
            <p:nvPr/>
          </p:nvCxnSpPr>
          <p:spPr>
            <a:xfrm>
              <a:off x="3914505" y="5457709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253968-A6F2-45D7-A597-2F719B40D380}"/>
                </a:ext>
              </a:extLst>
            </p:cNvPr>
            <p:cNvSpPr txBox="1"/>
            <p:nvPr/>
          </p:nvSpPr>
          <p:spPr>
            <a:xfrm>
              <a:off x="2333696" y="4977287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5D4727-A683-41A1-A270-12E7DDDF9B08}"/>
                </a:ext>
              </a:extLst>
            </p:cNvPr>
            <p:cNvSpPr txBox="1"/>
            <p:nvPr/>
          </p:nvSpPr>
          <p:spPr>
            <a:xfrm>
              <a:off x="2820202" y="571196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78C980-AD32-4270-95B1-2C5109272755}"/>
                </a:ext>
              </a:extLst>
            </p:cNvPr>
            <p:cNvSpPr txBox="1"/>
            <p:nvPr/>
          </p:nvSpPr>
          <p:spPr>
            <a:xfrm>
              <a:off x="3757083" y="58026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AE9C7A-6107-4BC3-BE74-B5EFE7DC1BAE}"/>
              </a:ext>
            </a:extLst>
          </p:cNvPr>
          <p:cNvGrpSpPr/>
          <p:nvPr/>
        </p:nvGrpSpPr>
        <p:grpSpPr>
          <a:xfrm>
            <a:off x="5372343" y="3218152"/>
            <a:ext cx="1913380" cy="3053320"/>
            <a:chOff x="5338548" y="3029094"/>
            <a:chExt cx="1913380" cy="3053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479743-5B94-4BE3-9791-337E9D429226}"/>
                    </a:ext>
                  </a:extLst>
                </p:cNvPr>
                <p:cNvSpPr txBox="1"/>
                <p:nvPr/>
              </p:nvSpPr>
              <p:spPr>
                <a:xfrm>
                  <a:off x="6303385" y="3841260"/>
                  <a:ext cx="4860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accent3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</m:oMath>
                    </m:oMathPara>
                  </a14:m>
                  <a:endParaRPr lang="en-US" sz="2400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385" y="3841260"/>
                  <a:ext cx="486030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75FE8C-3385-42C7-9D49-C64D0319D6D9}"/>
                </a:ext>
              </a:extLst>
            </p:cNvPr>
            <p:cNvGrpSpPr/>
            <p:nvPr/>
          </p:nvGrpSpPr>
          <p:grpSpPr>
            <a:xfrm>
              <a:off x="5338548" y="4348596"/>
              <a:ext cx="1336936" cy="917567"/>
              <a:chOff x="6324928" y="4393882"/>
              <a:chExt cx="1336936" cy="917567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DB50010-719E-438D-BB0A-C4DF59887BCA}"/>
                  </a:ext>
                </a:extLst>
              </p:cNvPr>
              <p:cNvSpPr txBox="1"/>
              <p:nvPr/>
            </p:nvSpPr>
            <p:spPr>
              <a:xfrm>
                <a:off x="6841229" y="469439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3"/>
                    </a:solidFill>
                    <a:latin typeface="Calibri" charset="0"/>
                    <a:sym typeface="Symbol" charset="0"/>
                  </a:rPr>
                  <a:t>+</a:t>
                </a:r>
                <a:endParaRPr lang="en-US" sz="2400" dirty="0">
                  <a:solidFill>
                    <a:schemeClr val="accent3"/>
                  </a:solidFill>
                  <a:latin typeface="Franklin Gothic Medium"/>
                  <a:cs typeface="Franklin Gothic Medium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DB11D82-E17B-40CC-8E9D-C431CDCC4285}"/>
                  </a:ext>
                </a:extLst>
              </p:cNvPr>
              <p:cNvCxnSpPr/>
              <p:nvPr/>
            </p:nvCxnSpPr>
            <p:spPr>
              <a:xfrm flipH="1">
                <a:off x="6521456" y="4393882"/>
                <a:ext cx="370961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D92C0EA-0E39-49C8-9010-2AE56239A651}"/>
                  </a:ext>
                </a:extLst>
              </p:cNvPr>
              <p:cNvCxnSpPr/>
              <p:nvPr/>
            </p:nvCxnSpPr>
            <p:spPr>
              <a:xfrm flipH="1">
                <a:off x="7010662" y="4393882"/>
                <a:ext cx="5610" cy="338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9C586F-8003-4720-A33C-924EB83591F5}"/>
                  </a:ext>
                </a:extLst>
              </p:cNvPr>
              <p:cNvCxnSpPr/>
              <p:nvPr/>
            </p:nvCxnSpPr>
            <p:spPr>
              <a:xfrm>
                <a:off x="7186442" y="4393882"/>
                <a:ext cx="277188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1162A26-C15A-44D3-A3F2-CFF6281920A9}"/>
                  </a:ext>
                </a:extLst>
              </p:cNvPr>
              <p:cNvSpPr/>
              <p:nvPr/>
            </p:nvSpPr>
            <p:spPr>
              <a:xfrm>
                <a:off x="6324928" y="4745431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2D776F-6A23-4539-AB7F-2696FBB22003}"/>
                  </a:ext>
                </a:extLst>
              </p:cNvPr>
              <p:cNvSpPr/>
              <p:nvPr/>
            </p:nvSpPr>
            <p:spPr>
              <a:xfrm>
                <a:off x="7284838" y="4788229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AFA3A9A-B4D2-487D-B1A1-4B836170AC29}"/>
                </a:ext>
              </a:extLst>
            </p:cNvPr>
            <p:cNvGrpSpPr/>
            <p:nvPr/>
          </p:nvGrpSpPr>
          <p:grpSpPr>
            <a:xfrm>
              <a:off x="5383205" y="5177849"/>
              <a:ext cx="394660" cy="904565"/>
              <a:chOff x="5901649" y="4406884"/>
              <a:chExt cx="394660" cy="90456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CFD06E6-283F-4268-AB15-ADB8A8DAE97C}"/>
                  </a:ext>
                </a:extLst>
              </p:cNvPr>
              <p:cNvCxnSpPr/>
              <p:nvPr/>
            </p:nvCxnSpPr>
            <p:spPr>
              <a:xfrm>
                <a:off x="6042354" y="4406884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C6B620-E815-43D9-9C71-EE2208F6398F}"/>
                  </a:ext>
                </a:extLst>
              </p:cNvPr>
              <p:cNvSpPr txBox="1"/>
              <p:nvPr/>
            </p:nvSpPr>
            <p:spPr>
              <a:xfrm>
                <a:off x="5901649" y="478822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2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33B290A-024C-43FC-B5F3-A877FCB3DDF7}"/>
                </a:ext>
              </a:extLst>
            </p:cNvPr>
            <p:cNvGrpSpPr/>
            <p:nvPr/>
          </p:nvGrpSpPr>
          <p:grpSpPr>
            <a:xfrm>
              <a:off x="5853841" y="3029094"/>
              <a:ext cx="1346791" cy="3017028"/>
              <a:chOff x="5853841" y="3029094"/>
              <a:chExt cx="1346791" cy="301702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8492C6-60E0-4832-A803-AB99AD26ADA3}"/>
                  </a:ext>
                </a:extLst>
              </p:cNvPr>
              <p:cNvSpPr txBox="1"/>
              <p:nvPr/>
            </p:nvSpPr>
            <p:spPr>
              <a:xfrm>
                <a:off x="6357887" y="3029094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5ED7308-436A-40CB-84B0-629552691324}"/>
                  </a:ext>
                </a:extLst>
              </p:cNvPr>
              <p:cNvCxnSpPr/>
              <p:nvPr/>
            </p:nvCxnSpPr>
            <p:spPr>
              <a:xfrm flipH="1">
                <a:off x="6050369" y="3509389"/>
                <a:ext cx="384496" cy="506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3B02777-E63D-4B8B-96C9-D06F189C1F30}"/>
                  </a:ext>
                </a:extLst>
              </p:cNvPr>
              <p:cNvCxnSpPr>
                <a:stCxn id="34" idx="2"/>
              </p:cNvCxnSpPr>
              <p:nvPr/>
            </p:nvCxnSpPr>
            <p:spPr>
              <a:xfrm>
                <a:off x="6546400" y="3552314"/>
                <a:ext cx="803" cy="400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6170DC-7C5A-423A-9E42-298A3CAD6159}"/>
                  </a:ext>
                </a:extLst>
              </p:cNvPr>
              <p:cNvCxnSpPr/>
              <p:nvPr/>
            </p:nvCxnSpPr>
            <p:spPr>
              <a:xfrm>
                <a:off x="6640175" y="3509389"/>
                <a:ext cx="352368" cy="506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EE8589-5380-49E2-BEE9-0223EFDD43A3}"/>
                  </a:ext>
                </a:extLst>
              </p:cNvPr>
              <p:cNvSpPr txBox="1"/>
              <p:nvPr/>
            </p:nvSpPr>
            <p:spPr>
              <a:xfrm>
                <a:off x="6350260" y="387617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>
                  <a:solidFill>
                    <a:schemeClr val="accent3"/>
                  </a:solidFill>
                  <a:latin typeface="Franklin Gothic Medium"/>
                  <a:cs typeface="Franklin Gothic Medium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A43318-6DE8-4589-BDF2-947BD6B9D30B}"/>
                  </a:ext>
                </a:extLst>
              </p:cNvPr>
              <p:cNvSpPr/>
              <p:nvPr/>
            </p:nvSpPr>
            <p:spPr>
              <a:xfrm>
                <a:off x="5853841" y="390609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B26200B-255E-417F-870D-A477E3A91E32}"/>
                  </a:ext>
                </a:extLst>
              </p:cNvPr>
              <p:cNvSpPr/>
              <p:nvPr/>
            </p:nvSpPr>
            <p:spPr>
              <a:xfrm>
                <a:off x="6823606" y="393803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EDFBCF9-9C2E-43D0-9BF6-9A62D228CFF4}"/>
                  </a:ext>
                </a:extLst>
              </p:cNvPr>
              <p:cNvCxnSpPr/>
              <p:nvPr/>
            </p:nvCxnSpPr>
            <p:spPr>
              <a:xfrm>
                <a:off x="6547203" y="5177849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3E1BBC5-50A0-49FA-B304-77E1EEF49FE0}"/>
                  </a:ext>
                </a:extLst>
              </p:cNvPr>
              <p:cNvSpPr txBox="1"/>
              <p:nvPr/>
            </p:nvSpPr>
            <p:spPr>
              <a:xfrm>
                <a:off x="6388155" y="552290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3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582655-6501-4FCC-86C8-A3E173037061}"/>
                </a:ext>
              </a:extLst>
            </p:cNvPr>
            <p:cNvGrpSpPr/>
            <p:nvPr/>
          </p:nvGrpSpPr>
          <p:grpSpPr>
            <a:xfrm>
              <a:off x="6857268" y="4372577"/>
              <a:ext cx="394660" cy="868134"/>
              <a:chOff x="7325036" y="5268651"/>
              <a:chExt cx="394660" cy="8681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720B3EE-4369-47BD-91E3-074A9AC77367}"/>
                  </a:ext>
                </a:extLst>
              </p:cNvPr>
              <p:cNvCxnSpPr/>
              <p:nvPr/>
            </p:nvCxnSpPr>
            <p:spPr>
              <a:xfrm>
                <a:off x="7482458" y="5268651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CEEA62-84B6-4CCC-9E67-A07F47C4D4C4}"/>
                  </a:ext>
                </a:extLst>
              </p:cNvPr>
              <p:cNvSpPr txBox="1"/>
              <p:nvPr/>
            </p:nvSpPr>
            <p:spPr>
              <a:xfrm>
                <a:off x="7325036" y="5613565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375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5801-69D1-441C-AC9D-F4AE188E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parsing?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24397-B1D8-4923-9CEA-1E6AEA632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2+3∗4</m:t>
                    </m:r>
                  </m:oMath>
                </a14:m>
                <a:r>
                  <a:rPr lang="en-US" dirty="0"/>
                  <a:t> can only mean one thing!</a:t>
                </a:r>
              </a:p>
              <a:p>
                <a:r>
                  <a:rPr lang="en-US" dirty="0"/>
                  <a:t>If I write these symbols in a program, we need to make sure we know which one to do.</a:t>
                </a:r>
              </a:p>
              <a:p>
                <a:endParaRPr lang="en-US" dirty="0"/>
              </a:p>
              <a:p>
                <a:r>
                  <a:rPr lang="en-US" dirty="0"/>
                  <a:t>The first grammar we saw was “ambiguous” it allows the same string to “mean” two different things. </a:t>
                </a:r>
              </a:p>
              <a:p>
                <a:r>
                  <a:rPr lang="en-US" dirty="0"/>
                  <a:t>Sometimes you can fix that!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24397-B1D8-4923-9CEA-1E6AEA632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02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FBD0-0294-4BF9-A2C6-41CB6A99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encode 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1ECF1-CC9A-4C5B-8922-F235DBD2C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56042"/>
                <a:ext cx="987083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want to keep “in order” we want there to be only one possible parse tree. </a:t>
                </a:r>
              </a:p>
              <a:p>
                <a:r>
                  <a:rPr lang="en-US" dirty="0"/>
                  <a:t>Differentiate between “things to add” and “things to multiply”</a:t>
                </a:r>
              </a:p>
              <a:p>
                <a:r>
                  <a:rPr lang="en-US" dirty="0"/>
                  <a:t>Only introduce a * sign after you’ve eliminated the possibility of introducing another + sign in that area.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7|8|9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1ECF1-CC9A-4C5B-8922-F235DBD2C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56042"/>
                <a:ext cx="9870831" cy="4845504"/>
              </a:xfrm>
              <a:blipFill>
                <a:blip r:embed="rId2"/>
                <a:stretch>
                  <a:fillRect l="-803" t="-2264" r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831D047-F346-4D1B-94D1-FFF3857B83A4}"/>
              </a:ext>
            </a:extLst>
          </p:cNvPr>
          <p:cNvGrpSpPr/>
          <p:nvPr/>
        </p:nvGrpSpPr>
        <p:grpSpPr>
          <a:xfrm>
            <a:off x="10111741" y="1456042"/>
            <a:ext cx="1904579" cy="5071196"/>
            <a:chOff x="7159285" y="1506784"/>
            <a:chExt cx="1904579" cy="50711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C2E92-2895-4B76-888F-D60E9211AF3C}"/>
                </a:ext>
              </a:extLst>
            </p:cNvPr>
            <p:cNvGrpSpPr/>
            <p:nvPr/>
          </p:nvGrpSpPr>
          <p:grpSpPr>
            <a:xfrm>
              <a:off x="7175367" y="1506784"/>
              <a:ext cx="1798405" cy="2688316"/>
              <a:chOff x="7175367" y="1506784"/>
              <a:chExt cx="1798405" cy="268831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A7B7B62-0ADF-4A0F-B6DD-4CC197288DBA}"/>
                  </a:ext>
                </a:extLst>
              </p:cNvPr>
              <p:cNvGrpSpPr/>
              <p:nvPr/>
            </p:nvGrpSpPr>
            <p:grpSpPr>
              <a:xfrm>
                <a:off x="7175367" y="1506784"/>
                <a:ext cx="1798405" cy="2688316"/>
                <a:chOff x="7175367" y="1506784"/>
                <a:chExt cx="1798405" cy="2688316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E1507-CB53-4CC6-B54A-661677FCABCB}"/>
                    </a:ext>
                  </a:extLst>
                </p:cNvPr>
                <p:cNvSpPr txBox="1"/>
                <p:nvPr/>
              </p:nvSpPr>
              <p:spPr>
                <a:xfrm>
                  <a:off x="7679413" y="1506784"/>
                  <a:ext cx="3770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E</a:t>
                  </a:r>
                  <a:endParaRPr lang="en-US" sz="20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cs typeface="Franklin Gothic Medium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C473261-55F7-44BA-844A-2D89157EE7BD}"/>
                    </a:ext>
                  </a:extLst>
                </p:cNvPr>
                <p:cNvCxnSpPr/>
                <p:nvPr/>
              </p:nvCxnSpPr>
              <p:spPr>
                <a:xfrm flipH="1">
                  <a:off x="7371895" y="1987079"/>
                  <a:ext cx="384496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E084844-8216-4AC6-B404-4714E9A7946A}"/>
                    </a:ext>
                  </a:extLst>
                </p:cNvPr>
                <p:cNvCxnSpPr>
                  <a:stCxn id="27" idx="2"/>
                </p:cNvCxnSpPr>
                <p:nvPr/>
              </p:nvCxnSpPr>
              <p:spPr>
                <a:xfrm>
                  <a:off x="7867926" y="2030004"/>
                  <a:ext cx="803" cy="4001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50495EB-7342-4BF3-8A4F-436904134FDE}"/>
                    </a:ext>
                  </a:extLst>
                </p:cNvPr>
                <p:cNvCxnSpPr/>
                <p:nvPr/>
              </p:nvCxnSpPr>
              <p:spPr>
                <a:xfrm>
                  <a:off x="7961701" y="1987079"/>
                  <a:ext cx="352368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21A0D69-B70F-4EA7-868E-DF3E9FEA2D7A}"/>
                    </a:ext>
                  </a:extLst>
                </p:cNvPr>
                <p:cNvSpPr txBox="1"/>
                <p:nvPr/>
              </p:nvSpPr>
              <p:spPr>
                <a:xfrm>
                  <a:off x="7671786" y="2353867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F282AF8-5788-4C87-8ABA-7AA10EC264DD}"/>
                    </a:ext>
                  </a:extLst>
                </p:cNvPr>
                <p:cNvSpPr/>
                <p:nvPr/>
              </p:nvSpPr>
              <p:spPr>
                <a:xfrm>
                  <a:off x="7175367" y="2383785"/>
                  <a:ext cx="3770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E</a:t>
                  </a:r>
                  <a:endParaRPr lang="en-US" sz="16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1CA076D-C70B-4CE6-A5C9-D6ED5501B399}"/>
                    </a:ext>
                  </a:extLst>
                </p:cNvPr>
                <p:cNvSpPr/>
                <p:nvPr/>
              </p:nvSpPr>
              <p:spPr>
                <a:xfrm>
                  <a:off x="8145132" y="2415725"/>
                  <a:ext cx="35779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T</a:t>
                  </a:r>
                  <a:endParaRPr lang="en-US" sz="16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B5C356F-BD45-4D9C-987F-068ED16B1647}"/>
                    </a:ext>
                  </a:extLst>
                </p:cNvPr>
                <p:cNvSpPr txBox="1"/>
                <p:nvPr/>
              </p:nvSpPr>
              <p:spPr>
                <a:xfrm>
                  <a:off x="7663195" y="2376038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+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E8DB419-3EA2-4C2C-932A-3CFF0359D908}"/>
                    </a:ext>
                  </a:extLst>
                </p:cNvPr>
                <p:cNvGrpSpPr/>
                <p:nvPr/>
              </p:nvGrpSpPr>
              <p:grpSpPr>
                <a:xfrm>
                  <a:off x="7646454" y="2871572"/>
                  <a:ext cx="1327318" cy="917567"/>
                  <a:chOff x="2770510" y="4816787"/>
                  <a:chExt cx="1327318" cy="917567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84003221-C26B-4EFC-8161-ABAFBA1F9B7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967038" y="4816787"/>
                    <a:ext cx="370961" cy="4617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B18DB3A4-161B-41BC-B636-A7E7FB483D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456244" y="4816787"/>
                    <a:ext cx="5610" cy="33861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A91263A7-1865-4C8F-80FF-AEBE5CE66411}"/>
                      </a:ext>
                    </a:extLst>
                  </p:cNvPr>
                  <p:cNvCxnSpPr/>
                  <p:nvPr/>
                </p:nvCxnSpPr>
                <p:spPr>
                  <a:xfrm>
                    <a:off x="3632024" y="4816787"/>
                    <a:ext cx="277188" cy="4617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513C34E0-B8FC-4A07-9DE6-54199FC47F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22545" y="5104212"/>
                        <a:ext cx="486030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i="1" dirty="0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sym typeface="Symbol"/>
                                </a:rPr>
                                <m:t>∗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chemeClr val="accent3"/>
                          </a:solidFill>
                          <a:latin typeface="Franklin Gothic Medium" panose="020B0603020102020204" pitchFamily="34" charset="0"/>
                          <a:cs typeface="Franklin Gothic Medium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TextBox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22545" y="5104212"/>
                        <a:ext cx="486030" cy="584775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BBBE51F-3C3B-4282-981A-48ED255D3EBB}"/>
                      </a:ext>
                    </a:extLst>
                  </p:cNvPr>
                  <p:cNvSpPr/>
                  <p:nvPr/>
                </p:nvSpPr>
                <p:spPr>
                  <a:xfrm>
                    <a:off x="2770510" y="5168336"/>
                    <a:ext cx="35779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chemeClr val="accent3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a:t>T</a:t>
                    </a:r>
                    <a:endParaRPr lang="en-US" sz="16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B0765000-F2EA-4DA5-9C74-70EE5B36EB9C}"/>
                      </a:ext>
                    </a:extLst>
                  </p:cNvPr>
                  <p:cNvSpPr/>
                  <p:nvPr/>
                </p:nvSpPr>
                <p:spPr>
                  <a:xfrm>
                    <a:off x="3730420" y="5211134"/>
                    <a:ext cx="36740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chemeClr val="accent3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a:t>F</a:t>
                    </a:r>
                    <a:endParaRPr lang="en-US" sz="16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</p:grp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7B82553-0D73-4EA4-B102-0077EF4794B5}"/>
                    </a:ext>
                  </a:extLst>
                </p:cNvPr>
                <p:cNvCxnSpPr/>
                <p:nvPr/>
              </p:nvCxnSpPr>
              <p:spPr>
                <a:xfrm>
                  <a:off x="8785156" y="3759384"/>
                  <a:ext cx="0" cy="435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1EEF137-82C9-4F3C-94FC-892DB2424AFD}"/>
                  </a:ext>
                </a:extLst>
              </p:cNvPr>
              <p:cNvCxnSpPr/>
              <p:nvPr/>
            </p:nvCxnSpPr>
            <p:spPr>
              <a:xfrm>
                <a:off x="7345474" y="2890662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0639D1-1923-4251-BB00-A276497B4B41}"/>
                </a:ext>
              </a:extLst>
            </p:cNvPr>
            <p:cNvGrpSpPr/>
            <p:nvPr/>
          </p:nvGrpSpPr>
          <p:grpSpPr>
            <a:xfrm>
              <a:off x="7191583" y="3789139"/>
              <a:ext cx="438734" cy="2788841"/>
              <a:chOff x="7204380" y="2769745"/>
              <a:chExt cx="438734" cy="278884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597A33A-45D8-45DE-BC69-9521E4412F4D}"/>
                  </a:ext>
                </a:extLst>
              </p:cNvPr>
              <p:cNvCxnSpPr/>
              <p:nvPr/>
            </p:nvCxnSpPr>
            <p:spPr>
              <a:xfrm>
                <a:off x="7371895" y="4664350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749D25-7CF2-458B-9256-BA9B9F82B9F2}"/>
                  </a:ext>
                </a:extLst>
              </p:cNvPr>
              <p:cNvSpPr txBox="1"/>
              <p:nvPr/>
            </p:nvSpPr>
            <p:spPr>
              <a:xfrm>
                <a:off x="7222437" y="5035366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2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CAA7739-51D0-4157-B7A8-1B0F240E8201}"/>
                  </a:ext>
                </a:extLst>
              </p:cNvPr>
              <p:cNvCxnSpPr/>
              <p:nvPr/>
            </p:nvCxnSpPr>
            <p:spPr>
              <a:xfrm>
                <a:off x="7374543" y="3724504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242F0B-1BB4-44DF-A597-053109EA2023}"/>
                  </a:ext>
                </a:extLst>
              </p:cNvPr>
              <p:cNvSpPr txBox="1"/>
              <p:nvPr/>
            </p:nvSpPr>
            <p:spPr>
              <a:xfrm>
                <a:off x="7204380" y="3246894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F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57B99C-326F-4D2E-9765-4DA2DB3F97FF}"/>
                  </a:ext>
                </a:extLst>
              </p:cNvPr>
              <p:cNvSpPr txBox="1"/>
              <p:nvPr/>
            </p:nvSpPr>
            <p:spPr>
              <a:xfrm>
                <a:off x="7224410" y="4141130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04F8A71-A819-4745-9CE3-A08711813929}"/>
                  </a:ext>
                </a:extLst>
              </p:cNvPr>
              <p:cNvCxnSpPr/>
              <p:nvPr/>
            </p:nvCxnSpPr>
            <p:spPr>
              <a:xfrm>
                <a:off x="7364833" y="2769745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632F96-D7E3-4C8C-BAD1-BBBD19964991}"/>
                </a:ext>
              </a:extLst>
            </p:cNvPr>
            <p:cNvSpPr/>
            <p:nvPr/>
          </p:nvSpPr>
          <p:spPr>
            <a:xfrm>
              <a:off x="7159285" y="3285009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T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A6037A-284D-401C-B702-9B13AE2E28CE}"/>
                </a:ext>
              </a:extLst>
            </p:cNvPr>
            <p:cNvGrpSpPr/>
            <p:nvPr/>
          </p:nvGrpSpPr>
          <p:grpSpPr>
            <a:xfrm>
              <a:off x="7656872" y="3728030"/>
              <a:ext cx="466447" cy="2702815"/>
              <a:chOff x="7176667" y="2769745"/>
              <a:chExt cx="466447" cy="2702815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D8EEFF1-87BE-4B30-996F-52859B22DE4A}"/>
                  </a:ext>
                </a:extLst>
              </p:cNvPr>
              <p:cNvCxnSpPr/>
              <p:nvPr/>
            </p:nvCxnSpPr>
            <p:spPr>
              <a:xfrm>
                <a:off x="7371895" y="4579936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F50B3E-E3A2-41C4-A333-A7F26F050779}"/>
                  </a:ext>
                </a:extLst>
              </p:cNvPr>
              <p:cNvSpPr txBox="1"/>
              <p:nvPr/>
            </p:nvSpPr>
            <p:spPr>
              <a:xfrm>
                <a:off x="7214011" y="4949340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3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C280345-049F-43F5-897F-0C634B98B2E2}"/>
                  </a:ext>
                </a:extLst>
              </p:cNvPr>
              <p:cNvCxnSpPr/>
              <p:nvPr/>
            </p:nvCxnSpPr>
            <p:spPr>
              <a:xfrm>
                <a:off x="7374543" y="3619283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54D436-D43E-4E19-93EE-E8B0D930FF3E}"/>
                  </a:ext>
                </a:extLst>
              </p:cNvPr>
              <p:cNvSpPr txBox="1"/>
              <p:nvPr/>
            </p:nvSpPr>
            <p:spPr>
              <a:xfrm>
                <a:off x="7176667" y="3164092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F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E5064-8971-48B1-919B-FE9ACB17311D}"/>
                  </a:ext>
                </a:extLst>
              </p:cNvPr>
              <p:cNvSpPr txBox="1"/>
              <p:nvPr/>
            </p:nvSpPr>
            <p:spPr>
              <a:xfrm>
                <a:off x="7224410" y="4056716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4B6C346-D029-4B30-A374-EB84986D061B}"/>
                  </a:ext>
                </a:extLst>
              </p:cNvPr>
              <p:cNvCxnSpPr/>
              <p:nvPr/>
            </p:nvCxnSpPr>
            <p:spPr>
              <a:xfrm>
                <a:off x="7364833" y="2769745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617030-BA21-4BA8-9E96-667764B4B3BE}"/>
                </a:ext>
              </a:extLst>
            </p:cNvPr>
            <p:cNvGrpSpPr/>
            <p:nvPr/>
          </p:nvGrpSpPr>
          <p:grpSpPr>
            <a:xfrm>
              <a:off x="8634761" y="4205423"/>
              <a:ext cx="429103" cy="1415844"/>
              <a:chOff x="8232145" y="5187940"/>
              <a:chExt cx="429103" cy="1415844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885E52D-F08C-46E9-B546-04A70A84D302}"/>
                  </a:ext>
                </a:extLst>
              </p:cNvPr>
              <p:cNvCxnSpPr/>
              <p:nvPr/>
            </p:nvCxnSpPr>
            <p:spPr>
              <a:xfrm>
                <a:off x="8390029" y="5711160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3A71C3-1CCC-4867-8A52-0D1D52D6EB57}"/>
                  </a:ext>
                </a:extLst>
              </p:cNvPr>
              <p:cNvSpPr txBox="1"/>
              <p:nvPr/>
            </p:nvSpPr>
            <p:spPr>
              <a:xfrm>
                <a:off x="8232145" y="6080564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6AE96C-81AF-458B-9A68-B1AF1D41B19F}"/>
                  </a:ext>
                </a:extLst>
              </p:cNvPr>
              <p:cNvSpPr txBox="1"/>
              <p:nvPr/>
            </p:nvSpPr>
            <p:spPr>
              <a:xfrm>
                <a:off x="8242544" y="5187940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7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CF82-DD50-4A1F-BF1B-5B435A57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How do Computer Scientists use CFGs?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4965E-E03D-442D-AF79-2EC973B1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2" y="1463857"/>
            <a:ext cx="11468586" cy="1353988"/>
          </a:xfrm>
        </p:spPr>
        <p:txBody>
          <a:bodyPr>
            <a:normAutofit fontScale="92500"/>
          </a:bodyPr>
          <a:lstStyle/>
          <a:p>
            <a:r>
              <a:rPr lang="en-US" dirty="0"/>
              <a:t>Most programming languages define valid programs as “strings that fit a CFG” </a:t>
            </a:r>
            <a:br>
              <a:rPr lang="en-US" dirty="0"/>
            </a:br>
            <a:r>
              <a:rPr lang="en-US" dirty="0"/>
              <a:t>That makes sure Java breaks down math expressions correctly! And also code like this: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1BD96-4973-444B-BB66-82E542778E70}"/>
              </a:ext>
            </a:extLst>
          </p:cNvPr>
          <p:cNvSpPr txBox="1"/>
          <p:nvPr/>
        </p:nvSpPr>
        <p:spPr>
          <a:xfrm>
            <a:off x="158860" y="2826009"/>
            <a:ext cx="6059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if(j&gt;0)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(“hi”);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(“bye”); 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9D2E6-32C7-400B-86FA-E3979FF5E38B}"/>
              </a:ext>
            </a:extLst>
          </p:cNvPr>
          <p:cNvSpPr txBox="1"/>
          <p:nvPr/>
        </p:nvSpPr>
        <p:spPr>
          <a:xfrm>
            <a:off x="6168868" y="2817845"/>
            <a:ext cx="7066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if(j&gt;0)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(“hi”);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(“bye”); 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B9D5A-467B-455F-BA8C-CABECFEBCE66}"/>
              </a:ext>
            </a:extLst>
          </p:cNvPr>
          <p:cNvSpPr txBox="1"/>
          <p:nvPr/>
        </p:nvSpPr>
        <p:spPr>
          <a:xfrm>
            <a:off x="293912" y="5038531"/>
            <a:ext cx="11683243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else could be attached to either “if”! Java needs a rule to decide which it goes with.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Java’s convention makes the one on the left the intuitive whitespace.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(You as a programmer should put braces so the humans reading your code don’t have to wonder!)</a:t>
            </a:r>
          </a:p>
        </p:txBody>
      </p:sp>
    </p:spTree>
    <p:extLst>
      <p:ext uri="{BB962C8B-B14F-4D97-AF65-F5344CB8AC3E}">
        <p14:creationId xmlns:p14="http://schemas.microsoft.com/office/powerpoint/2010/main" val="312325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919F-DFD4-41E2-BA36-2B83AE63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CFGs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55BDA-4CAA-4CBD-A9AF-654CC4A80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Used to define programming languages. </a:t>
                </a:r>
              </a:p>
              <a:p>
                <a:r>
                  <a:rPr lang="en-US" dirty="0"/>
                  <a:t>Often written in Backus-Naur Form – just different notation</a:t>
                </a:r>
              </a:p>
              <a:p>
                <a:r>
                  <a:rPr lang="en-US" b="1" dirty="0"/>
                  <a:t>Variables </a:t>
                </a:r>
                <a:r>
                  <a:rPr lang="en-US" dirty="0"/>
                  <a:t>are &lt;names-in-brackets&gt; (or sometimes without)</a:t>
                </a:r>
              </a:p>
              <a:p>
                <a:r>
                  <a:rPr lang="en-US" dirty="0"/>
                  <a:t>like &lt;if-then-else-statement&gt;, &lt;condition&gt;, &lt;identifier&gt;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is replaced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55BDA-4CAA-4CBD-A9AF-654CC4A80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7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BNF for C   (no &lt;...&gt; and uses : instead of ::=)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2" y="1083028"/>
            <a:ext cx="918329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11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AE1B72-642F-4738-A720-2704DD21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 CFG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D34E1-1C73-4A0E-96F9-22EF37A0C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have time</a:t>
            </a:r>
          </a:p>
        </p:txBody>
      </p:sp>
    </p:spTree>
    <p:extLst>
      <p:ext uri="{BB962C8B-B14F-4D97-AF65-F5344CB8AC3E}">
        <p14:creationId xmlns:p14="http://schemas.microsoft.com/office/powerpoint/2010/main" val="300610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2447-1AAD-2937-CDBE-2BAB1CD2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83309-D401-076C-E204-A358B1F77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working our way up to proving theorems about computation</a:t>
            </a:r>
          </a:p>
          <a:p>
            <a:r>
              <a:rPr lang="en-US" dirty="0"/>
              <a:t>A statement like “there is no Java program that solves this problem”</a:t>
            </a:r>
          </a:p>
          <a:p>
            <a:endParaRPr lang="en-US" dirty="0"/>
          </a:p>
          <a:p>
            <a:r>
              <a:rPr lang="en-US" dirty="0"/>
              <a:t>Before we get there, we’ve got a grab bag of background topics.</a:t>
            </a:r>
          </a:p>
          <a:p>
            <a:r>
              <a:rPr lang="en-US" dirty="0"/>
              <a:t>The mathematical model for programs is defining a language, so we’re seeing different tools computer scientists use to do that.</a:t>
            </a:r>
          </a:p>
          <a:p>
            <a:pPr lvl="1"/>
            <a:r>
              <a:rPr lang="en-US" dirty="0"/>
              <a:t>The set of all inputs that will cause the program to return true.</a:t>
            </a:r>
          </a:p>
          <a:p>
            <a:r>
              <a:rPr lang="en-US" dirty="0"/>
              <a:t>Last time: Regular expressions: a common practical tool</a:t>
            </a:r>
          </a:p>
          <a:p>
            <a:r>
              <a:rPr lang="en-US" dirty="0"/>
              <a:t>Today: CFGs: a key to defining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2232448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13D9-C76C-49E5-AD28-7B98DFFC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5A6E-0250-4DD0-89A9-C843E0D3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diagramming sentences in middle school?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&lt;sentence&gt;::=&lt;noun phrase&gt;&lt;verb phrase&gt;</a:t>
            </a:r>
          </a:p>
          <a:p>
            <a:r>
              <a:rPr lang="en-US" dirty="0"/>
              <a:t>&lt;noun phrase&gt;::=&lt;determiner&gt;&lt;adjective&gt;&lt;noun&gt;</a:t>
            </a:r>
          </a:p>
          <a:p>
            <a:r>
              <a:rPr lang="en-US" dirty="0"/>
              <a:t>&lt;verb phrase&gt;::=&lt;verb&gt;&lt;adverb&gt;|&lt;verb&gt;&lt;object&gt;</a:t>
            </a:r>
          </a:p>
          <a:p>
            <a:r>
              <a:rPr lang="en-US" dirty="0"/>
              <a:t>&lt;object&gt;::=&lt;noun phrase&gt;</a:t>
            </a:r>
          </a:p>
          <a:p>
            <a:endParaRPr lang="en-US" dirty="0"/>
          </a:p>
        </p:txBody>
      </p:sp>
      <p:pic>
        <p:nvPicPr>
          <p:cNvPr id="2050" name="Picture 2" descr="Full Reed–Kellogg examples">
            <a:extLst>
              <a:ext uri="{FF2B5EF4-FFF2-40B4-BE49-F238E27FC236}">
                <a16:creationId xmlns:a16="http://schemas.microsoft.com/office/drawing/2014/main" id="{43BE745C-1BC4-4E2B-A1B6-49333E76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92" y="1995488"/>
            <a:ext cx="8093086" cy="16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9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9DB3-BA52-456D-8E8F-2A0BD66E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8187-DE36-4321-8ECD-D6EBC83E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&lt;sentence&gt;::=&lt;noun phrase&gt;&lt;verb phrase&gt;</a:t>
            </a:r>
          </a:p>
          <a:p>
            <a:r>
              <a:rPr lang="en-US" dirty="0"/>
              <a:t>&lt;noun phrase&gt;::=&lt;determiner&gt;&lt;adjective&gt;&lt;noun&gt;</a:t>
            </a:r>
          </a:p>
          <a:p>
            <a:r>
              <a:rPr lang="en-US" dirty="0"/>
              <a:t>&lt;verb phrase&gt;::=&lt;verb&gt;&lt;adverb&gt;|&lt;verb&gt;&lt;object&gt;</a:t>
            </a:r>
          </a:p>
          <a:p>
            <a:r>
              <a:rPr lang="en-US" dirty="0"/>
              <a:t>&lt;object&gt;::=&lt;noun phrase&gt;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The old man the boat.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4DC4-5F32-43F4-9908-BE0AE0E7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old man the boat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93A35-8776-4DA1-8322-1D0967570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6707" y="1034803"/>
            <a:ext cx="4454928" cy="4881344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B5004C-470F-4CED-AED7-05547D614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9322" y="1155333"/>
            <a:ext cx="4566678" cy="5003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3E61D3-DA14-41B4-9ABE-B0DC8A2E8D75}"/>
              </a:ext>
            </a:extLst>
          </p:cNvPr>
          <p:cNvSpPr/>
          <p:nvPr/>
        </p:nvSpPr>
        <p:spPr>
          <a:xfrm>
            <a:off x="2891118" y="6279654"/>
            <a:ext cx="8350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Jochen Burghardt - Own work, CC BY-SA 4.0, https://commons.wikimedia.org/w/index.php?curid=92742400</a:t>
            </a:r>
          </a:p>
        </p:txBody>
      </p:sp>
    </p:spTree>
    <p:extLst>
      <p:ext uri="{BB962C8B-B14F-4D97-AF65-F5344CB8AC3E}">
        <p14:creationId xmlns:p14="http://schemas.microsoft.com/office/powerpoint/2010/main" val="328024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FE02-0C5D-4EB2-98AE-2E8EE647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is ambiguous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C155-BF96-4E85-B653-A46423310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(Most of ‘standard’) English can be represented as a context free grammar.</a:t>
            </a:r>
          </a:p>
          <a:p>
            <a:pPr lvl="1"/>
            <a:r>
              <a:rPr lang="en-US" dirty="0"/>
              <a:t>It’s not perfect (ask Robbie details later).</a:t>
            </a:r>
          </a:p>
          <a:p>
            <a:r>
              <a:rPr lang="en-US" dirty="0"/>
              <a:t>The grammar is ambiguous! That is, there are sentences which have multiple valid </a:t>
            </a:r>
            <a:r>
              <a:rPr lang="en-US" dirty="0" err="1"/>
              <a:t>parsings</a:t>
            </a:r>
            <a:r>
              <a:rPr lang="en-US" dirty="0"/>
              <a:t> (multiple meanings).</a:t>
            </a:r>
          </a:p>
          <a:p>
            <a:endParaRPr lang="en-US" dirty="0"/>
          </a:p>
          <a:p>
            <a:r>
              <a:rPr lang="en-US" dirty="0"/>
              <a:t>Can you find multiple meanings of this sentence:</a:t>
            </a:r>
            <a:br>
              <a:rPr lang="en-US" dirty="0"/>
            </a:br>
            <a:r>
              <a:rPr lang="en-US" dirty="0"/>
              <a:t>“Place these 3 exercise balls on the mat at the top of the hill.”</a:t>
            </a:r>
          </a:p>
          <a:p>
            <a:r>
              <a:rPr lang="en-US" dirty="0">
                <a:hlinkClick r:id="rId2"/>
              </a:rPr>
              <a:t>See this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2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EDF7E-1230-427A-81C4-28F0C556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Takeaways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4BCAB-8F50-4725-9CF3-D6FCCE794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43F7-1C19-45D7-90F1-06B34EC7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Context Free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6EBCA-9FAA-4257-8F03-03ADF18EE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There are languages CFGs can express that regular expressions can’t</a:t>
                </a:r>
              </a:p>
              <a:p>
                <a:pPr lvl="1"/>
                <a:r>
                  <a:rPr lang="en-US" dirty="0"/>
                  <a:t>e.g. palindromes</a:t>
                </a:r>
              </a:p>
              <a:p>
                <a:r>
                  <a:rPr lang="en-US" dirty="0"/>
                  <a:t>What about vice versa – is there a language that a regular expression can represent that a CFG can’t?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there languages even CFGs cannot represent?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cannot be written with a context free grammar.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6EBCA-9FAA-4257-8F03-03ADF18EE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4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6B93-2EE7-407D-BC90-0F175709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1A1A-F6D3-43A0-BDDF-9978CEAF5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CFGs and regular expressions gave us ways of succinctly representing sets of strings</a:t>
            </a:r>
          </a:p>
          <a:p>
            <a:pPr lvl="1"/>
            <a:r>
              <a:rPr lang="en-US" dirty="0"/>
              <a:t>Regular expressions super useful for representing things you need to search for</a:t>
            </a:r>
          </a:p>
          <a:p>
            <a:pPr lvl="1"/>
            <a:r>
              <a:rPr lang="en-US" dirty="0"/>
              <a:t>CFGs represent complicated languages like “java code with valid syntax”</a:t>
            </a:r>
          </a:p>
          <a:p>
            <a:endParaRPr lang="en-US" dirty="0"/>
          </a:p>
          <a:p>
            <a:r>
              <a:rPr lang="en-US" dirty="0"/>
              <a:t>Tomorrow, two more tools for our toolbox (function properties, graphs)</a:t>
            </a:r>
          </a:p>
          <a:p>
            <a:r>
              <a:rPr lang="en-US" dirty="0"/>
              <a:t>Next week, (mathematical representations of) Tiny computers! And how they relate to regular expressions and CFGs.</a:t>
            </a:r>
          </a:p>
        </p:txBody>
      </p:sp>
    </p:spTree>
    <p:extLst>
      <p:ext uri="{BB962C8B-B14F-4D97-AF65-F5344CB8AC3E}">
        <p14:creationId xmlns:p14="http://schemas.microsoft.com/office/powerpoint/2010/main" val="175582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09EC4A-0506-45BD-9CC5-983A25CD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D01F5-2092-4410-AE6C-5228D1F87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of defining a language</a:t>
            </a:r>
          </a:p>
        </p:txBody>
      </p:sp>
    </p:spTree>
    <p:extLst>
      <p:ext uri="{BB962C8B-B14F-4D97-AF65-F5344CB8AC3E}">
        <p14:creationId xmlns:p14="http://schemas.microsoft.com/office/powerpoint/2010/main" val="228011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D30793-9C75-479F-8E33-419AF7F4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Can’t Regular Expressions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5AA3D9-1166-4000-A0A0-6D7EB74B8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easy things </a:t>
                </a:r>
                <a:br>
                  <a:rPr lang="en-US" dirty="0"/>
                </a:br>
                <a:r>
                  <a:rPr lang="en-US" dirty="0" err="1"/>
                  <a:t>Things</a:t>
                </a:r>
                <a:r>
                  <a:rPr lang="en-US" dirty="0"/>
                  <a:t> where you could say whether a string matches with just a loop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 set of all palindromes.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And some harder things</a:t>
                </a:r>
              </a:p>
              <a:p>
                <a:pPr lvl="1"/>
                <a:r>
                  <a:rPr lang="en-US" dirty="0"/>
                  <a:t>Expressions with matched parentheses</a:t>
                </a:r>
              </a:p>
              <a:p>
                <a:pPr lvl="1"/>
                <a:r>
                  <a:rPr lang="en-US" dirty="0"/>
                  <a:t>Properly formed arithmetic expressions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Context Free Grammars can solve all of these problems!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5AA3D9-1166-4000-A0A0-6D7EB74B8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32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0747-EE1D-413C-9FCC-AF5F92C9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context free grammar (CFG) is a finite set of production rules over:</a:t>
                </a:r>
              </a:p>
              <a:p>
                <a:pPr lvl="1"/>
                <a:r>
                  <a:rPr lang="en-US" dirty="0"/>
                  <a:t>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“terminal symbols”</a:t>
                </a:r>
              </a:p>
              <a:p>
                <a:pPr lvl="1"/>
                <a:r>
                  <a:rPr lang="en-US" dirty="0"/>
                  <a:t>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“nonterminal symbols”</a:t>
                </a:r>
              </a:p>
              <a:p>
                <a:pPr lvl="1"/>
                <a:r>
                  <a:rPr lang="en-US" dirty="0"/>
                  <a:t>A start symbol (one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 usually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production rule for a nonterminal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takes the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string of </a:t>
                </a:r>
                <a:r>
                  <a:rPr lang="en-US" dirty="0" err="1"/>
                  <a:t>nonterminals</a:t>
                </a:r>
                <a:r>
                  <a:rPr lang="en-US" dirty="0"/>
                  <a:t> and terminals.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92DA-3D48-4259-9C3D-E824A292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35135-6A3E-4536-8D22-3371C4F9D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think of context free grammars as </a:t>
                </a:r>
                <a:r>
                  <a:rPr lang="en-US" b="1" dirty="0"/>
                  <a:t>generating</a:t>
                </a:r>
                <a:r>
                  <a:rPr lang="en-US" dirty="0"/>
                  <a:t> strings.</a:t>
                </a:r>
              </a:p>
              <a:p>
                <a:r>
                  <a:rPr lang="en-US" dirty="0"/>
                  <a:t>1. Start from the start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Choose a nonterminal in the string, and a production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replace that copy of the nonterminal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3. If no </a:t>
                </a:r>
                <a:r>
                  <a:rPr lang="en-US" dirty="0" err="1"/>
                  <a:t>nonterminals</a:t>
                </a:r>
                <a:r>
                  <a:rPr lang="en-US" dirty="0"/>
                  <a:t> remain, you’re done! Otherwise, </a:t>
                </a:r>
                <a:r>
                  <a:rPr lang="en-US" dirty="0" err="1"/>
                  <a:t>goto</a:t>
                </a:r>
                <a:r>
                  <a:rPr lang="en-US" dirty="0"/>
                  <a:t> step 2.</a:t>
                </a:r>
              </a:p>
              <a:p>
                <a:endParaRPr lang="en-US" dirty="0"/>
              </a:p>
              <a:p>
                <a:r>
                  <a:rPr lang="en-US" dirty="0"/>
                  <a:t>A string is in the language of the CFG </a:t>
                </a:r>
                <a:r>
                  <a:rPr lang="en-US" dirty="0" err="1"/>
                  <a:t>iff</a:t>
                </a:r>
                <a:r>
                  <a:rPr lang="en-US" dirty="0"/>
                  <a:t> it can be generated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35135-6A3E-4536-8D22-3371C4F9D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06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34D4-084F-4729-B6D1-37C2316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0|1|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1391984" y="4222548"/>
            <a:ext cx="5812555" cy="291210"/>
          </a:xfrm>
          <a:prstGeom prst="wedgeRectCallout">
            <a:avLst>
              <a:gd name="adj1" fmla="val -43147"/>
              <a:gd name="adj2" fmla="val -11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alphabet here is {(,)} i.e. parentheses are the characters.</a:t>
            </a:r>
          </a:p>
        </p:txBody>
      </p:sp>
    </p:spTree>
    <p:extLst>
      <p:ext uri="{BB962C8B-B14F-4D97-AF65-F5344CB8AC3E}">
        <p14:creationId xmlns:p14="http://schemas.microsoft.com/office/powerpoint/2010/main" val="264915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34D4-084F-4729-B6D1-37C2316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0|1|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binary palindromes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strings with any 0’s coming before any 1’s (i.e.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Balanced parentheses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0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 in two different ways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080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1607</Words>
  <Application>Microsoft Office PowerPoint</Application>
  <PresentationFormat>Widescreen</PresentationFormat>
  <Paragraphs>226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1_Integral</vt:lpstr>
      <vt:lpstr>Context Free Grammars</vt:lpstr>
      <vt:lpstr>Where Are We?</vt:lpstr>
      <vt:lpstr>Context Free Grammars</vt:lpstr>
      <vt:lpstr>What Can’t Regular Expressions Do?</vt:lpstr>
      <vt:lpstr>Context Free Grammars</vt:lpstr>
      <vt:lpstr>Context Free Grammars</vt:lpstr>
      <vt:lpstr>Examples</vt:lpstr>
      <vt:lpstr>Examples</vt:lpstr>
      <vt:lpstr>Arithmetic</vt:lpstr>
      <vt:lpstr>Arithmetic</vt:lpstr>
      <vt:lpstr>Multiple ways of generating strings</vt:lpstr>
      <vt:lpstr>Parse Trees—remember where parentheses go</vt:lpstr>
      <vt:lpstr>Back to the arithmetic</vt:lpstr>
      <vt:lpstr>Why do we care about parsing?</vt:lpstr>
      <vt:lpstr>How do we encode order of operations</vt:lpstr>
      <vt:lpstr>How do Computer Scientists use CFGs?</vt:lpstr>
      <vt:lpstr>CFGs in practice</vt:lpstr>
      <vt:lpstr>BNF for C   (no &lt;...&gt; and uses : instead of ::=)</vt:lpstr>
      <vt:lpstr>Some fun CFG applications</vt:lpstr>
      <vt:lpstr>Parse Trees</vt:lpstr>
      <vt:lpstr>Parse Trees</vt:lpstr>
      <vt:lpstr>The old man the boat</vt:lpstr>
      <vt:lpstr>English is ambiguous</vt:lpstr>
      <vt:lpstr>The Important Takeaways</vt:lpstr>
      <vt:lpstr>Power of Context Free Languages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7</cp:revision>
  <cp:lastPrinted>2024-02-20T21:14:23Z</cp:lastPrinted>
  <dcterms:created xsi:type="dcterms:W3CDTF">2023-11-09T21:44:48Z</dcterms:created>
  <dcterms:modified xsi:type="dcterms:W3CDTF">2024-02-20T21:17:02Z</dcterms:modified>
</cp:coreProperties>
</file>