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256" r:id="rId2"/>
    <p:sldId id="691" r:id="rId3"/>
    <p:sldId id="676" r:id="rId4"/>
    <p:sldId id="690" r:id="rId5"/>
    <p:sldId id="685" r:id="rId6"/>
    <p:sldId id="727" r:id="rId7"/>
    <p:sldId id="679" r:id="rId8"/>
    <p:sldId id="623" r:id="rId9"/>
    <p:sldId id="692" r:id="rId10"/>
    <p:sldId id="693" r:id="rId11"/>
    <p:sldId id="694" r:id="rId12"/>
    <p:sldId id="721" r:id="rId13"/>
    <p:sldId id="695" r:id="rId14"/>
    <p:sldId id="720" r:id="rId15"/>
    <p:sldId id="708" r:id="rId16"/>
    <p:sldId id="710" r:id="rId17"/>
    <p:sldId id="712" r:id="rId18"/>
    <p:sldId id="713" r:id="rId19"/>
    <p:sldId id="711" r:id="rId20"/>
    <p:sldId id="714" r:id="rId21"/>
    <p:sldId id="715" r:id="rId22"/>
    <p:sldId id="716" r:id="rId23"/>
    <p:sldId id="719" r:id="rId24"/>
    <p:sldId id="717" r:id="rId25"/>
    <p:sldId id="697" r:id="rId26"/>
    <p:sldId id="696" r:id="rId27"/>
    <p:sldId id="285" r:id="rId28"/>
    <p:sldId id="698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724" r:id="rId39"/>
    <p:sldId id="718" r:id="rId40"/>
    <p:sldId id="722" r:id="rId41"/>
    <p:sldId id="723" r:id="rId42"/>
    <p:sldId id="709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72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0960-E795-4FC0-9E1B-960AA6B23E5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7D85-5D4A-4617-8DF5-F96F87A6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3vLn5QPZcJXpKqdPpdWVtvA-uyQbr0X5nG4IaoFo-YxZw5A/viewform?usp=sf_link3" TargetMode="External"/><Relationship Id="rId2" Type="http://schemas.openxmlformats.org/officeDocument/2006/relationships/hyperlink" Target="https://courses.cs.washington.edu/courses/cse311/24wi/exa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</a:p>
          <a:p>
            <a:r>
              <a:rPr lang="en-US" dirty="0"/>
              <a:t>Lecture 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3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148683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/>
              <a:t>HW8 is out.</a:t>
            </a:r>
          </a:p>
          <a:p>
            <a:pPr lvl="1"/>
            <a:r>
              <a:rPr lang="en-US" dirty="0"/>
              <a:t>Be sure to read the deadline/late day details</a:t>
            </a:r>
            <a:r>
              <a:rPr lang="en-US" b="1" dirty="0"/>
              <a:t>. </a:t>
            </a:r>
            <a:r>
              <a:rPr lang="en-US" dirty="0"/>
              <a:t>We’ll release solutions Sunday.</a:t>
            </a:r>
            <a:endParaRPr lang="en-US" b="1" dirty="0"/>
          </a:p>
          <a:p>
            <a:r>
              <a:rPr lang="en-US" dirty="0"/>
              <a:t>Final review materials and logistics on </a:t>
            </a:r>
            <a:r>
              <a:rPr lang="en-US" dirty="0">
                <a:hlinkClick r:id="rId2"/>
              </a:rPr>
              <a:t>this page</a:t>
            </a:r>
            <a:r>
              <a:rPr lang="en-US" dirty="0"/>
              <a:t>.</a:t>
            </a:r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/>
              <a:t>Monday you’ll 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directly).</a:t>
            </a:r>
          </a:p>
          <a:p>
            <a:r>
              <a:rPr lang="en-US" dirty="0"/>
              <a:t>If you need a conflict exam fill out </a:t>
            </a:r>
            <a:r>
              <a:rPr lang="en-US" dirty="0">
                <a:hlinkClick r:id="rId3"/>
              </a:rPr>
              <a:t>the form</a:t>
            </a:r>
            <a:r>
              <a:rPr lang="en-US" dirty="0"/>
              <a:t> as soon as possible.</a:t>
            </a:r>
          </a:p>
          <a:p>
            <a:pPr lvl="1"/>
            <a:r>
              <a:rPr lang="en-US" dirty="0"/>
              <a:t>(for pre-existing conflicts; for illnesses day-of directions on the exams page)</a:t>
            </a:r>
          </a:p>
        </p:txBody>
      </p:sp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91647"/>
            <a:ext cx="3184131" cy="563336"/>
          </a:xfrm>
          <a:prstGeom prst="rightArrow">
            <a:avLst/>
          </a:prstGeom>
          <a:solidFill>
            <a:srgbClr val="117EA7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28DCAE-6AD7-480D-92DF-B7F48D702DF7}"/>
              </a:ext>
            </a:extLst>
          </p:cNvPr>
          <p:cNvSpPr txBox="1"/>
          <p:nvPr/>
        </p:nvSpPr>
        <p:spPr>
          <a:xfrm rot="2768225">
            <a:off x="7290758" y="2956279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527FEF-A08D-458F-BA4B-E1E1D47072E7}"/>
              </a:ext>
            </a:extLst>
          </p:cNvPr>
          <p:cNvSpPr/>
          <p:nvPr/>
        </p:nvSpPr>
        <p:spPr bwMode="auto">
          <a:xfrm>
            <a:off x="4616939" y="588400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A1FC9C7-02E5-41C8-B5A1-97104DEA06A2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5896708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575FE-B22C-4A6D-A16E-270D3EB98CC9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A08B-6CCF-456B-8529-3B5E03BF6A2C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7FBAE-8AE0-4B3F-A411-6929B7A69288}"/>
              </a:ext>
            </a:extLst>
          </p:cNvPr>
          <p:cNvCxnSpPr>
            <a:endCxn id="7" idx="2"/>
          </p:cNvCxnSpPr>
          <p:nvPr/>
        </p:nvCxnSpPr>
        <p:spPr>
          <a:xfrm>
            <a:off x="3473939" y="604910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F0E35C-5D4E-44D8-B520-B28743D0C98D}"/>
              </a:ext>
            </a:extLst>
          </p:cNvPr>
          <p:cNvSpPr txBox="1"/>
          <p:nvPr/>
        </p:nvSpPr>
        <p:spPr>
          <a:xfrm>
            <a:off x="3888277" y="5526821"/>
            <a:ext cx="369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335864"/>
            <a:ext cx="2362200" cy="1711508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8335280" y="4369451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8305800" y="2335864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8229600" y="315441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534400" y="3005585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9982200" y="263351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9982200" y="352647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8411480" y="4369451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8335280" y="520765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8640080" y="5055251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10087880" y="46742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10087880" y="55886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0">
            <a:extLst>
              <a:ext uri="{FF2B5EF4-FFF2-40B4-BE49-F238E27FC236}">
                <a16:creationId xmlns:a16="http://schemas.microsoft.com/office/drawing/2014/main" id="{97C8110D-D88E-4019-AE5D-56D175C7DC5A}"/>
              </a:ext>
            </a:extLst>
          </p:cNvPr>
          <p:cNvGrpSpPr>
            <a:grpSpLocks/>
          </p:cNvGrpSpPr>
          <p:nvPr/>
        </p:nvGrpSpPr>
        <p:grpSpPr bwMode="auto">
          <a:xfrm>
            <a:off x="5657362" y="4040839"/>
            <a:ext cx="609600" cy="328612"/>
            <a:chOff x="4114800" y="2286000"/>
            <a:chExt cx="609600" cy="32861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0B7AA5-5190-4DAE-AD20-FB925B330ADA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4ED8F-7424-43D9-94B9-714893852F3B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Curved Connector 2">
            <a:extLst>
              <a:ext uri="{FF2B5EF4-FFF2-40B4-BE49-F238E27FC236}">
                <a16:creationId xmlns:a16="http://schemas.microsoft.com/office/drawing/2014/main" id="{9BF9F41A-FF50-435E-979A-13B7CBE1F0FD}"/>
              </a:ext>
            </a:extLst>
          </p:cNvPr>
          <p:cNvCxnSpPr>
            <a:cxnSpLocks/>
          </p:cNvCxnSpPr>
          <p:nvPr/>
        </p:nvCxnSpPr>
        <p:spPr>
          <a:xfrm flipV="1">
            <a:off x="6222513" y="3164539"/>
            <a:ext cx="2267548" cy="925512"/>
          </a:xfrm>
          <a:prstGeom prst="curvedConnector3">
            <a:avLst>
              <a:gd name="adj1" fmla="val 13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77656E51-5552-465F-BEDD-84DD8F9A6385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222325" y="4321328"/>
            <a:ext cx="2417755" cy="898230"/>
          </a:xfrm>
          <a:prstGeom prst="curvedConnector3">
            <a:avLst>
              <a:gd name="adj1" fmla="val 108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243D67-DAC8-47D8-91F7-A95D76F67E2E}"/>
              </a:ext>
            </a:extLst>
          </p:cNvPr>
          <p:cNvSpPr txBox="1"/>
          <p:nvPr/>
        </p:nvSpPr>
        <p:spPr>
          <a:xfrm>
            <a:off x="6287599" y="3126439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2AE03-C20E-4773-8547-EC2563760C91}"/>
              </a:ext>
            </a:extLst>
          </p:cNvPr>
          <p:cNvSpPr txBox="1"/>
          <p:nvPr/>
        </p:nvSpPr>
        <p:spPr>
          <a:xfrm>
            <a:off x="6287599" y="4999689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1096" t="-1497" r="-974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4459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6839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7319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20997" y="351051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20997" y="440347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0219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2599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3079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597859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597859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2213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3010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6804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9184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9664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44447" y="351051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44447" y="440347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2564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4944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5424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600204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600204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4558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5355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A0D4CFBA-F4F1-472E-B482-08DEC4FD4D73}"/>
              </a:ext>
            </a:extLst>
          </p:cNvPr>
          <p:cNvGrpSpPr>
            <a:grpSpLocks/>
          </p:cNvGrpSpPr>
          <p:nvPr/>
        </p:nvGrpSpPr>
        <p:grpSpPr bwMode="auto">
          <a:xfrm>
            <a:off x="591674" y="3899394"/>
            <a:ext cx="609600" cy="328612"/>
            <a:chOff x="4114800" y="2286000"/>
            <a:chExt cx="609600" cy="3286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790666-F88D-4910-9450-5908C8F34D7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A45FE7-6738-4F1C-8D56-ED3F2EB612B2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1CD0B0-A9A3-4839-A87A-6A42D1A7DD63}"/>
              </a:ext>
            </a:extLst>
          </p:cNvPr>
          <p:cNvSpPr txBox="1"/>
          <p:nvPr/>
        </p:nvSpPr>
        <p:spPr>
          <a:xfrm>
            <a:off x="3407630" y="32432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4" name="Curved Connector 21">
            <a:extLst>
              <a:ext uri="{FF2B5EF4-FFF2-40B4-BE49-F238E27FC236}">
                <a16:creationId xmlns:a16="http://schemas.microsoft.com/office/drawing/2014/main" id="{EB9F6E02-EE6D-4C74-A29B-336DFF05D9DA}"/>
              </a:ext>
            </a:extLst>
          </p:cNvPr>
          <p:cNvCxnSpPr/>
          <p:nvPr/>
        </p:nvCxnSpPr>
        <p:spPr>
          <a:xfrm>
            <a:off x="2612292" y="3670300"/>
            <a:ext cx="1905000" cy="381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78BA3767-D5CA-46F5-B165-9168B1439B50}"/>
              </a:ext>
            </a:extLst>
          </p:cNvPr>
          <p:cNvCxnSpPr/>
          <p:nvPr/>
        </p:nvCxnSpPr>
        <p:spPr>
          <a:xfrm flipV="1">
            <a:off x="2612292" y="4076700"/>
            <a:ext cx="1905000" cy="508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A35-3E7C-4A24-96AB-9E2CD69F0E59}"/>
              </a:ext>
            </a:extLst>
          </p:cNvPr>
          <p:cNvSpPr txBox="1"/>
          <p:nvPr/>
        </p:nvSpPr>
        <p:spPr>
          <a:xfrm>
            <a:off x="3407630" y="4322763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179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637527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4933177" y="403107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567192" y="3697252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515799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366973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99490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88786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5027503" y="4269577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62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>
            <a:extLst>
              <a:ext uri="{FF2B5EF4-FFF2-40B4-BE49-F238E27FC236}">
                <a16:creationId xmlns:a16="http://schemas.microsoft.com/office/drawing/2014/main" id="{C15AEA69-A58C-4226-A220-C9196FB14EDD}"/>
              </a:ext>
            </a:extLst>
          </p:cNvPr>
          <p:cNvGrpSpPr>
            <a:grpSpLocks/>
          </p:cNvGrpSpPr>
          <p:nvPr/>
        </p:nvGrpSpPr>
        <p:grpSpPr bwMode="auto">
          <a:xfrm>
            <a:off x="1093904" y="4376455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B378D2-41F9-4A36-9951-067BB876789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518CBB-A174-4611-B1C6-E8D72AD53C5D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04409-DD0B-4DAA-B1D1-427C1E84A7B1}"/>
              </a:ext>
            </a:extLst>
          </p:cNvPr>
          <p:cNvCxnSpPr/>
          <p:nvPr/>
        </p:nvCxnSpPr>
        <p:spPr>
          <a:xfrm flipV="1">
            <a:off x="1703504" y="4516155"/>
            <a:ext cx="115887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8D822-22A1-4C2B-9C27-65BC36935DD8}"/>
              </a:ext>
            </a:extLst>
          </p:cNvPr>
          <p:cNvSpPr txBox="1"/>
          <p:nvPr/>
        </p:nvSpPr>
        <p:spPr>
          <a:xfrm>
            <a:off x="1924167" y="4062130"/>
            <a:ext cx="348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6" name="Curved Connector 17">
            <a:extLst>
              <a:ext uri="{FF2B5EF4-FFF2-40B4-BE49-F238E27FC236}">
                <a16:creationId xmlns:a16="http://schemas.microsoft.com/office/drawing/2014/main" id="{EE71D18C-5B23-4ADA-BD79-51EC0FBD09BD}"/>
              </a:ext>
            </a:extLst>
          </p:cNvPr>
          <p:cNvCxnSpPr/>
          <p:nvPr/>
        </p:nvCxnSpPr>
        <p:spPr>
          <a:xfrm rot="16200000" flipH="1" flipV="1">
            <a:off x="3540362" y="3432361"/>
            <a:ext cx="381000" cy="1447800"/>
          </a:xfrm>
          <a:prstGeom prst="curvedConnector3">
            <a:avLst>
              <a:gd name="adj1" fmla="val -16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4D9DC-A8FB-4FCD-B429-F92B76281F1D}"/>
              </a:ext>
            </a:extLst>
          </p:cNvPr>
          <p:cNvSpPr txBox="1"/>
          <p:nvPr/>
        </p:nvSpPr>
        <p:spPr>
          <a:xfrm>
            <a:off x="3556118" y="3227217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A296A-6283-4024-9062-A9890457E016}"/>
              </a:ext>
            </a:extLst>
          </p:cNvPr>
          <p:cNvSpPr txBox="1"/>
          <p:nvPr/>
        </p:nvSpPr>
        <p:spPr>
          <a:xfrm>
            <a:off x="3636253" y="5539569"/>
            <a:ext cx="14787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F2EDFB22-C263-449B-8A1A-50B5734730A7}"/>
              </a:ext>
            </a:extLst>
          </p:cNvPr>
          <p:cNvCxnSpPr/>
          <p:nvPr/>
        </p:nvCxnSpPr>
        <p:spPr>
          <a:xfrm rot="5400000" flipH="1">
            <a:off x="3464162" y="4218174"/>
            <a:ext cx="533400" cy="1447800"/>
          </a:xfrm>
          <a:prstGeom prst="curvedConnector3">
            <a:avLst>
              <a:gd name="adj1" fmla="val -8571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F61F2-CBB2-48A9-A7EF-4B7E1475063F}"/>
              </a:ext>
            </a:extLst>
          </p:cNvPr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D8663-DD2C-4396-A047-AC3F12F3A4A0}"/>
              </a:ext>
            </a:extLst>
          </p:cNvPr>
          <p:cNvCxnSpPr>
            <a:stCxn id="28" idx="5"/>
            <a:endCxn id="5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CF939B-D091-4684-A880-F5ABE60D613F}"/>
              </a:ext>
            </a:extLst>
          </p:cNvPr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93A8E-149A-4B7B-B188-7C48A373F318}"/>
              </a:ext>
            </a:extLst>
          </p:cNvPr>
          <p:cNvCxnSpPr>
            <a:stCxn id="5" idx="6"/>
            <a:endCxn id="7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1C343811-15A6-4295-AB0E-317CA1CFC12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3CA603-2D1A-452B-8404-8F902FCF4276}"/>
                </a:ext>
              </a:extLst>
            </p:cNvPr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B2932-DA5D-4731-B08B-B065E6778B5B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41CCDD-A970-4FB3-AB25-01BB6768CE70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DBC84086-0756-4031-86B2-E616AC2B031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2AA32E-0DB6-4E6F-8F69-9F3DD7B0715E}"/>
                </a:ext>
              </a:extLst>
            </p:cNvPr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605F43-22DB-48E4-B7C2-B0EDBCF771F7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35B678-466E-41DF-8C0A-02DF4D4B9F9E}"/>
                </a:ext>
              </a:extLst>
            </p:cNvPr>
            <p:cNvCxnSpPr>
              <a:stCxn id="15" idx="6"/>
              <a:endCxn id="14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FB3D0936-A5DD-4B7A-B735-51E29EE24DE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399"/>
            <a:ext cx="3642998" cy="1436088"/>
            <a:chOff x="2971800" y="3124200"/>
            <a:chExt cx="3643287" cy="14361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2E54D-A13B-4771-9611-BD9C591AF9B8}"/>
                </a:ext>
              </a:extLst>
            </p:cNvPr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6397">
              <a:extLst>
                <a:ext uri="{FF2B5EF4-FFF2-40B4-BE49-F238E27FC236}">
                  <a16:creationId xmlns:a16="http://schemas.microsoft.com/office/drawing/2014/main" id="{7F05C82B-F0BC-4CE2-BABC-9A8E99E77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514E8C-0536-4CFB-B30B-9014EDEF456F}"/>
                  </a:ext>
                </a:extLst>
              </p:cNvPr>
              <p:cNvCxnSpPr>
                <a:endCxn id="29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86D839-F198-43E7-914A-6122E28191F8}"/>
                  </a:ext>
                </a:extLst>
              </p:cNvPr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9B0CF6-513A-420F-8F8B-EE9502F03446}"/>
                  </a:ext>
                </a:extLst>
              </p:cNvPr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33D3E6-5E28-4447-927A-5AD15CDFD2CA}"/>
                  </a:ext>
                </a:extLst>
              </p:cNvPr>
              <p:cNvCxnSpPr>
                <a:stCxn id="29" idx="6"/>
                <a:endCxn id="28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7CC442-34C7-42BD-B9FC-400089B08134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D739AB7-B9F7-4535-BAF3-F4DBABBDBC4C}"/>
                </a:ext>
              </a:extLst>
            </p:cNvPr>
            <p:cNvCxnSpPr>
              <a:stCxn id="28" idx="7"/>
              <a:endCxn id="18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7829BF7E-35F9-4655-A186-390751B7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9FA7AA3C-10EB-4CDC-827E-C2A234DB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50A5BDE3-FFF3-4D97-9826-EFCBD34E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8E1C0E4-4779-4AC3-9635-63741233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C852582C-1ECE-4C1D-8F63-6280A2C9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120992FF-0522-4D0B-A910-B60841B643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30B609-8991-481E-8BA0-B84ACCAFDF0B}"/>
                </a:ext>
              </a:extLst>
            </p:cNvPr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C28D47-082D-4F8A-9F73-46F6FB061316}"/>
                </a:ext>
              </a:extLst>
            </p:cNvPr>
            <p:cNvCxnSpPr>
              <a:stCxn id="14" idx="6"/>
              <a:endCxn id="32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0E16F07-7AEE-4F09-B143-5438BAF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BEE49EEB-C63D-4672-B6A1-61A36CF9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5761F2C-227A-43BC-B858-A863D5B6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390D66-5003-48FA-9D57-C1CF843B2C11}"/>
              </a:ext>
            </a:extLst>
          </p:cNvPr>
          <p:cNvCxnSpPr>
            <a:stCxn id="32" idx="3"/>
            <a:endCxn id="28" idx="6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9CFC2F-472F-4A70-9102-33F20A89076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31091CE0-2A61-4279-9AD0-5C9731B4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A437385D-350C-4243-8A44-709D8D8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Curved Connector 89">
            <a:extLst>
              <a:ext uri="{FF2B5EF4-FFF2-40B4-BE49-F238E27FC236}">
                <a16:creationId xmlns:a16="http://schemas.microsoft.com/office/drawing/2014/main" id="{27F47AAC-08EF-46AD-BE5D-EECCA192A400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>
            <a:extLst>
              <a:ext uri="{FF2B5EF4-FFF2-40B4-BE49-F238E27FC236}">
                <a16:creationId xmlns:a16="http://schemas.microsoft.com/office/drawing/2014/main" id="{8D4A4B99-E15D-4305-9245-4E20ED7F3BC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47">
            <a:extLst>
              <a:ext uri="{FF2B5EF4-FFF2-40B4-BE49-F238E27FC236}">
                <a16:creationId xmlns:a16="http://schemas.microsoft.com/office/drawing/2014/main" id="{0A4FA3DD-4E39-4CDA-8596-05C25A537B05}"/>
              </a:ext>
            </a:extLst>
          </p:cNvPr>
          <p:cNvCxnSpPr>
            <a:stCxn id="32" idx="6"/>
            <a:endCxn id="11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>
            <a:extLst>
              <a:ext uri="{FF2B5EF4-FFF2-40B4-BE49-F238E27FC236}">
                <a16:creationId xmlns:a16="http://schemas.microsoft.com/office/drawing/2014/main" id="{7215373C-2D55-4026-A27D-019EF920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FDFFBFF9-EEDF-4278-934C-69A7BC2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265597AF-8667-4E77-891B-404F509A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5514" y="2017887"/>
            <a:ext cx="1989137" cy="152558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33951" y="2614787"/>
            <a:ext cx="265113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94426" y="2283000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4426" y="3079925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16888" y="2614787"/>
            <a:ext cx="265112" cy="2857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>
            <a:off x="7151234" y="2055198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stCxn id="11" idx="6"/>
            <a:endCxn id="17" idx="2"/>
          </p:cNvCxnSpPr>
          <p:nvPr/>
        </p:nvCxnSpPr>
        <p:spPr bwMode="auto">
          <a:xfrm>
            <a:off x="6459538" y="2427462"/>
            <a:ext cx="1657350" cy="33178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6459538" y="2781476"/>
            <a:ext cx="1657350" cy="44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30"/>
          <p:cNvSpPr txBox="1">
            <a:spLocks noChangeArrowheads="1"/>
          </p:cNvSpPr>
          <p:nvPr/>
        </p:nvSpPr>
        <p:spPr bwMode="auto">
          <a:xfrm>
            <a:off x="7151234" y="299487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76601" y="2748137"/>
            <a:ext cx="2698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541713" y="2614787"/>
            <a:ext cx="265112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26" idx="6"/>
            <a:endCxn id="10" idx="2"/>
          </p:cNvCxnSpPr>
          <p:nvPr/>
        </p:nvCxnSpPr>
        <p:spPr bwMode="auto">
          <a:xfrm>
            <a:off x="3806826" y="2757662"/>
            <a:ext cx="1127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20"/>
          <p:cNvSpPr txBox="1">
            <a:spLocks noChangeArrowheads="1"/>
          </p:cNvSpPr>
          <p:nvPr/>
        </p:nvSpPr>
        <p:spPr bwMode="auto">
          <a:xfrm>
            <a:off x="4138551" y="2349537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3200400" y="4572001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53200" y="4953001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digits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63" name="Oval 62"/>
          <p:cNvSpPr/>
          <p:nvPr/>
        </p:nvSpPr>
        <p:spPr>
          <a:xfrm>
            <a:off x="3551755" y="4801185"/>
            <a:ext cx="5334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5685355" y="480912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678879" y="3566272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01799" y="3997117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2280" y="3997117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085155" y="516948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007040" y="4071097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091151" y="4091734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5479" y="501470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3108602" y="490878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3" name="Arc 72"/>
          <p:cNvSpPr/>
          <p:nvPr/>
        </p:nvSpPr>
        <p:spPr bwMode="auto">
          <a:xfrm rot="5132981">
            <a:off x="4793179" y="31505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4" name="Arc 73"/>
          <p:cNvSpPr/>
          <p:nvPr/>
        </p:nvSpPr>
        <p:spPr bwMode="auto">
          <a:xfrm rot="9384845">
            <a:off x="6231932" y="4778900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4661527" y="29808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6226693" y="454294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2921884" y="475497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009180" y="41777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5461627" y="40996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4721639" y="5102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4897806" y="475497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77575" y="436736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4394827" y="436587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endCxn id="63" idx="1"/>
          </p:cNvCxnSpPr>
          <p:nvPr/>
        </p:nvCxnSpPr>
        <p:spPr bwMode="auto">
          <a:xfrm>
            <a:off x="3416818" y="4653318"/>
            <a:ext cx="213052" cy="22598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64575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7495" y="3454631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7976" y="3454631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92736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76847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0303" y="448015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7" name="Arc 16"/>
          <p:cNvSpPr/>
          <p:nvPr/>
        </p:nvSpPr>
        <p:spPr bwMode="auto">
          <a:xfrm rot="5132981">
            <a:off x="7778875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647223" y="2438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89" y="4000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994876" y="363525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8447323" y="35571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707335" y="45599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883502" y="421249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63271" y="382487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380523" y="382338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71005" y="3483771"/>
            <a:ext cx="1233272" cy="1036499"/>
            <a:chOff x="4388877" y="3483770"/>
            <a:chExt cx="1233272" cy="1036499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25452" y="42124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0851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90" y="391842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20*1</a:t>
            </a:r>
            <a:endParaRPr lang="en-US" sz="12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416687" y="415301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10*1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092361" y="3483771"/>
            <a:ext cx="1511917" cy="1253821"/>
            <a:chOff x="4110232" y="3483770"/>
            <a:chExt cx="1511917" cy="125382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110232" y="4368259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10*2</a:t>
              </a:r>
              <a:endParaRPr lang="en-US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22079" y="4550425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</a:rPr>
              <a:t>∪</a:t>
            </a:r>
            <a:r>
              <a:rPr lang="en-US" dirty="0">
                <a:solidFill>
                  <a:prstClr val="black"/>
                </a:solidFill>
              </a:rPr>
              <a:t> 20*2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6058439" y="225310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192039" y="226104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91839" y="262140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2675" y="248332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615286" y="236070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10110693">
            <a:off x="8738616" y="23457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4168" y="22754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933665" y="210920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4</a:t>
            </a:r>
            <a:endParaRPr lang="en-US" sz="1400" baseline="-25000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201021" y="213885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2</a:t>
            </a:r>
            <a:endParaRPr lang="en-US" sz="1400" baseline="-25000" dirty="0"/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461788" y="2599034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3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799" y="5388876"/>
            <a:ext cx="57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  <p:sp>
        <p:nvSpPr>
          <p:cNvPr id="23" name="Oval 22"/>
          <p:cNvSpPr/>
          <p:nvPr/>
        </p:nvSpPr>
        <p:spPr>
          <a:xfrm>
            <a:off x="6910859" y="3038468"/>
            <a:ext cx="481917" cy="504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>
            <a:stCxn id="7" idx="5"/>
          </p:cNvCxnSpPr>
          <p:nvPr/>
        </p:nvCxnSpPr>
        <p:spPr>
          <a:xfrm>
            <a:off x="6513725" y="2708390"/>
            <a:ext cx="433695" cy="43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44202" y="2794444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8314" y="1461169"/>
            <a:ext cx="1244561" cy="853044"/>
            <a:chOff x="4388877" y="3483770"/>
            <a:chExt cx="1244561" cy="853044"/>
          </a:xfrm>
        </p:grpSpPr>
        <p:sp>
          <p:nvSpPr>
            <p:cNvPr id="37" name="Oval 36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5"/>
            </p:cNvCxnSpPr>
            <p:nvPr/>
          </p:nvCxnSpPr>
          <p:spPr>
            <a:xfrm>
              <a:off x="5114037" y="3939055"/>
              <a:ext cx="519401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793506" y="3216196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67976B-6673-4ACC-9E59-2CB91E8E4A74}"/>
              </a:ext>
            </a:extLst>
          </p:cNvPr>
          <p:cNvSpPr/>
          <p:nvPr/>
        </p:nvSpPr>
        <p:spPr>
          <a:xfrm rot="7518772">
            <a:off x="2090939" y="3312793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C7AA-150B-4DAE-AE8B-BA89558C08CE}"/>
              </a:ext>
            </a:extLst>
          </p:cNvPr>
          <p:cNvSpPr txBox="1"/>
          <p:nvPr/>
        </p:nvSpPr>
        <p:spPr>
          <a:xfrm rot="18344944">
            <a:off x="2344736" y="2784451"/>
            <a:ext cx="368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GNFA simplified to regex</a:t>
            </a: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BFB-2C14-4E4D-B6B1-E7C5676F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NFA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“trust but verify”</a:t>
                </a:r>
                <a:endParaRPr lang="en-US" dirty="0"/>
              </a:p>
              <a:p>
                <a:r>
                  <a:rPr lang="en-US" dirty="0"/>
                  <a:t>Trust the NFA will magically make the transition needed.</a:t>
                </a:r>
              </a:p>
              <a:p>
                <a:r>
                  <a:rPr lang="en-US" dirty="0"/>
                  <a:t>But verify that the NFA “did it for the right reason”</a:t>
                </a:r>
              </a:p>
              <a:p>
                <a:r>
                  <a:rPr lang="en-US" dirty="0"/>
                  <a:t>We didn’t just build this: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accepts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You need to verify it was the third character from the end. </a:t>
                </a:r>
              </a:p>
              <a:p>
                <a:r>
                  <a:rPr lang="en-US" dirty="0"/>
                  <a:t>The magic decisions are “what leads to acceptance” not “what I had in mind when I made this machine.”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8689B1B-0058-4032-BAA2-200B0A424315}"/>
              </a:ext>
            </a:extLst>
          </p:cNvPr>
          <p:cNvGrpSpPr/>
          <p:nvPr/>
        </p:nvGrpSpPr>
        <p:grpSpPr>
          <a:xfrm>
            <a:off x="4254922" y="3190387"/>
            <a:ext cx="2585156" cy="1392443"/>
            <a:chOff x="2155534" y="3535170"/>
            <a:chExt cx="2585156" cy="1392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620A58-129B-46CC-B823-67440A3BDCAC}"/>
                </a:ext>
              </a:extLst>
            </p:cNvPr>
            <p:cNvSpPr txBox="1"/>
            <p:nvPr/>
          </p:nvSpPr>
          <p:spPr>
            <a:xfrm>
              <a:off x="2486220" y="3576799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ABE491-7C1C-40C6-9B7C-31CC3C8A53E0}"/>
                </a:ext>
              </a:extLst>
            </p:cNvPr>
            <p:cNvGrpSpPr/>
            <p:nvPr/>
          </p:nvGrpSpPr>
          <p:grpSpPr>
            <a:xfrm>
              <a:off x="2495828" y="4318013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64F43445-EC90-4859-93FC-9A814FAC6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B1EBE523-4629-485B-990A-83B0FBD88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5EB009-D2CF-43D0-908A-4D33BC59FB0A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2155534" y="4622813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34A00FE-5659-4B87-B822-B9926B0A992A}"/>
                </a:ext>
              </a:extLst>
            </p:cNvPr>
            <p:cNvSpPr/>
            <p:nvPr/>
          </p:nvSpPr>
          <p:spPr>
            <a:xfrm>
              <a:off x="2511152" y="4064013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cxnSp>
          <p:nvCxnSpPr>
            <p:cNvPr id="22" name="AutoShape 39">
              <a:extLst>
                <a:ext uri="{FF2B5EF4-FFF2-40B4-BE49-F238E27FC236}">
                  <a16:creationId xmlns:a16="http://schemas.microsoft.com/office/drawing/2014/main" id="{21F3AE90-6041-4EC3-91F5-D00A4574E7BC}"/>
                </a:ext>
              </a:extLst>
            </p:cNvPr>
            <p:cNvCxnSpPr>
              <a:cxnSpLocks noChangeShapeType="1"/>
              <a:stCxn id="27" idx="6"/>
            </p:cNvCxnSpPr>
            <p:nvPr/>
          </p:nvCxnSpPr>
          <p:spPr bwMode="auto">
            <a:xfrm flipV="1">
              <a:off x="3105428" y="4621949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BD03D3-C73B-4401-8F6C-F0B3A2DFABC1}"/>
                </a:ext>
              </a:extLst>
            </p:cNvPr>
            <p:cNvGrpSpPr/>
            <p:nvPr/>
          </p:nvGrpSpPr>
          <p:grpSpPr>
            <a:xfrm>
              <a:off x="4131090" y="430492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38FDFD34-5D44-4454-8CB3-6A1DEA3A5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B37B3A38-D518-4378-A0A0-5138AB0F3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AFC527-E1AA-4834-B01B-FA0971A86AF5}"/>
                </a:ext>
              </a:extLst>
            </p:cNvPr>
            <p:cNvSpPr txBox="1"/>
            <p:nvPr/>
          </p:nvSpPr>
          <p:spPr>
            <a:xfrm>
              <a:off x="3353506" y="4148059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6AF83C-70F1-4825-BF47-0014396D24ED}"/>
                </a:ext>
              </a:extLst>
            </p:cNvPr>
            <p:cNvSpPr txBox="1"/>
            <p:nvPr/>
          </p:nvSpPr>
          <p:spPr>
            <a:xfrm>
              <a:off x="4112751" y="3535170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6B03C6B-CAFC-41E0-8962-E85C000407BB}"/>
                </a:ext>
              </a:extLst>
            </p:cNvPr>
            <p:cNvSpPr/>
            <p:nvPr/>
          </p:nvSpPr>
          <p:spPr>
            <a:xfrm>
              <a:off x="4137683" y="4022384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72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5119</TotalTime>
  <Words>3629</Words>
  <Application>Microsoft Office PowerPoint</Application>
  <PresentationFormat>Widescreen</PresentationFormat>
  <Paragraphs>540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MS PGothic</vt:lpstr>
      <vt:lpstr>MS PGothic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Regular Languages</vt:lpstr>
      <vt:lpstr>Announcements</vt:lpstr>
      <vt:lpstr>Let’s try to make our more powerful automata</vt:lpstr>
      <vt:lpstr>NFA that recognizes “binary strings with a 1 in the third position from the end”</vt:lpstr>
      <vt:lpstr>NFA that recognizes “binary strings with a 1 in the third position from the end”</vt:lpstr>
      <vt:lpstr>Designing an NFA</vt:lpstr>
      <vt:lpstr>Three ways to think about NFAs</vt:lpstr>
      <vt:lpstr>Parallel Exploration view of an NFA</vt:lpstr>
      <vt:lpstr>Regular Languages</vt:lpstr>
      <vt:lpstr>Regularity</vt:lpstr>
      <vt:lpstr>Regularity</vt:lpstr>
      <vt:lpstr>Regularity</vt:lpstr>
      <vt:lpstr>Proof [sketch]</vt:lpstr>
      <vt:lpstr>Proof [sketch]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</vt:lpstr>
      <vt:lpstr>Every regular expression has a corresponding NFA.</vt:lpstr>
      <vt:lpstr>Regular Expressions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An example</vt:lpstr>
      <vt:lpstr>Proof [sketch]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</vt:lpstr>
      <vt:lpstr>Splicing out a state t1</vt:lpstr>
      <vt:lpstr>Splicing out state t2 (and then t0)</vt:lpstr>
      <vt:lpstr>Proof [sketch]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63</cp:revision>
  <cp:lastPrinted>2024-02-29T19:54:37Z</cp:lastPrinted>
  <dcterms:created xsi:type="dcterms:W3CDTF">2020-12-03T23:18:29Z</dcterms:created>
  <dcterms:modified xsi:type="dcterms:W3CDTF">2024-03-04T16:22:05Z</dcterms:modified>
</cp:coreProperties>
</file>