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80" r:id="rId3"/>
    <p:sldId id="272" r:id="rId4"/>
    <p:sldId id="273" r:id="rId5"/>
    <p:sldId id="274" r:id="rId6"/>
    <p:sldId id="275" r:id="rId7"/>
    <p:sldId id="277" r:id="rId8"/>
    <p:sldId id="278" r:id="rId9"/>
    <p:sldId id="279" r:id="rId10"/>
    <p:sldId id="281" r:id="rId11"/>
    <p:sldId id="282" r:id="rId12"/>
    <p:sldId id="283" r:id="rId13"/>
    <p:sldId id="284" r:id="rId14"/>
    <p:sldId id="266" r:id="rId15"/>
    <p:sldId id="298" r:id="rId16"/>
    <p:sldId id="299" r:id="rId17"/>
    <p:sldId id="300" r:id="rId18"/>
    <p:sldId id="267" r:id="rId19"/>
    <p:sldId id="304" r:id="rId20"/>
    <p:sldId id="270" r:id="rId21"/>
    <p:sldId id="269" r:id="rId22"/>
    <p:sldId id="306" r:id="rId23"/>
    <p:sldId id="305" r:id="rId24"/>
    <p:sldId id="307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C8E5F-F276-468B-8BA5-5D4EDA9A97D6}">
          <p14:sldIdLst>
            <p14:sldId id="256"/>
            <p14:sldId id="280"/>
            <p14:sldId id="272"/>
            <p14:sldId id="273"/>
            <p14:sldId id="274"/>
            <p14:sldId id="275"/>
            <p14:sldId id="277"/>
            <p14:sldId id="278"/>
            <p14:sldId id="279"/>
            <p14:sldId id="281"/>
            <p14:sldId id="282"/>
            <p14:sldId id="283"/>
            <p14:sldId id="284"/>
            <p14:sldId id="266"/>
            <p14:sldId id="298"/>
            <p14:sldId id="299"/>
            <p14:sldId id="300"/>
          </p14:sldIdLst>
        </p14:section>
        <p14:section name="Untitled Section" id="{2C1532E2-7040-4815-BE1A-A034E14BDC9F}">
          <p14:sldIdLst>
            <p14:sldId id="267"/>
            <p14:sldId id="304"/>
            <p14:sldId id="270"/>
            <p14:sldId id="269"/>
            <p14:sldId id="306"/>
            <p14:sldId id="305"/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DCCA26F-C783-49A4-B9A0-27C24732CCB6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ABCC0E5-58D3-417E-B5D1-CE964B5E1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4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C0E5-58D3-417E-B5D1-CE964B5E12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C0E5-58D3-417E-B5D1-CE964B5E12F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C0E5-58D3-417E-B5D1-CE964B5E12F8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C0E5-58D3-417E-B5D1-CE964B5E12F8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an_Perlis" TargetMode="External"/><Relationship Id="rId2" Type="http://schemas.openxmlformats.org/officeDocument/2006/relationships/hyperlink" Target="http://www.cs.yale.edu/quotes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red_Brooks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doi.ieeecomputersociety.org/10.1109/MC.1987.166353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QHX-SjgQv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strayac.com/2008/08/24-wee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ovethinktank.blogspot.com/2010_04_01_archiv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lliam_Wulf" TargetMode="External"/><Relationship Id="rId2" Type="http://schemas.openxmlformats.org/officeDocument/2006/relationships/hyperlink" Target="http://en.wikipedia.org/wiki/Michael_A._Jackson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n.wikipedia.org/wiki/Don_Knut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331/11au/calendar/calendar.html" TargetMode="External"/><Relationship Id="rId2" Type="http://schemas.openxmlformats.org/officeDocument/2006/relationships/hyperlink" Target="http://www.cs.washington.edu/cse3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iazza.co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eblogin.cs.washington.edu/kpasswd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rry_Boeh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specific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43/11sp/homework/Queue.java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268" y="4170199"/>
            <a:ext cx="841408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Most people find the concept of programming obvious, but the doing impossible.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hlinkClick r:id="rId2"/>
          </p:cNvPr>
          <p:cNvSpPr txBox="1"/>
          <p:nvPr/>
        </p:nvSpPr>
        <p:spPr>
          <a:xfrm>
            <a:off x="3265850" y="3200400"/>
            <a:ext cx="3627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Alan Perlis </a:t>
            </a:r>
            <a:r>
              <a:rPr lang="en-US" sz="2400" dirty="0">
                <a:sym typeface="Webdings"/>
                <a:hlinkClick r:id="rId3"/>
              </a:rPr>
              <a:t></a:t>
            </a:r>
            <a:r>
              <a:rPr lang="en-US" sz="2400" b="1" dirty="0" smtClean="0"/>
              <a:t> Epigrams </a:t>
            </a:r>
            <a:r>
              <a:rPr lang="en-US" sz="2400" dirty="0">
                <a:sym typeface="Webdings"/>
                <a:hlinkClick r:id="rId2"/>
              </a:rPr>
              <a:t>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83268" y="5486400"/>
            <a:ext cx="8414084" cy="369332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 understand a program you must become both the machine and the program.</a:t>
            </a:r>
          </a:p>
        </p:txBody>
      </p:sp>
      <p:sp>
        <p:nvSpPr>
          <p:cNvPr id="6" name="Rectangle 5"/>
          <p:cNvSpPr/>
          <p:nvPr/>
        </p:nvSpPr>
        <p:spPr>
          <a:xfrm>
            <a:off x="477252" y="3731466"/>
            <a:ext cx="8426116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It is easier to write an incorrect program than understand a correct one.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7253" y="5047665"/>
            <a:ext cx="8426115" cy="369332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There are two ways to write error-free programs; only the third one works.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269" y="4608932"/>
            <a:ext cx="8414083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It is easier to change the specification to fit the program than vice versa.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Specifications: Q&amp;A instead of A&amp;Q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it easier to simply write down specifications before the program exists?</a:t>
            </a:r>
          </a:p>
          <a:p>
            <a:r>
              <a:rPr lang="en-US" dirty="0" smtClean="0"/>
              <a:t>What would a post-condition be for a method that sorts an integer array of length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/>
              <a:t> in non-decreasing order?</a:t>
            </a:r>
          </a:p>
          <a:p>
            <a:r>
              <a:rPr lang="en-US" i="1" dirty="0"/>
              <a:t>H</a:t>
            </a:r>
            <a:r>
              <a:rPr lang="en-US" i="1" dirty="0" smtClean="0"/>
              <a:t>ow do you precisely describe when an array is sorted?</a:t>
            </a:r>
            <a:endParaRPr lang="en-US" i="1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914400" y="5065693"/>
            <a:ext cx="7315200" cy="954107"/>
          </a:xfrm>
          <a:prstGeom prst="rect">
            <a:avLst/>
          </a:prstGeom>
          <a:solidFill>
            <a:srgbClr val="92D050"/>
          </a:solidFill>
          <a:ln>
            <a:solidFill>
              <a:srgbClr val="92D050">
                <a:alpha val="50000"/>
              </a:srgbClr>
            </a:solidFill>
          </a:ln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cs typeface="Courier New" pitchFamily="49" charset="0"/>
              </a:rPr>
              <a:t>In small groups, spend 2-3 minutes sketching a sorting post-condition (any syntax is OK)</a:t>
            </a:r>
            <a:endParaRPr lang="en-US" sz="28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flaw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ym typeface="Wingdings"/>
              </a:rPr>
              <a:t>Most groups probably found a post-condition like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That is, for any two elements in the array, the one with the lower index must not be greater than the one with the higher index</a:t>
            </a:r>
          </a:p>
          <a:p>
            <a:r>
              <a:rPr lang="en-US" dirty="0" smtClean="0">
                <a:sym typeface="Wingdings"/>
              </a:rPr>
              <a:t>But “undesired” satisfying programs are also allowed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Sorting </a:t>
            </a:r>
            <a:r>
              <a:rPr lang="en-US" dirty="0" smtClean="0">
                <a:sym typeface="Symbol"/>
              </a:rPr>
              <a:t>means reordering the original elements, not simply creating a sorted array</a:t>
            </a:r>
          </a:p>
          <a:p>
            <a:r>
              <a:rPr lang="en-US" dirty="0" smtClean="0">
                <a:sym typeface="Symbol"/>
              </a:rPr>
              <a:t>So, we need to add a clause to the post-condition that says 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990600" y="2209800"/>
            <a:ext cx="4724370" cy="400110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>
                <a:alpha val="50000"/>
              </a:srgbClr>
            </a:solidFill>
          </a:ln>
        </p:spPr>
        <p:txBody>
          <a:bodyPr vert="horz" wrap="non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  <a:sym typeface="Symbol"/>
              </a:rPr>
              <a:t></a:t>
            </a:r>
            <a:r>
              <a:rPr lang="en-US" sz="2000" b="1" dirty="0" err="1">
                <a:latin typeface="Consolas" pitchFamily="49" charset="0"/>
                <a:cs typeface="Consolas" pitchFamily="49" charset="0"/>
                <a:sym typeface="Symbol"/>
              </a:rPr>
              <a:t>i,j</a:t>
            </a:r>
            <a:r>
              <a:rPr lang="en-US" sz="2000" b="1" dirty="0">
                <a:latin typeface="Consolas" pitchFamily="49" charset="0"/>
                <a:cs typeface="Consolas" pitchFamily="49" charset="0"/>
                <a:sym typeface="Symbol"/>
              </a:rPr>
              <a:t>[0,N-1]</a:t>
            </a:r>
            <a:r>
              <a:rPr lang="en-US" sz="2000" dirty="0" smtClean="0">
                <a:cs typeface="Consolas" pitchFamily="49" charset="0"/>
                <a:sym typeface="Symbol"/>
              </a:rPr>
              <a:t> 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  <a:sym typeface="Wingdings"/>
              </a:rPr>
              <a:t>i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  <a:sym typeface="Wingdings"/>
              </a:rPr>
              <a:t>&lt;j</a:t>
            </a:r>
            <a:r>
              <a:rPr lang="en-US" sz="2000" dirty="0" smtClean="0">
                <a:cs typeface="Consolas" pitchFamily="49" charset="0"/>
                <a:sym typeface="Wingdings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  <a:sym typeface="Symbol"/>
              </a:rPr>
              <a:t></a:t>
            </a:r>
            <a:r>
              <a:rPr lang="en-US" sz="2000" dirty="0">
                <a:latin typeface="Consolas" pitchFamily="49" charset="0"/>
                <a:cs typeface="Consolas" pitchFamily="49" charset="0"/>
                <a:sym typeface="Symbol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  <a:sym typeface="Wingdings"/>
              </a:rPr>
              <a:t>A[</a:t>
            </a:r>
            <a:r>
              <a:rPr lang="en-US" sz="2000" b="1" dirty="0" err="1">
                <a:latin typeface="Consolas" pitchFamily="49" charset="0"/>
                <a:cs typeface="Consolas" pitchFamily="49" charset="0"/>
                <a:sym typeface="Wingdings"/>
              </a:rPr>
              <a:t>i</a:t>
            </a:r>
            <a:r>
              <a:rPr lang="en-US" sz="2000" b="1" dirty="0">
                <a:latin typeface="Consolas" pitchFamily="49" charset="0"/>
                <a:cs typeface="Consolas" pitchFamily="49" charset="0"/>
                <a:sym typeface="Wingdings"/>
              </a:rPr>
              <a:t>] </a:t>
            </a:r>
            <a:r>
              <a:rPr lang="en-US" sz="2000" b="1" dirty="0">
                <a:latin typeface="Consolas" pitchFamily="49" charset="0"/>
                <a:cs typeface="Consolas" pitchFamily="49" charset="0"/>
                <a:sym typeface="Symbol"/>
              </a:rPr>
              <a:t></a:t>
            </a:r>
            <a:r>
              <a:rPr lang="en-US" sz="2000" b="1" dirty="0">
                <a:latin typeface="Consolas" pitchFamily="49" charset="0"/>
                <a:cs typeface="Consolas" pitchFamily="49" charset="0"/>
                <a:sym typeface="Wingdings"/>
              </a:rPr>
              <a:t> A[j]</a:t>
            </a:r>
            <a:endParaRPr lang="en-US" sz="2000" dirty="0">
              <a:cs typeface="Consolas" pitchFamily="49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90600" y="3877270"/>
            <a:ext cx="3355406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alpha val="50000"/>
              </a:schemeClr>
            </a:solidFill>
          </a:ln>
        </p:spPr>
        <p:txBody>
          <a:bodyPr vert="horz" wrap="non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i=0; i&lt;N;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A[i] := i;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990600" y="6019800"/>
            <a:ext cx="4134465" cy="400110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>
                <a:alpha val="50000"/>
              </a:srgbClr>
            </a:solidFill>
          </a:ln>
        </p:spPr>
        <p:txBody>
          <a:bodyPr vert="horz" wrap="non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  <a:sym typeface="Symbol"/>
              </a:rPr>
              <a:t>A is a permutation of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  <a:sym typeface="Symbol"/>
              </a:rPr>
              <a:t>A_orig</a:t>
            </a:r>
            <a:endParaRPr lang="en-US" sz="2000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1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“Incomplete” specifications: </a:t>
            </a:r>
            <a:r>
              <a:rPr lang="en-US" sz="4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ouble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x, double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epsilon)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pre:  x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 0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post: abs(return*return–x) &lt; epsilon</a:t>
            </a:r>
          </a:p>
          <a:p>
            <a:pPr lvl="0"/>
            <a:r>
              <a:rPr lang="en-US" sz="2800" dirty="0" smtClean="0">
                <a:cs typeface="Consolas" pitchFamily="49" charset="0"/>
                <a:sym typeface="Symbol"/>
              </a:rPr>
              <a:t>Perhaps this is the desired specification; perhaps not</a:t>
            </a:r>
          </a:p>
          <a:p>
            <a:pPr lvl="1"/>
            <a:r>
              <a:rPr lang="en-US" sz="2400" dirty="0" smtClean="0">
                <a:cs typeface="Consolas" pitchFamily="49" charset="0"/>
                <a:sym typeface="Symbol"/>
              </a:rPr>
              <a:t>What </a:t>
            </a:r>
            <a:r>
              <a:rPr lang="en-US" sz="2400" dirty="0" smtClean="0">
                <a:cs typeface="Consolas" pitchFamily="49" charset="0"/>
                <a:sym typeface="Symbol"/>
              </a:rPr>
              <a:t>would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(81.0d,0.001d)</a:t>
            </a:r>
            <a:r>
              <a:rPr lang="en-US" sz="2400" dirty="0" smtClean="0">
                <a:cs typeface="Consolas" pitchFamily="49" charset="0"/>
                <a:sym typeface="Symbol"/>
              </a:rPr>
              <a:t>return</a:t>
            </a:r>
            <a:r>
              <a:rPr lang="en-US" sz="2400" dirty="0" smtClean="0">
                <a:cs typeface="Consolas" pitchFamily="49" charset="0"/>
                <a:sym typeface="Symbol"/>
              </a:rPr>
              <a:t>?</a:t>
            </a:r>
          </a:p>
          <a:p>
            <a:r>
              <a:rPr lang="en-US" sz="2800" dirty="0" smtClean="0">
                <a:cs typeface="Consolas" pitchFamily="49" charset="0"/>
                <a:sym typeface="Symbol"/>
              </a:rPr>
              <a:t>Might want the positive square root to be returned</a:t>
            </a:r>
          </a:p>
          <a:p>
            <a:r>
              <a:rPr lang="en-US" sz="2800" dirty="0" smtClean="0">
                <a:cs typeface="Consolas" pitchFamily="49" charset="0"/>
                <a:sym typeface="Symbol"/>
              </a:rPr>
              <a:t>Or might want a </a:t>
            </a:r>
            <a:r>
              <a:rPr lang="en-US" sz="2800" i="1" dirty="0" smtClean="0">
                <a:solidFill>
                  <a:srgbClr val="C00000"/>
                </a:solidFill>
                <a:cs typeface="Consolas" pitchFamily="49" charset="0"/>
                <a:sym typeface="Symbol"/>
              </a:rPr>
              <a:t>non-deterministic</a:t>
            </a:r>
            <a:r>
              <a:rPr lang="en-US" sz="2800" dirty="0" smtClean="0">
                <a:cs typeface="Consolas" pitchFamily="49" charset="0"/>
                <a:sym typeface="Symbol"/>
              </a:rPr>
              <a:t> specification that </a:t>
            </a:r>
          </a:p>
          <a:p>
            <a:pPr lvl="1"/>
            <a:r>
              <a:rPr lang="en-US" sz="2500" dirty="0">
                <a:cs typeface="Consolas" pitchFamily="49" charset="0"/>
                <a:sym typeface="Symbol"/>
              </a:rPr>
              <a:t>a</a:t>
            </a:r>
            <a:r>
              <a:rPr lang="en-US" sz="2500" dirty="0" smtClean="0">
                <a:cs typeface="Consolas" pitchFamily="49" charset="0"/>
                <a:sym typeface="Symbol"/>
              </a:rPr>
              <a:t>llows a </a:t>
            </a:r>
            <a:r>
              <a:rPr lang="en-US" sz="2500" dirty="0">
                <a:cs typeface="Consolas" pitchFamily="49" charset="0"/>
                <a:sym typeface="Symbol"/>
              </a:rPr>
              <a:t>satisfying program to return different </a:t>
            </a:r>
            <a:r>
              <a:rPr lang="en-US" sz="2500" dirty="0" smtClean="0">
                <a:cs typeface="Consolas" pitchFamily="49" charset="0"/>
                <a:sym typeface="Symbol"/>
              </a:rPr>
              <a:t>values for different invocations or</a:t>
            </a:r>
            <a:endParaRPr lang="en-US" sz="2500" dirty="0">
              <a:cs typeface="Consolas" pitchFamily="49" charset="0"/>
              <a:sym typeface="Symbol"/>
            </a:endParaRPr>
          </a:p>
          <a:p>
            <a:pPr lvl="1"/>
            <a:r>
              <a:rPr lang="en-US" sz="2500" dirty="0" smtClean="0">
                <a:cs typeface="Consolas" pitchFamily="49" charset="0"/>
                <a:sym typeface="Symbol"/>
              </a:rPr>
              <a:t>allows </a:t>
            </a:r>
            <a:r>
              <a:rPr lang="en-US" sz="2500" dirty="0">
                <a:cs typeface="Consolas" pitchFamily="49" charset="0"/>
                <a:sym typeface="Symbol"/>
              </a:rPr>
              <a:t>different satisfying programs to return different values</a:t>
            </a:r>
            <a:endParaRPr lang="en-US" sz="2500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3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to “correct”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There is no precise notion of a “correct” specification</a:t>
            </a:r>
          </a:p>
          <a:p>
            <a:pPr lvl="1"/>
            <a:r>
              <a:rPr lang="en-US" smtClean="0"/>
              <a:t>However, there can be incorrect specifications – ones that cannot be implemented, ones that are inconsistent, and ones that are just bad …</a:t>
            </a:r>
          </a:p>
          <a:p>
            <a:r>
              <a:rPr lang="en-US" smtClean="0"/>
              <a:t>This is really a validation question, “Does the specification meet the needs of the users?”</a:t>
            </a:r>
          </a:p>
          <a:p>
            <a:r>
              <a:rPr lang="en-US" smtClean="0"/>
              <a:t>This is because there is no precise way to assess user needs – although there is a lot known about this, it is far beyond what we can cover in 331</a:t>
            </a:r>
          </a:p>
          <a:p>
            <a:r>
              <a:rPr lang="en-US" smtClean="0"/>
              <a:t>So we will focus on a precise notion – does a given program (implementation) satisfy a given specification?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is writing satisfying programs hard?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8006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Many ways to satisfy a specification – have to find and choose a “good” way?</a:t>
            </a:r>
          </a:p>
          <a:p>
            <a:pPr marL="573088" lvl="1" indent="-206375">
              <a:lnSpc>
                <a:spcPct val="120000"/>
              </a:lnSpc>
            </a:pPr>
            <a:r>
              <a:rPr lang="en-US" sz="1800" dirty="0" smtClean="0"/>
              <a:t>“Goodness” is an ill-defined mix of customer needs, business needs, technologies, etc.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Software systems are complex</a:t>
            </a:r>
          </a:p>
          <a:p>
            <a:pPr marL="571500" lvl="1" indent="-273050">
              <a:lnSpc>
                <a:spcPct val="120000"/>
              </a:lnSpc>
            </a:pPr>
            <a:r>
              <a:rPr lang="en-US" sz="1800" dirty="0" smtClean="0"/>
              <a:t>Many difficult decisions and structures</a:t>
            </a:r>
          </a:p>
          <a:p>
            <a:pPr marL="571500" lvl="1" indent="-273050">
              <a:lnSpc>
                <a:spcPct val="120000"/>
              </a:lnSpc>
            </a:pPr>
            <a:r>
              <a:rPr lang="en-US" sz="1800" dirty="0" smtClean="0"/>
              <a:t>Requires teams that effectively communicate and coordinate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Customer needs evolve</a:t>
            </a:r>
          </a:p>
          <a:p>
            <a:pPr marL="573088" lvl="1" indent="-206375">
              <a:lnSpc>
                <a:spcPct val="120000"/>
              </a:lnSpc>
            </a:pPr>
            <a:r>
              <a:rPr lang="en-US" sz="1800" dirty="0" smtClean="0"/>
              <a:t>Programs must change to meet spec changes</a:t>
            </a:r>
            <a:endParaRPr lang="en-US" sz="1800" dirty="0"/>
          </a:p>
          <a:p>
            <a:pPr marL="253048" indent="-206375">
              <a:lnSpc>
                <a:spcPct val="120000"/>
              </a:lnSpc>
            </a:pPr>
            <a:r>
              <a:rPr lang="en-US" sz="2400" dirty="0" smtClean="0"/>
              <a:t>…and more, much more…!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29200" y="1635427"/>
            <a:ext cx="3810000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“Software entities are more complex for their size than perhaps any other human construct, because no two parts are </a:t>
            </a:r>
            <a:r>
              <a:rPr lang="en-US" sz="2000" b="1" dirty="0" smtClean="0"/>
              <a:t>alike…  </a:t>
            </a:r>
            <a:r>
              <a:rPr lang="en-US" sz="2000" b="1" dirty="0"/>
              <a:t>If they are, we make the two similar parts into one</a:t>
            </a:r>
            <a:r>
              <a:rPr lang="en-US" sz="2000" b="1" dirty="0" smtClean="0"/>
              <a:t>... </a:t>
            </a:r>
            <a:r>
              <a:rPr lang="en-US" sz="2000" b="1" dirty="0"/>
              <a:t>In this respect software systems differ profoundly from computers, buildings, or automobiles, where repeated elements abound.” </a:t>
            </a:r>
            <a:r>
              <a:rPr lang="en-US" b="1" dirty="0"/>
              <a:t> </a:t>
            </a:r>
            <a:r>
              <a:rPr lang="en-US" b="1" dirty="0" smtClean="0"/>
              <a:t>Fred Brooks </a:t>
            </a:r>
            <a:r>
              <a:rPr lang="en-US" dirty="0">
                <a:sym typeface="Webdings"/>
                <a:hlinkClick r:id="rId3"/>
              </a:rPr>
              <a:t></a:t>
            </a:r>
            <a:r>
              <a:rPr lang="en-US" b="1" dirty="0" smtClean="0"/>
              <a:t> </a:t>
            </a:r>
            <a:r>
              <a:rPr lang="en-US" b="1" dirty="0"/>
              <a:t>"No Silver Bullet — Essence and Accidents of Software Engineering". </a:t>
            </a:r>
            <a:r>
              <a:rPr lang="en-US" b="1" i="1" dirty="0"/>
              <a:t>IEEE Computer 20</a:t>
            </a:r>
            <a:r>
              <a:rPr lang="en-US" b="1" dirty="0"/>
              <a:t> (4): 10–19 (1987</a:t>
            </a:r>
            <a:r>
              <a:rPr lang="en-US" b="1" dirty="0" smtClean="0"/>
              <a:t>) </a:t>
            </a:r>
            <a:r>
              <a:rPr lang="en-US" dirty="0" smtClean="0">
                <a:sym typeface="Webdings"/>
                <a:hlinkClick r:id="rId4"/>
              </a:rPr>
              <a:t></a:t>
            </a:r>
            <a:endParaRPr lang="en-US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Tao (</a:t>
            </a:r>
            <a:r>
              <a:rPr lang="ja-JP" altLang="en-US" smtClean="0"/>
              <a:t>道</a:t>
            </a:r>
            <a:r>
              <a:rPr lang="en-US" altLang="ja-JP" dirty="0" smtClean="0"/>
              <a:t>) of CSE331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0" y="1540824"/>
            <a:ext cx="2057400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CSE142/143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612172"/>
            <a:ext cx="3810000" cy="409342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Programming (in Java)</a:t>
            </a:r>
          </a:p>
          <a:p>
            <a:pPr marL="225425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Control (loops, conditionals, methods, parameter passing, recursion, etc.)</a:t>
            </a:r>
          </a:p>
          <a:p>
            <a:pPr marL="225425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Variables</a:t>
            </a:r>
          </a:p>
          <a:p>
            <a:pPr marL="225425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Abstract data types (ADTs):</a:t>
            </a:r>
          </a:p>
          <a:p>
            <a:pPr marL="225425" lvl="2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Stacks, linked lists, …</a:t>
            </a:r>
          </a:p>
          <a:p>
            <a:pPr marL="225425" lvl="2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Interfaces, inheritance and encapsulation</a:t>
            </a:r>
          </a:p>
          <a:p>
            <a:pPr marL="225425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Basics of complexity and performance tradeoffs</a:t>
            </a:r>
          </a:p>
          <a:p>
            <a:pPr marL="225425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Using off-the-shelf components from Java Collections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34000" y="1560707"/>
            <a:ext cx="20574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CSE331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2604254"/>
            <a:ext cx="4572000" cy="3785652"/>
          </a:xfrm>
          <a:prstGeom prst="rect">
            <a:avLst/>
          </a:prstGeom>
          <a:ln w="38100">
            <a:solidFill>
              <a:schemeClr val="accent4">
                <a:alpha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Designing and implementing more realistic software (in Java, but more general)</a:t>
            </a:r>
          </a:p>
          <a:p>
            <a:pPr marL="225425" lvl="1" indent="-22860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Abstraction and specification</a:t>
            </a:r>
          </a:p>
          <a:p>
            <a:pPr marL="225425" lvl="1" indent="-22860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Writing, understanding and reasoning about code</a:t>
            </a:r>
          </a:p>
          <a:p>
            <a:pPr marL="225425" lvl="2" indent="-22860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Program design and documentation: process and tools</a:t>
            </a:r>
          </a:p>
          <a:p>
            <a:pPr marL="225425" lvl="2" indent="-22860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What makes a design good or bad?</a:t>
            </a:r>
          </a:p>
          <a:p>
            <a:pPr marL="225425" lvl="2" indent="-22860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Pragmatic considerations</a:t>
            </a:r>
          </a:p>
          <a:p>
            <a:pPr marL="225425" lvl="3" indent="-22860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Testing</a:t>
            </a:r>
          </a:p>
          <a:p>
            <a:pPr marL="225425" lvl="3" indent="-22860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Debugging and defensive programming</a:t>
            </a:r>
          </a:p>
          <a:p>
            <a:pPr marL="225425" lvl="3" indent="-22860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Software management issues</a:t>
            </a:r>
          </a:p>
        </p:txBody>
      </p:sp>
      <p:sp>
        <p:nvSpPr>
          <p:cNvPr id="13" name="Freeform 12" title="Squiggly arrow from 142/143 to 331"/>
          <p:cNvSpPr/>
          <p:nvPr/>
        </p:nvSpPr>
        <p:spPr>
          <a:xfrm>
            <a:off x="2636322" y="1454728"/>
            <a:ext cx="2885704" cy="1136072"/>
          </a:xfrm>
          <a:custGeom>
            <a:avLst/>
            <a:gdLst>
              <a:gd name="connsiteX0" fmla="*/ 0 w 2885704"/>
              <a:gd name="connsiteY0" fmla="*/ 514597 h 1136072"/>
              <a:gd name="connsiteX1" fmla="*/ 712520 w 2885704"/>
              <a:gd name="connsiteY1" fmla="*/ 63335 h 1136072"/>
              <a:gd name="connsiteX2" fmla="*/ 617517 w 2885704"/>
              <a:gd name="connsiteY2" fmla="*/ 894608 h 1136072"/>
              <a:gd name="connsiteX3" fmla="*/ 1235034 w 2885704"/>
              <a:gd name="connsiteY3" fmla="*/ 799605 h 1136072"/>
              <a:gd name="connsiteX4" fmla="*/ 950026 w 2885704"/>
              <a:gd name="connsiteY4" fmla="*/ 205839 h 1136072"/>
              <a:gd name="connsiteX5" fmla="*/ 1674421 w 2885704"/>
              <a:gd name="connsiteY5" fmla="*/ 573974 h 1136072"/>
              <a:gd name="connsiteX6" fmla="*/ 1531917 w 2885704"/>
              <a:gd name="connsiteY6" fmla="*/ 1048987 h 1136072"/>
              <a:gd name="connsiteX7" fmla="*/ 2006930 w 2885704"/>
              <a:gd name="connsiteY7" fmla="*/ 989610 h 1136072"/>
              <a:gd name="connsiteX8" fmla="*/ 2018805 w 2885704"/>
              <a:gd name="connsiteY8" fmla="*/ 170213 h 1136072"/>
              <a:gd name="connsiteX9" fmla="*/ 2339439 w 2885704"/>
              <a:gd name="connsiteY9" fmla="*/ 288966 h 1136072"/>
              <a:gd name="connsiteX10" fmla="*/ 2541320 w 2885704"/>
              <a:gd name="connsiteY10" fmla="*/ 965860 h 1136072"/>
              <a:gd name="connsiteX11" fmla="*/ 2885704 w 2885704"/>
              <a:gd name="connsiteY11" fmla="*/ 597725 h 113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5704" h="1136072">
                <a:moveTo>
                  <a:pt x="0" y="514597"/>
                </a:moveTo>
                <a:cubicBezTo>
                  <a:pt x="304800" y="257298"/>
                  <a:pt x="609601" y="0"/>
                  <a:pt x="712520" y="63335"/>
                </a:cubicBezTo>
                <a:cubicBezTo>
                  <a:pt x="815439" y="126670"/>
                  <a:pt x="530431" y="771896"/>
                  <a:pt x="617517" y="894608"/>
                </a:cubicBezTo>
                <a:cubicBezTo>
                  <a:pt x="704603" y="1017320"/>
                  <a:pt x="1179616" y="914400"/>
                  <a:pt x="1235034" y="799605"/>
                </a:cubicBezTo>
                <a:cubicBezTo>
                  <a:pt x="1290452" y="684810"/>
                  <a:pt x="876795" y="243444"/>
                  <a:pt x="950026" y="205839"/>
                </a:cubicBezTo>
                <a:cubicBezTo>
                  <a:pt x="1023257" y="168234"/>
                  <a:pt x="1577439" y="433449"/>
                  <a:pt x="1674421" y="573974"/>
                </a:cubicBezTo>
                <a:cubicBezTo>
                  <a:pt x="1771403" y="714499"/>
                  <a:pt x="1476499" y="979714"/>
                  <a:pt x="1531917" y="1048987"/>
                </a:cubicBezTo>
                <a:cubicBezTo>
                  <a:pt x="1587335" y="1118260"/>
                  <a:pt x="1925782" y="1136072"/>
                  <a:pt x="2006930" y="989610"/>
                </a:cubicBezTo>
                <a:cubicBezTo>
                  <a:pt x="2088078" y="843148"/>
                  <a:pt x="1963387" y="286987"/>
                  <a:pt x="2018805" y="170213"/>
                </a:cubicBezTo>
                <a:cubicBezTo>
                  <a:pt x="2074223" y="53439"/>
                  <a:pt x="2252353" y="156358"/>
                  <a:pt x="2339439" y="288966"/>
                </a:cubicBezTo>
                <a:cubicBezTo>
                  <a:pt x="2426525" y="421574"/>
                  <a:pt x="2450276" y="914400"/>
                  <a:pt x="2541320" y="965860"/>
                </a:cubicBezTo>
                <a:cubicBezTo>
                  <a:pt x="2632364" y="1017320"/>
                  <a:pt x="2759034" y="807522"/>
                  <a:pt x="2885704" y="597725"/>
                </a:cubicBezTo>
              </a:path>
            </a:pathLst>
          </a:cu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416675"/>
            <a:ext cx="2667000" cy="365125"/>
          </a:xfrm>
        </p:spPr>
        <p:txBody>
          <a:bodyPr/>
          <a:lstStyle/>
          <a:p>
            <a:r>
              <a:rPr lang="en-US" dirty="0" smtClean="0"/>
              <a:t>CSE 331 Autumn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5864352" cy="4495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ome of you are eyeballing others, worrying that “they know stuff I don’t know”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is likely true </a:t>
            </a:r>
            <a:r>
              <a:rPr lang="en-US" sz="2400" b="1" dirty="0" smtClean="0"/>
              <a:t>but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You also know stuff they don’t </a:t>
            </a:r>
            <a:r>
              <a:rPr lang="en-US" sz="2000" b="1" dirty="0" smtClean="0"/>
              <a:t>and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i="1" dirty="0" smtClean="0"/>
              <a:t>Nobody</a:t>
            </a:r>
            <a:r>
              <a:rPr lang="en-US" sz="2000" dirty="0" smtClean="0"/>
              <a:t> was born knowing about Java generics or version control or Eclipse or such … </a:t>
            </a:r>
            <a:r>
              <a:rPr lang="en-US" sz="2000" i="1" dirty="0" smtClean="0"/>
              <a:t>everybody</a:t>
            </a:r>
            <a:r>
              <a:rPr lang="en-US" sz="2000" dirty="0" smtClean="0"/>
              <a:t> (who knows it) had to learn it sometime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See </a:t>
            </a:r>
            <a:r>
              <a:rPr lang="en-US" sz="2400" dirty="0" smtClean="0">
                <a:hlinkClick r:id="rId3"/>
              </a:rPr>
              <a:t>Medieval Helpdesk</a:t>
            </a:r>
            <a:r>
              <a:rPr lang="en-US" sz="2400" dirty="0" smtClean="0"/>
              <a:t> video … </a:t>
            </a:r>
            <a:br>
              <a:rPr lang="en-US" sz="2400" dirty="0" smtClean="0"/>
            </a:br>
            <a:r>
              <a:rPr lang="en-US" sz="2400" dirty="0" smtClean="0"/>
              <a:t>watch it on your own 2:46 minutes!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CSE 331 Autumn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8" name="Picture 4" descr="http://images.straypic.com/learning-to-walk-0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218" y="457200"/>
            <a:ext cx="2057400" cy="2857500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title="Screenshot from the Medieval Helpdesk vide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43400"/>
            <a:ext cx="3057525" cy="1809750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Callout 8"/>
          <p:cNvSpPr/>
          <p:nvPr/>
        </p:nvSpPr>
        <p:spPr>
          <a:xfrm>
            <a:off x="5110518" y="3505200"/>
            <a:ext cx="2819400" cy="1090636"/>
          </a:xfrm>
          <a:prstGeom prst="wedgeEllipseCallout">
            <a:avLst>
              <a:gd name="adj1" fmla="val 51215"/>
              <a:gd name="adj2" fmla="val 10698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/>
                </a:solidFill>
              </a:rPr>
              <a:t>“Open it?  If it’s that simple, I wouldn’t have called helpdesk, would I?”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2781300" y="4419600"/>
            <a:ext cx="2819400" cy="701034"/>
          </a:xfrm>
          <a:prstGeom prst="wedgeEllipseCallout">
            <a:avLst>
              <a:gd name="adj1" fmla="val 100540"/>
              <a:gd name="adj2" fmla="val 10214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/>
              <a:t>“Have you read the manual</a:t>
            </a:r>
            <a:r>
              <a:rPr lang="en-US" sz="1400" dirty="0" smtClean="0"/>
              <a:t>?”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Oval Callout 9" title="A few lines from the video"/>
          <p:cNvSpPr/>
          <p:nvPr/>
        </p:nvSpPr>
        <p:spPr>
          <a:xfrm>
            <a:off x="5181600" y="3635845"/>
            <a:ext cx="2819400" cy="1090636"/>
          </a:xfrm>
          <a:prstGeom prst="wedgeEllipseCallout">
            <a:avLst>
              <a:gd name="adj1" fmla="val 48513"/>
              <a:gd name="adj2" fmla="val 9677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/>
              <a:t>“But this </a:t>
            </a:r>
            <a:r>
              <a:rPr lang="en-US" sz="1400" dirty="0"/>
              <a:t>has the same problem.  I can’t seem to</a:t>
            </a:r>
            <a:br>
              <a:rPr lang="en-US" sz="1400" dirty="0"/>
            </a:br>
            <a:r>
              <a:rPr lang="en-US" sz="1400" dirty="0"/>
              <a:t>open it.”</a:t>
            </a:r>
          </a:p>
        </p:txBody>
      </p:sp>
    </p:spTree>
    <p:extLst>
      <p:ext uri="{BB962C8B-B14F-4D97-AF65-F5344CB8AC3E}">
        <p14:creationId xmlns:p14="http://schemas.microsoft.com/office/powerpoint/2010/main" val="103801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5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having trouble…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5486400" cy="3685624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“</a:t>
            </a:r>
            <a:r>
              <a:rPr lang="en-US" sz="2400" dirty="0"/>
              <a:t>A</a:t>
            </a:r>
            <a:r>
              <a:rPr lang="en-US" sz="2400" dirty="0" smtClean="0"/>
              <a:t>sk” yourself what’s going on – programming by permutation rarely succeeds, so </a:t>
            </a:r>
            <a:r>
              <a:rPr lang="en-US" sz="2400" i="1" dirty="0" smtClean="0"/>
              <a:t>think</a:t>
            </a:r>
            <a:r>
              <a:rPr lang="en-US" sz="2400" dirty="0" smtClean="0"/>
              <a:t> first!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Look for information – it can be hard, but learning how to do this effectively is a great investment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Ask others for help – course staff, friends, students in the class, etc.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The one </a:t>
            </a:r>
            <a:r>
              <a:rPr lang="en-US" sz="2400" b="1" i="1" dirty="0">
                <a:solidFill>
                  <a:srgbClr val="FF0000"/>
                </a:solidFill>
              </a:rPr>
              <a:t>epic fail</a:t>
            </a:r>
            <a:r>
              <a:rPr lang="en-US" sz="2400" b="1" dirty="0">
                <a:solidFill>
                  <a:srgbClr val="FF0000"/>
                </a:solidFill>
              </a:rPr>
              <a:t> is to stay stuck on something for a long </a:t>
            </a:r>
            <a:r>
              <a:rPr lang="en-US" sz="2400" b="1" dirty="0" smtClean="0">
                <a:solidFill>
                  <a:srgbClr val="FF0000"/>
                </a:solidFill>
              </a:rPr>
              <a:t>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CSE 331 Autumn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http://3.bp.blogspot.com/_ZZnB84sd9f4/S8DAzrnC-2I/AAAAAAAABl8/cORVS9UPw_s/s400/Monkey-typing.jpg" title="A monkey at a typewrit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120" y="1143000"/>
            <a:ext cx="2850840" cy="20383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187120" y="3276600"/>
            <a:ext cx="2850840" cy="23360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1800" dirty="0" smtClean="0"/>
              <a:t>In one of my first jobs, I had some bugs I simply couldn’t find.   After far too many hours (days), the president of the company sat me down and said, “OK, David, tell me why these bugs can’t happen.”  I found them really quickly!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537269"/>
            <a:ext cx="4191000" cy="954107"/>
          </a:xfrm>
          <a:prstGeom prst="rect">
            <a:avLst/>
          </a:prstGeom>
          <a:solidFill>
            <a:srgbClr val="FF000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DON’T DO THIS!  Really. I’m totally serious. Really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3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7"/>
            <a:ext cx="2819400" cy="4572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How fast a program runs can be important – and we may at times talk about performance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But it is not even close to the primary focus of 331 – </a:t>
            </a:r>
            <a:r>
              <a:rPr lang="en-US" i="1" dirty="0" smtClean="0"/>
              <a:t>correctness is much more important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These quotations about performance are from people with extraordinary experience and insight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200400" y="1589567"/>
            <a:ext cx="5530701" cy="439607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>
            <a:spAutoFit/>
          </a:bodyPr>
          <a:lstStyle/>
          <a:p>
            <a:pPr marL="0" indent="0">
              <a:buNone/>
            </a:pPr>
            <a:r>
              <a:rPr lang="en-US" sz="2000" b="1" dirty="0"/>
              <a:t>Michael </a:t>
            </a:r>
            <a:r>
              <a:rPr lang="en-US" sz="2000" b="1" dirty="0" smtClean="0"/>
              <a:t>Jackson </a:t>
            </a:r>
            <a:r>
              <a:rPr lang="en-US" sz="2000" dirty="0">
                <a:sym typeface="Webdings"/>
                <a:hlinkClick r:id="rId2"/>
              </a:rPr>
              <a:t></a:t>
            </a:r>
            <a:endParaRPr lang="en-US" sz="2000" b="1" dirty="0"/>
          </a:p>
          <a:p>
            <a:pPr marL="365760" lvl="1" indent="0">
              <a:buNone/>
            </a:pPr>
            <a:r>
              <a:rPr lang="en-US" sz="2000" dirty="0"/>
              <a:t>Rule 1: Don't do it.</a:t>
            </a:r>
          </a:p>
          <a:p>
            <a:pPr marL="365760" lvl="1" indent="0">
              <a:buNone/>
            </a:pPr>
            <a:r>
              <a:rPr lang="en-US" sz="2000" dirty="0"/>
              <a:t>Rule 2 (for experts only): Don't do it yet.</a:t>
            </a:r>
          </a:p>
          <a:p>
            <a:pPr marL="0" indent="0">
              <a:buNone/>
            </a:pPr>
            <a:r>
              <a:rPr lang="en-US" sz="2000" b="1" dirty="0"/>
              <a:t>Bill </a:t>
            </a:r>
            <a:r>
              <a:rPr lang="en-US" sz="2000" b="1" dirty="0" err="1" smtClean="0"/>
              <a:t>Wulf</a:t>
            </a:r>
            <a:r>
              <a:rPr lang="en-US" sz="2000" b="1" dirty="0" smtClean="0"/>
              <a:t> </a:t>
            </a:r>
            <a:r>
              <a:rPr lang="en-US" sz="2000" dirty="0">
                <a:sym typeface="Webdings"/>
                <a:hlinkClick r:id="rId3"/>
              </a:rPr>
              <a:t></a:t>
            </a:r>
            <a:endParaRPr lang="en-US" sz="2000" b="1" dirty="0"/>
          </a:p>
          <a:p>
            <a:pPr marL="365760" lvl="1" indent="0">
              <a:buNone/>
            </a:pPr>
            <a:r>
              <a:rPr lang="en-US" sz="2000" dirty="0"/>
              <a:t>More computing sins are committed in the name of efficiency (without necessarily achieving it) than for any other single reason – including blind stupidity.</a:t>
            </a:r>
          </a:p>
          <a:p>
            <a:pPr marL="0" indent="0">
              <a:buNone/>
            </a:pPr>
            <a:r>
              <a:rPr lang="en-US" sz="2000" b="1" dirty="0"/>
              <a:t>Don </a:t>
            </a:r>
            <a:r>
              <a:rPr lang="en-US" sz="2000" b="1" dirty="0" smtClean="0"/>
              <a:t>Knuth </a:t>
            </a:r>
            <a:r>
              <a:rPr lang="en-US" sz="2000" dirty="0">
                <a:sym typeface="Webdings"/>
                <a:hlinkClick r:id="rId4"/>
              </a:rPr>
              <a:t></a:t>
            </a:r>
            <a:endParaRPr lang="en-US" sz="2000" b="1" dirty="0"/>
          </a:p>
          <a:p>
            <a:pPr marL="365760" lvl="1" indent="0">
              <a:buNone/>
            </a:pPr>
            <a:r>
              <a:rPr lang="en-US" sz="2000" dirty="0"/>
              <a:t>We should forget about small efficiencies, say about 97% of the time: premature optimization is the root of all evil.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title="A pretty guy with long hai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856" y="3733800"/>
            <a:ext cx="1005744" cy="98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2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33799"/>
            <a:ext cx="876587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conversation, oft-repeated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Cloud Callout 7"/>
          <p:cNvSpPr/>
          <p:nvPr/>
        </p:nvSpPr>
        <p:spPr>
          <a:xfrm>
            <a:off x="5791200" y="2133600"/>
            <a:ext cx="2895600" cy="990600"/>
          </a:xfrm>
          <a:prstGeom prst="cloudCallout">
            <a:avLst>
              <a:gd name="adj1" fmla="val -71163"/>
              <a:gd name="adj2" fmla="val 165384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But it’s fast!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495300" y="1781175"/>
            <a:ext cx="2895600" cy="1638300"/>
          </a:xfrm>
          <a:prstGeom prst="cloudCallout">
            <a:avLst>
              <a:gd name="adj1" fmla="val 52194"/>
              <a:gd name="adj2" fmla="val 10266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You lost points because the program isn’t correct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381000" y="4572000"/>
            <a:ext cx="2895600" cy="1638300"/>
          </a:xfrm>
          <a:prstGeom prst="cloudCallout">
            <a:avLst>
              <a:gd name="adj1" fmla="val 57128"/>
              <a:gd name="adj2" fmla="val -5780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If it doesn’t have to be correct, I can write a </a:t>
            </a:r>
            <a:r>
              <a:rPr lang="en-US" b="1" i="1" dirty="0" smtClean="0">
                <a:solidFill>
                  <a:schemeClr val="bg1"/>
                </a:solidFill>
              </a:rPr>
              <a:t>much</a:t>
            </a:r>
            <a:r>
              <a:rPr lang="en-US" dirty="0" smtClean="0">
                <a:solidFill>
                  <a:schemeClr val="bg1"/>
                </a:solidFill>
              </a:rPr>
              <a:t> faster program!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59728" y="5360253"/>
            <a:ext cx="3962400" cy="830997"/>
          </a:xfrm>
          <a:prstGeom prst="rect">
            <a:avLst/>
          </a:prstGeom>
          <a:solidFill>
            <a:srgbClr val="00B0F0">
              <a:alpha val="25000"/>
            </a:srgbClr>
          </a:solidFill>
          <a:ln w="38100">
            <a:solidFill>
              <a:schemeClr val="accent1"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Extra credit if you can identify either or both of these people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257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>
          <a:xfrm>
            <a:off x="533400" y="6324600"/>
            <a:ext cx="2667000" cy="365125"/>
          </a:xfrm>
        </p:spPr>
        <p:txBody>
          <a:bodyPr/>
          <a:lstStyle/>
          <a:p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>
          <a:xfrm>
            <a:off x="533400" y="1752600"/>
            <a:ext cx="3657600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Staff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007007" y="1752600"/>
            <a:ext cx="3374993" cy="640080"/>
          </a:xfrm>
        </p:spPr>
        <p:txBody>
          <a:bodyPr/>
          <a:lstStyle/>
          <a:p>
            <a:pPr algn="ctr"/>
            <a:r>
              <a:rPr lang="en-US" sz="3200" dirty="0" smtClean="0"/>
              <a:t>Students</a:t>
            </a:r>
            <a:endParaRPr lang="en-US" sz="1600" dirty="0"/>
          </a:p>
        </p:txBody>
      </p:sp>
      <p:graphicFrame>
        <p:nvGraphicFramePr>
          <p:cNvPr id="11" name="Content Placeholder 10" title="Breakdown of students: women/men, major, etc.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65163888"/>
              </p:ext>
            </p:extLst>
          </p:nvPr>
        </p:nvGraphicFramePr>
        <p:xfrm>
          <a:off x="5020184" y="2514600"/>
          <a:ext cx="3339624" cy="3657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29540"/>
                <a:gridCol w="810084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Women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12</a:t>
                      </a:r>
                      <a:endParaRPr lang="en-US" sz="24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Sophomores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Juniors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Seniors</a:t>
                      </a:r>
                      <a:r>
                        <a:rPr lang="en-US" sz="2400" baseline="30000" dirty="0" smtClean="0">
                          <a:sym typeface="Symbol"/>
                        </a:rPr>
                        <a:t></a:t>
                      </a:r>
                      <a:endParaRPr lang="en-US" sz="11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CS</a:t>
                      </a:r>
                      <a:r>
                        <a:rPr lang="en-US" sz="2400" baseline="0" dirty="0" smtClean="0"/>
                        <a:t> major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CompE</a:t>
                      </a:r>
                      <a:r>
                        <a:rPr lang="en-US" sz="2400" dirty="0" smtClean="0"/>
                        <a:t> major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 major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Content Placeholder 11" title="Breakdown of staff: women/men, etc.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80206393"/>
              </p:ext>
            </p:extLst>
          </p:nvPr>
        </p:nvGraphicFramePr>
        <p:xfrm>
          <a:off x="533400" y="2514600"/>
          <a:ext cx="3621914" cy="3657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186621"/>
                <a:gridCol w="4352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Women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3</a:t>
                      </a:r>
                      <a:endParaRPr lang="en-US" sz="24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Undergraduate</a:t>
                      </a:r>
                      <a:r>
                        <a:rPr lang="en-US" sz="2400" baseline="0" dirty="0" smtClean="0"/>
                        <a:t> students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Graduate students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Alumni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Faculty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Beards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beards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0" y="6324600"/>
            <a:ext cx="4199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>
                <a:sym typeface="Symbol"/>
              </a:rPr>
              <a:t></a:t>
            </a:r>
            <a:r>
              <a:rPr lang="en-US" dirty="0" smtClean="0"/>
              <a:t>Only </a:t>
            </a:r>
            <a:r>
              <a:rPr lang="en-US" dirty="0"/>
              <a:t>three with </a:t>
            </a:r>
            <a:r>
              <a:rPr lang="en-US" dirty="0" smtClean="0"/>
              <a:t>any 400-level </a:t>
            </a:r>
            <a:r>
              <a:rPr lang="en-US" dirty="0"/>
              <a:t>CSE </a:t>
            </a:r>
            <a:r>
              <a:rPr lang="en-US" dirty="0" smtClean="0"/>
              <a:t>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Prerequisite: Java at the 142/143 level</a:t>
            </a:r>
            <a:br>
              <a:rPr lang="en-US" sz="3600" dirty="0" smtClean="0"/>
            </a:br>
            <a:r>
              <a:rPr lang="en-US" sz="3200" dirty="0" smtClean="0"/>
              <a:t>Examples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Distinction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equals()</a:t>
            </a:r>
          </a:p>
          <a:p>
            <a:pPr lvl="2"/>
            <a:r>
              <a:rPr lang="en-US" dirty="0" smtClean="0"/>
              <a:t>Are two objects the same object, or do they have equal values?</a:t>
            </a:r>
          </a:p>
          <a:p>
            <a:pPr lvl="2"/>
            <a:r>
              <a:rPr lang="en-US" dirty="0" smtClean="0"/>
              <a:t>And what does “equal” mean?</a:t>
            </a:r>
          </a:p>
          <a:p>
            <a:pPr lvl="1"/>
            <a:r>
              <a:rPr lang="en-US" dirty="0" smtClean="0"/>
              <a:t>Aliasing (multiple references to the same object)</a:t>
            </a:r>
          </a:p>
          <a:p>
            <a:r>
              <a:rPr lang="en-US" dirty="0" smtClean="0"/>
              <a:t>Subtyping</a:t>
            </a:r>
          </a:p>
          <a:p>
            <a:pPr lvl="1"/>
            <a:r>
              <a:rPr lang="en-US" dirty="0" smtClean="0"/>
              <a:t>Varieties:  classes, interfaces </a:t>
            </a:r>
          </a:p>
          <a:p>
            <a:pPr lvl="1"/>
            <a:r>
              <a:rPr lang="en-US" dirty="0" smtClean="0"/>
              <a:t>Inheritance and overriding</a:t>
            </a:r>
          </a:p>
          <a:p>
            <a:r>
              <a:rPr lang="en-US" dirty="0" smtClean="0"/>
              <a:t>Object-oriented dispatch</a:t>
            </a:r>
          </a:p>
          <a:p>
            <a:pPr lvl="1"/>
            <a:r>
              <a:rPr lang="en-US" dirty="0" smtClean="0"/>
              <a:t>Expressions have a compile-time type</a:t>
            </a:r>
          </a:p>
          <a:p>
            <a:pPr lvl="1"/>
            <a:r>
              <a:rPr lang="en-US" dirty="0" smtClean="0"/>
              <a:t>Objects/values have a run-time type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The first two assignments will largely focus on making sure you’re (back) up to speed on this kind of material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http://www.cs.washington.edu/cse331</a:t>
            </a:r>
            <a:endParaRPr lang="en-US" dirty="0" smtClean="0"/>
          </a:p>
          <a:p>
            <a:pPr lvl="1"/>
            <a:r>
              <a:rPr lang="en-US" dirty="0" smtClean="0"/>
              <a:t>There’s useful information in there … if you can’t find what you’re looking for, make sure to ask!</a:t>
            </a:r>
          </a:p>
          <a:p>
            <a:pPr lvl="1"/>
            <a:r>
              <a:rPr lang="en-US" dirty="0" smtClean="0"/>
              <a:t>Especially the </a:t>
            </a:r>
            <a:r>
              <a:rPr lang="en-US" dirty="0" smtClean="0">
                <a:hlinkClick r:id="rId3"/>
              </a:rPr>
              <a:t>calendar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>
                <a:hlinkClick r:id="rId3"/>
              </a:rPr>
              <a:t>http://www.cs.washington.edu/education/courses/cse331/11au/calendar/calendar.html</a:t>
            </a:r>
            <a:endParaRPr lang="en-US" sz="1600" dirty="0" smtClean="0"/>
          </a:p>
          <a:p>
            <a:r>
              <a:rPr lang="en-US" dirty="0" smtClean="0"/>
              <a:t>We’ll also be using </a:t>
            </a:r>
            <a:r>
              <a:rPr lang="en-US" dirty="0" smtClean="0">
                <a:hlinkClick r:id="rId4" action="ppaction://hlinkfile"/>
              </a:rPr>
              <a:t>piazza.com</a:t>
            </a:r>
            <a:r>
              <a:rPr lang="en-US" dirty="0" smtClean="0"/>
              <a:t> for information and Q&amp;A threads, etc. </a:t>
            </a:r>
          </a:p>
          <a:p>
            <a:r>
              <a:rPr lang="en-US" dirty="0"/>
              <a:t>A</a:t>
            </a:r>
            <a:r>
              <a:rPr lang="en-US" dirty="0" smtClean="0"/>
              <a:t>nd Catalyst as well, although not for posting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Collaboration policy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Discussion is permitted … indeed, encouraged!</a:t>
            </a:r>
          </a:p>
          <a:p>
            <a:pPr lvl="1"/>
            <a:r>
              <a:rPr lang="en-US" dirty="0" smtClean="0"/>
              <a:t>Representing someone else’s work as your own is not permitted</a:t>
            </a:r>
          </a:p>
          <a:p>
            <a:pPr lvl="1"/>
            <a:r>
              <a:rPr lang="en-US" dirty="0"/>
              <a:t>Familiarize yourselves with the CSE, COE and UW policies on academic honesty – we rely on them heavily – we will pursue cases of academic dishonesty</a:t>
            </a:r>
          </a:p>
          <a:p>
            <a:pPr lvl="1"/>
            <a:r>
              <a:rPr lang="en-US" dirty="0"/>
              <a:t>If you have a question about what is allowed, ask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Please apply the Gilligan’s rule</a:t>
            </a:r>
          </a:p>
          <a:p>
            <a:pPr lvl="2"/>
            <a:r>
              <a:rPr lang="en-US" dirty="0" smtClean="0"/>
              <a:t>if you watch mindless TV (</a:t>
            </a:r>
            <a:r>
              <a:rPr lang="en-US" dirty="0" err="1" smtClean="0"/>
              <a:t>Hulu</a:t>
            </a:r>
            <a:r>
              <a:rPr lang="en-US" dirty="0" smtClean="0"/>
              <a:t>?) for 30-60 minutes after a discussion with classmates, and</a:t>
            </a:r>
          </a:p>
          <a:p>
            <a:pPr lvl="2"/>
            <a:r>
              <a:rPr lang="en-US" dirty="0" smtClean="0"/>
              <a:t>you can still reproduce the materials from memory (no notes, no email, etc.), then</a:t>
            </a:r>
          </a:p>
          <a:p>
            <a:pPr lvl="2"/>
            <a:r>
              <a:rPr lang="en-US" dirty="0" smtClean="0"/>
              <a:t>you can consider it your work/knowledge</a:t>
            </a:r>
          </a:p>
          <a:p>
            <a:pPr lvl="1"/>
            <a:r>
              <a:rPr lang="en-US" dirty="0" smtClean="0"/>
              <a:t>Loopholes are not loopholes – spirit of the law applies over the letter of the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9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Assignment 0: on the web now, due Friday 11:59PM</a:t>
            </a:r>
          </a:p>
          <a:p>
            <a:pPr lvl="1"/>
            <a:r>
              <a:rPr lang="en-US" sz="2000" dirty="0" smtClean="0"/>
              <a:t>Objective: get your Java environment configured and running, get a couple of tiny Java programs running, a survey, etc. </a:t>
            </a:r>
          </a:p>
          <a:p>
            <a:pPr lvl="1"/>
            <a:r>
              <a:rPr lang="en-US" sz="1900" dirty="0" smtClean="0">
                <a:solidFill>
                  <a:srgbClr val="C00000"/>
                </a:solidFill>
              </a:rPr>
              <a:t>Warning: this can be quite complicated, with different operating systems (variants of Linux, Windows, Mac OS), different versions of Java, different versions of Eclipse, and more – we have some expertise, but sometimes it’s hard for us, too</a:t>
            </a:r>
          </a:p>
          <a:p>
            <a:pPr lvl="1"/>
            <a:r>
              <a:rPr lang="en-US" sz="2000" b="1" dirty="0" smtClean="0"/>
              <a:t>Sections tomorrow: in the lab, with the staff there, bouncing from student-to-student to help you do this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TODAY: Make sure you can login to UW CSE machines!  Both Linux and Windows (which can have different passwords!)</a:t>
            </a:r>
          </a:p>
          <a:p>
            <a:pPr lvl="2"/>
            <a:r>
              <a:rPr lang="en-US" sz="1800" dirty="0" smtClean="0"/>
              <a:t>Forgot </a:t>
            </a:r>
            <a:r>
              <a:rPr lang="en-US" sz="1800" dirty="0" err="1" smtClean="0"/>
              <a:t>CSENetID</a:t>
            </a:r>
            <a:r>
              <a:rPr lang="en-US" sz="1800" dirty="0"/>
              <a:t>?  Email </a:t>
            </a:r>
            <a:r>
              <a:rPr lang="en-US" sz="1800" dirty="0" err="1" smtClean="0"/>
              <a:t>support@cs</a:t>
            </a:r>
            <a:r>
              <a:rPr lang="en-US" sz="1800" dirty="0"/>
              <a:t> </a:t>
            </a:r>
            <a:r>
              <a:rPr lang="en-US" sz="1800" dirty="0" smtClean="0"/>
              <a:t>(they reset </a:t>
            </a:r>
            <a:r>
              <a:rPr lang="en-US" sz="1800" dirty="0"/>
              <a:t>it, </a:t>
            </a:r>
            <a:r>
              <a:rPr lang="en-US" sz="1800" dirty="0" smtClean="0"/>
              <a:t>you retrieve </a:t>
            </a:r>
            <a:r>
              <a:rPr lang="en-US" sz="1800" dirty="0"/>
              <a:t>it at </a:t>
            </a:r>
            <a:r>
              <a:rPr lang="en-US" sz="1800" dirty="0" smtClean="0"/>
              <a:t>reception)</a:t>
            </a:r>
            <a:endParaRPr lang="en-US" sz="1800" dirty="0"/>
          </a:p>
          <a:p>
            <a:pPr lvl="2"/>
            <a:r>
              <a:rPr lang="en-US" sz="1800" dirty="0" smtClean="0"/>
              <a:t>Forgot Windows password (but remember </a:t>
            </a:r>
            <a:r>
              <a:rPr lang="en-US" sz="1800" dirty="0" err="1" smtClean="0"/>
              <a:t>CSENetID</a:t>
            </a:r>
            <a:r>
              <a:rPr lang="en-US" sz="1800" dirty="0" smtClean="0"/>
              <a:t>)? </a:t>
            </a:r>
            <a:r>
              <a:rPr lang="en-US" sz="1800" dirty="0"/>
              <a:t> </a:t>
            </a:r>
            <a:r>
              <a:rPr lang="en-US" sz="1800" dirty="0" smtClean="0"/>
              <a:t>Click </a:t>
            </a:r>
            <a:r>
              <a:rPr lang="en-US" sz="1800" dirty="0" smtClean="0">
                <a:hlinkClick r:id="rId2"/>
              </a:rPr>
              <a:t>here</a:t>
            </a:r>
            <a:endParaRPr lang="en-US" sz="1800" dirty="0" smtClean="0"/>
          </a:p>
          <a:p>
            <a:r>
              <a:rPr lang="en-US" sz="2400" dirty="0" smtClean="0"/>
              <a:t>Assignment 1: </a:t>
            </a:r>
            <a:r>
              <a:rPr lang="en-US" sz="2400" dirty="0"/>
              <a:t>o</a:t>
            </a:r>
            <a:r>
              <a:rPr lang="en-US" sz="2400" dirty="0" smtClean="0"/>
              <a:t>n the web before Friday lecture; due next Wednesday 11:59PM</a:t>
            </a:r>
          </a:p>
          <a:p>
            <a:r>
              <a:rPr lang="en-US" sz="2400" dirty="0" smtClean="0"/>
              <a:t>Lectures: Specifications (F), testing/</a:t>
            </a:r>
            <a:r>
              <a:rPr lang="en-US" sz="2400" dirty="0" err="1" smtClean="0"/>
              <a:t>JUnit</a:t>
            </a:r>
            <a:r>
              <a:rPr lang="en-US" sz="2400" dirty="0" smtClean="0"/>
              <a:t> (M),  equality (W)</a:t>
            </a:r>
          </a:p>
        </p:txBody>
      </p:sp>
    </p:spTree>
    <p:extLst>
      <p:ext uri="{BB962C8B-B14F-4D97-AF65-F5344CB8AC3E}">
        <p14:creationId xmlns:p14="http://schemas.microsoft.com/office/powerpoint/2010/main" val="9153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goals of software system building</a:t>
            </a:r>
            <a:br>
              <a:rPr lang="en-US" dirty="0" smtClean="0"/>
            </a:br>
            <a:r>
              <a:rPr lang="en-US" sz="3100" dirty="0" smtClean="0"/>
              <a:t>Barry Boehm </a:t>
            </a:r>
            <a:r>
              <a:rPr lang="en-US" sz="3100" dirty="0" smtClean="0">
                <a:sym typeface="Webdings"/>
                <a:hlinkClick r:id="rId3"/>
              </a:rPr>
              <a:t>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64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Building the right system</a:t>
            </a:r>
          </a:p>
          <a:p>
            <a:pPr lvl="1"/>
            <a:r>
              <a:rPr lang="en-US" dirty="0" smtClean="0"/>
              <a:t>Does the program meet the users’ needs?</a:t>
            </a:r>
          </a:p>
          <a:p>
            <a:pPr lvl="1"/>
            <a:r>
              <a:rPr lang="en-US" dirty="0" smtClean="0"/>
              <a:t>Determining if this is true is usually called </a:t>
            </a:r>
            <a:r>
              <a:rPr lang="en-US" i="1" dirty="0" smtClean="0">
                <a:solidFill>
                  <a:srgbClr val="FF0000"/>
                </a:solidFill>
              </a:rPr>
              <a:t>validation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Building the system right</a:t>
            </a:r>
          </a:p>
          <a:p>
            <a:pPr lvl="1"/>
            <a:r>
              <a:rPr lang="en-US" dirty="0" smtClean="0"/>
              <a:t>Does the program meet the specification?</a:t>
            </a:r>
          </a:p>
          <a:p>
            <a:pPr lvl="1"/>
            <a:r>
              <a:rPr lang="en-US" dirty="0"/>
              <a:t>Determining </a:t>
            </a:r>
            <a:r>
              <a:rPr lang="en-US" dirty="0" smtClean="0"/>
              <a:t>if this is true is usually called </a:t>
            </a:r>
            <a:r>
              <a:rPr lang="en-US" i="1" dirty="0" smtClean="0">
                <a:solidFill>
                  <a:srgbClr val="FF0000"/>
                </a:solidFill>
              </a:rPr>
              <a:t>verification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8" name="Rounded Rectangular Callout 7"/>
          <p:cNvSpPr/>
          <p:nvPr/>
        </p:nvSpPr>
        <p:spPr>
          <a:xfrm>
            <a:off x="5389418" y="1676400"/>
            <a:ext cx="3276600" cy="1804749"/>
          </a:xfrm>
          <a:prstGeom prst="wedgeRoundRectCallout">
            <a:avLst>
              <a:gd name="adj1" fmla="val -65999"/>
              <a:gd name="adj2" fmla="val 84444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000" b="1" dirty="0" smtClean="0"/>
              <a:t>In CSE331, the second goal is </a:t>
            </a:r>
            <a:r>
              <a:rPr lang="en-US" sz="2000" b="1" i="1" dirty="0" smtClean="0"/>
              <a:t>the</a:t>
            </a:r>
            <a:r>
              <a:rPr lang="en-US" sz="2000" b="1" dirty="0" smtClean="0"/>
              <a:t> focus – that is,  we focus </a:t>
            </a:r>
            <a:r>
              <a:rPr lang="en-US" sz="1600" b="1" dirty="0" smtClean="0"/>
              <a:t>(almost)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only</a:t>
            </a:r>
            <a:r>
              <a:rPr lang="en-US" sz="2000" b="1" dirty="0" smtClean="0"/>
              <a:t> on creating a correctly functioning artifact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5105400" y="4019550"/>
            <a:ext cx="3733800" cy="2163961"/>
          </a:xfrm>
          <a:prstGeom prst="wedgeEllipseCallout">
            <a:avLst>
              <a:gd name="adj1" fmla="val -428"/>
              <a:gd name="adj2" fmla="val -8144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It can be surprisingly hard to specify</a:t>
            </a:r>
            <a:r>
              <a:rPr lang="en-US" sz="2000" b="1" dirty="0">
                <a:solidFill>
                  <a:srgbClr val="C00000"/>
                </a:solidFill>
              </a:rPr>
              <a:t>, design, implement, test, debug and maintain even a simple </a:t>
            </a:r>
            <a:r>
              <a:rPr lang="en-US" sz="2000" b="1" dirty="0" smtClean="0">
                <a:solidFill>
                  <a:srgbClr val="C00000"/>
                </a:solidFill>
              </a:rPr>
              <a:t>program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“Does the program meet the specification?”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know what a </a:t>
            </a:r>
            <a:r>
              <a:rPr lang="en-US" i="1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– we’ll focus on Java programs, but the ideas are much more general</a:t>
            </a:r>
          </a:p>
          <a:p>
            <a:r>
              <a:rPr lang="en-US" dirty="0" smtClean="0"/>
              <a:t>What is a </a:t>
            </a:r>
            <a:r>
              <a:rPr lang="en-US" i="1" dirty="0">
                <a:solidFill>
                  <a:srgbClr val="FF0000"/>
                </a:solidFill>
              </a:rPr>
              <a:t>specification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“a detailed description or assessment of requirements, dimensions, materials, etc., as of a proposed building, machine, bridge, etc.” </a:t>
            </a:r>
            <a:r>
              <a:rPr lang="en-US" sz="1400" dirty="0" smtClean="0"/>
              <a:t>[</a:t>
            </a:r>
            <a:r>
              <a:rPr lang="en-US" sz="1400" dirty="0" smtClean="0">
                <a:hlinkClick r:id="rId2"/>
              </a:rPr>
              <a:t>Dictionary.com</a:t>
            </a:r>
            <a:r>
              <a:rPr lang="en-US" sz="1400" dirty="0" smtClean="0"/>
              <a:t> </a:t>
            </a:r>
            <a:r>
              <a:rPr lang="en-US" sz="1400" dirty="0"/>
              <a:t>Unabridged. Retrieved May 25, </a:t>
            </a:r>
            <a:r>
              <a:rPr lang="en-US" sz="1400" dirty="0" smtClean="0"/>
              <a:t>2011]</a:t>
            </a:r>
          </a:p>
          <a:p>
            <a:pPr lvl="1"/>
            <a:r>
              <a:rPr lang="en-US" dirty="0" smtClean="0"/>
              <a:t>It’s the basis for a contract: “if you build something that does </a:t>
            </a:r>
            <a:r>
              <a:rPr lang="en-US" i="1" dirty="0" smtClean="0"/>
              <a:t>X</a:t>
            </a:r>
            <a:r>
              <a:rPr lang="en-US" dirty="0" smtClean="0"/>
              <a:t> [then we will ‘pay you $19.55,’ ‘give you a 4.0,’ etc.]” – </a:t>
            </a:r>
            <a:r>
              <a:rPr lang="en-US" i="1" dirty="0" smtClean="0"/>
              <a:t>X</a:t>
            </a:r>
            <a:r>
              <a:rPr lang="en-US" dirty="0" smtClean="0"/>
              <a:t> is the specification, defining how we can tell if something (for us, a program) </a:t>
            </a:r>
            <a:r>
              <a:rPr lang="en-US" sz="2900" i="1" dirty="0">
                <a:solidFill>
                  <a:srgbClr val="FF0000"/>
                </a:solidFill>
              </a:rPr>
              <a:t>meets</a:t>
            </a:r>
            <a:r>
              <a:rPr lang="en-US" dirty="0" smtClean="0"/>
              <a:t> the specification</a:t>
            </a:r>
          </a:p>
          <a:p>
            <a:pPr lvl="1"/>
            <a:r>
              <a:rPr lang="en-US" dirty="0" smtClean="0"/>
              <a:t>Ambiguity in specifications is common, often inadvertent, sometimes necessary, and keeps lawyers wealthy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title="CSE142, Spring 2011, Assignment #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3"/>
          <a:stretch/>
        </p:blipFill>
        <p:spPr bwMode="auto">
          <a:xfrm>
            <a:off x="109537" y="1600200"/>
            <a:ext cx="8924925" cy="5120640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familiar kind of specification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familiar kind of spec</a:t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A CSE 143 assignment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7526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onsolas" pitchFamily="49" charset="0"/>
                <a:cs typeface="Consolas" pitchFamily="49" charset="0"/>
              </a:rPr>
              <a:t>// Interface Queue defines a set of operations for manipulating a FIFO</a:t>
            </a:r>
          </a:p>
          <a:p>
            <a:r>
              <a:rPr lang="en-US" sz="1600" b="1" dirty="0">
                <a:latin typeface="Consolas" pitchFamily="49" charset="0"/>
                <a:cs typeface="Consolas" pitchFamily="49" charset="0"/>
              </a:rPr>
              <a:t>// (First In First Out) structure that can be used to store elements</a:t>
            </a:r>
          </a:p>
          <a:p>
            <a:r>
              <a:rPr lang="en-US" sz="1600" b="1" dirty="0">
                <a:latin typeface="Consolas" pitchFamily="49" charset="0"/>
                <a:cs typeface="Consolas" pitchFamily="49" charset="0"/>
              </a:rPr>
              <a:t>// of type E.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interface Queue&lt;E&gt;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// post: given value inserted at the end of the queue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(E value);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pre : !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isEmpty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post: removes and returns the value at the front of the queue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// post: returns true if the queue is empty, false otherwise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// post: returns the current number of elements in the queue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size();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0400" y="2362200"/>
            <a:ext cx="1981200" cy="1477328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>
                <a:alpha val="50000"/>
              </a:srgbClr>
            </a:solidFill>
          </a:ln>
        </p:spPr>
        <p:txBody>
          <a:bodyPr wrap="square" rIns="0" rtlCol="0">
            <a:spAutoFit/>
          </a:bodyPr>
          <a:lstStyle/>
          <a:p>
            <a:pPr marL="182880" indent="-182880">
              <a:buFont typeface="Arial" pitchFamily="34" charset="0"/>
              <a:buChar char="•"/>
            </a:pPr>
            <a:r>
              <a:rPr lang="en-US" b="1" i="1" dirty="0" smtClean="0"/>
              <a:t>pre-condition</a:t>
            </a:r>
            <a:r>
              <a:rPr lang="en-US" dirty="0" smtClean="0"/>
              <a:t> holds before execution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b="1" i="1" dirty="0"/>
              <a:t>p</a:t>
            </a:r>
            <a:r>
              <a:rPr lang="en-US" b="1" i="1" dirty="0" smtClean="0"/>
              <a:t>ost-condition</a:t>
            </a:r>
            <a:r>
              <a:rPr lang="en-US" dirty="0" smtClean="0"/>
              <a:t> holds after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7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Specification Jeopardy:</a:t>
            </a:r>
            <a:r>
              <a:rPr lang="en-US" sz="3600" dirty="0" smtClean="0"/>
              <a:t>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Hello World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140204" y="1676400"/>
            <a:ext cx="5698996" cy="1102866"/>
          </a:xfrm>
          <a:solidFill>
            <a:schemeClr val="accent1"/>
          </a:solidFill>
          <a:ln w="38100">
            <a:solidFill>
              <a:schemeClr val="accent1">
                <a:alpha val="50000"/>
              </a:schemeClr>
            </a:solidFill>
          </a:ln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out.println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("Hello, World");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04800" y="1676400"/>
            <a:ext cx="2590800" cy="4324261"/>
          </a:xfrm>
        </p:spPr>
        <p:txBody>
          <a:bodyPr wrap="square">
            <a:spAutoFit/>
          </a:bodyPr>
          <a:lstStyle/>
          <a:p>
            <a:r>
              <a:rPr lang="en-US" sz="2000" dirty="0" smtClean="0"/>
              <a:t>Prints “Hello, World”</a:t>
            </a:r>
          </a:p>
          <a:p>
            <a:r>
              <a:rPr lang="en-US" sz="2000" dirty="0" smtClean="0"/>
              <a:t>Prints “Hello, World” without quotation marks</a:t>
            </a:r>
          </a:p>
          <a:p>
            <a:r>
              <a:rPr lang="en-US" sz="2000" dirty="0" smtClean="0"/>
              <a:t>Prints any string starting with “H”</a:t>
            </a:r>
          </a:p>
          <a:p>
            <a:r>
              <a:rPr lang="en-US" sz="2000" dirty="0" smtClean="0"/>
              <a:t>Prints any string with 12 characters in it</a:t>
            </a:r>
          </a:p>
          <a:p>
            <a:r>
              <a:rPr lang="en-US" sz="2000" dirty="0" smtClean="0"/>
              <a:t>Does anything</a:t>
            </a:r>
          </a:p>
          <a:p>
            <a:r>
              <a:rPr lang="en-US" sz="2000" dirty="0" smtClean="0"/>
              <a:t>Does anything as long as it terminates</a:t>
            </a:r>
          </a:p>
          <a:p>
            <a:r>
              <a:rPr lang="en-US" sz="2000" dirty="0" smtClean="0"/>
              <a:t>…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4233208"/>
            <a:ext cx="57150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Every program meets (we’ll usually say </a:t>
            </a:r>
            <a:r>
              <a:rPr lang="en-US" sz="2000" i="1" dirty="0" smtClean="0">
                <a:solidFill>
                  <a:srgbClr val="C00000"/>
                </a:solidFill>
              </a:rPr>
              <a:t>satisfies</a:t>
            </a:r>
            <a:r>
              <a:rPr lang="en-US" sz="2000" dirty="0" smtClean="0"/>
              <a:t>) an unbounded number of specifications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It can be tricky to accurately specify the “right” amount of information – it takes experience</a:t>
            </a:r>
            <a:endParaRPr lang="en-US" sz="20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124201" y="2931666"/>
            <a:ext cx="5715000" cy="584775"/>
          </a:xfrm>
          <a:prstGeom prst="rect">
            <a:avLst/>
          </a:prstGeom>
          <a:solidFill>
            <a:srgbClr val="00B0F0"/>
          </a:solidFill>
          <a:ln>
            <a:solidFill>
              <a:srgbClr val="00B0F0">
                <a:alpha val="50000"/>
              </a:srgbClr>
            </a:solidFill>
          </a:ln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1600" b="1" dirty="0" smtClean="0">
                <a:cs typeface="Courier New" pitchFamily="49" charset="0"/>
              </a:rPr>
              <a:t>This and many later code examples will be partial – in this case, 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600" b="1" dirty="0" smtClean="0">
                <a:cs typeface="Courier New" pitchFamily="49" charset="0"/>
              </a:rPr>
              <a:t> is omitted – but the full context should be clear.</a:t>
            </a:r>
            <a:endParaRPr lang="en-US" sz="16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7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Specification Jeopardy: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Double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04800" y="2895600"/>
            <a:ext cx="8610600" cy="3600986"/>
          </a:xfrm>
        </p:spPr>
        <p:txBody>
          <a:bodyPr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post: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prints twice the first input argument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post: prints any integer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pre:  input argument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 0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// post: prints any non-negative integer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// post: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prints twice the first input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argument OR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throws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java.lang.NumberFormatException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  <a:sym typeface="Symbol"/>
              </a:rPr>
              <a:t>// pre:  input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argument * 2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Symbol"/>
              </a:rPr>
              <a:t>≤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java.lang.integer.MAX_VALUE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Symbol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  <a:sym typeface="Symbol"/>
              </a:rPr>
              <a:t>// post: prints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twice the first input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argument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//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Symbol"/>
              </a:rPr>
              <a:t>post: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if input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Symbol"/>
              </a:rPr>
              <a:t>argument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* 2 ≤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java.lang.integer.MAX_VALUE</a:t>
            </a:r>
            <a:r>
              <a:rPr lang="en-US" sz="1400" b="1" dirty="0">
                <a:latin typeface="Courier New" pitchFamily="49" charset="0"/>
                <a:cs typeface="Courier New" pitchFamily="49" charset="0"/>
                <a:sym typeface="Symbol"/>
              </a:rPr>
              <a:t/>
            </a:r>
            <a:br>
              <a:rPr lang="en-US" sz="1400" b="1" dirty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  <a:sym typeface="Symbol"/>
              </a:rPr>
              <a:t>//       prints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twice the first input argument otherwise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//       throws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java.lang.NumberFormatException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cs typeface="Consolas" pitchFamily="49" charset="0"/>
                <a:sym typeface="Symbol"/>
              </a:rPr>
              <a:t>…don’t forget 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  <a:sym typeface="Symbol"/>
              </a:rPr>
              <a:t>MIN_VALUE </a:t>
            </a:r>
            <a:r>
              <a:rPr lang="en-US" sz="1600" dirty="0" smtClean="0">
                <a:cs typeface="Consolas" pitchFamily="49" charset="0"/>
                <a:sym typeface="Symbol"/>
              </a:rPr>
              <a:t>…</a:t>
            </a:r>
            <a:endParaRPr lang="en-US" sz="1600" dirty="0" smtClean="0"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04800" y="1676400"/>
            <a:ext cx="6801862" cy="110286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alpha val="50000"/>
              </a:schemeClr>
            </a:solidFill>
          </a:ln>
        </p:spPr>
        <p:txBody>
          <a:bodyPr vert="horz" wrap="non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out.print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])*2);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374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04800" y="2895600"/>
            <a:ext cx="8610600" cy="1733808"/>
          </a:xfrm>
        </p:spPr>
        <p:txBody>
          <a:bodyPr>
            <a:spAutoFit/>
          </a:bodyPr>
          <a:lstStyle/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// … no input argument?</a:t>
            </a:r>
          </a:p>
          <a:p>
            <a:pPr lvl="1"/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Should it throw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java.lang.ArrayIndexOutOfBoundsException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// … non-integer input argument?</a:t>
            </a:r>
          </a:p>
          <a:p>
            <a:pPr lvl="1"/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Should it throw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java.lang.NumberFormatException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// …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more than one input argument?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04800" y="1676400"/>
            <a:ext cx="6801862" cy="110286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alpha val="50000"/>
              </a:schemeClr>
            </a:solidFill>
          </a:ln>
        </p:spPr>
        <p:txBody>
          <a:bodyPr vert="horz" wrap="non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out.print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])*2);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4800600"/>
            <a:ext cx="83058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Again, it’s tricky, requiring careful case analysis – imaginable inputs? </a:t>
            </a:r>
            <a:r>
              <a:rPr lang="en-US" sz="2000" dirty="0"/>
              <a:t>d</a:t>
            </a:r>
            <a:r>
              <a:rPr lang="en-US" sz="2000" dirty="0" smtClean="0"/>
              <a:t>esired outputs? what is really intended? how is it intended to be used? </a:t>
            </a:r>
            <a:r>
              <a:rPr lang="en-US" sz="2000" dirty="0"/>
              <a:t>… </a:t>
            </a:r>
            <a:r>
              <a:rPr lang="en-US" sz="2000" dirty="0" smtClean="0"/>
              <a:t>?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nd, again, it takes experience (which should not be mistaken for intelligence)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52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4883</TotalTime>
  <Words>2089</Words>
  <Application>Microsoft Office PowerPoint</Application>
  <PresentationFormat>On-screen Show (4:3)</PresentationFormat>
  <Paragraphs>293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dn-course-lecture</vt:lpstr>
      <vt:lpstr>CSE 331 Software Design &amp; Implementation</vt:lpstr>
      <vt:lpstr>Who are we?</vt:lpstr>
      <vt:lpstr>Two goals of software system building Barry Boehm </vt:lpstr>
      <vt:lpstr>“Does the program meet the specification?”</vt:lpstr>
      <vt:lpstr>A familiar kind of specification</vt:lpstr>
      <vt:lpstr>Another familiar kind of spec A CSE 143 assignment</vt:lpstr>
      <vt:lpstr>Specification Jeopardy: Hello World</vt:lpstr>
      <vt:lpstr>Specification Jeopardy: Double</vt:lpstr>
      <vt:lpstr>And more</vt:lpstr>
      <vt:lpstr>Specifications: Q&amp;A instead of A&amp;Q</vt:lpstr>
      <vt:lpstr>A flaw</vt:lpstr>
      <vt:lpstr>“Incomplete” specifications: sqrt</vt:lpstr>
      <vt:lpstr>Getting to “correct”</vt:lpstr>
      <vt:lpstr>Why is writing satisfying programs hard?</vt:lpstr>
      <vt:lpstr>The Tao (道) of CSE331</vt:lpstr>
      <vt:lpstr>An observation</vt:lpstr>
      <vt:lpstr>If you are having trouble…</vt:lpstr>
      <vt:lpstr>Performance</vt:lpstr>
      <vt:lpstr>An old conversation, oft-repeated</vt:lpstr>
      <vt:lpstr>Prerequisite: Java at the 142/143 level Examples</vt:lpstr>
      <vt:lpstr>Logistics</vt:lpstr>
      <vt:lpstr>Collaboration policy</vt:lpstr>
      <vt:lpstr>Next steps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CSE 331 Software Design &amp; Implementation</dc:title>
  <dc:creator>cse</dc:creator>
  <cp:lastModifiedBy>CSE</cp:lastModifiedBy>
  <cp:revision>442</cp:revision>
  <cp:lastPrinted>2011-08-10T16:18:23Z</cp:lastPrinted>
  <dcterms:created xsi:type="dcterms:W3CDTF">2010-03-29T15:39:55Z</dcterms:created>
  <dcterms:modified xsi:type="dcterms:W3CDTF">2011-09-28T20:59:27Z</dcterms:modified>
</cp:coreProperties>
</file>