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1.xml" ContentType="application/vnd.openxmlformats-officedocument.themeOverride+xml"/>
  <Override PartName="/ppt/notesSlides/notesSlide18.xml" ContentType="application/vnd.openxmlformats-officedocument.presentationml.notesSlide+xml"/>
  <Override PartName="/ppt/theme/themeOverride2.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28"/>
  </p:notesMasterIdLst>
  <p:sldIdLst>
    <p:sldId id="320" r:id="rId2"/>
    <p:sldId id="321" r:id="rId3"/>
    <p:sldId id="260" r:id="rId4"/>
    <p:sldId id="259" r:id="rId5"/>
    <p:sldId id="325" r:id="rId6"/>
    <p:sldId id="323" r:id="rId7"/>
    <p:sldId id="311" r:id="rId8"/>
    <p:sldId id="261" r:id="rId9"/>
    <p:sldId id="262" r:id="rId10"/>
    <p:sldId id="324" r:id="rId11"/>
    <p:sldId id="263" r:id="rId12"/>
    <p:sldId id="264" r:id="rId13"/>
    <p:sldId id="313" r:id="rId14"/>
    <p:sldId id="267" r:id="rId15"/>
    <p:sldId id="269" r:id="rId16"/>
    <p:sldId id="270" r:id="rId17"/>
    <p:sldId id="271" r:id="rId18"/>
    <p:sldId id="326" r:id="rId19"/>
    <p:sldId id="314" r:id="rId20"/>
    <p:sldId id="327" r:id="rId21"/>
    <p:sldId id="328" r:id="rId22"/>
    <p:sldId id="272" r:id="rId23"/>
    <p:sldId id="273" r:id="rId24"/>
    <p:sldId id="333" r:id="rId25"/>
    <p:sldId id="334" r:id="rId26"/>
    <p:sldId id="33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61" autoAdjust="0"/>
  </p:normalViewPr>
  <p:slideViewPr>
    <p:cSldViewPr>
      <p:cViewPr>
        <p:scale>
          <a:sx n="80" d="100"/>
          <a:sy n="80" d="100"/>
        </p:scale>
        <p:origin x="-2430" y="-9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0EA24-31FF-4BF6-93F0-C85FE9DE0FAF}"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E52A5E51-1F68-4811-B5E6-66471FB27E17}">
      <dgm:prSet phldrT="[Text]" custT="1"/>
      <dgm:spPr>
        <a:solidFill>
          <a:srgbClr val="7030A0"/>
        </a:solidFill>
      </dgm:spPr>
      <dgm:t>
        <a:bodyPr/>
        <a:lstStyle/>
        <a:p>
          <a:r>
            <a:rPr lang="en-US" sz="1400" dirty="0" smtClean="0">
              <a:latin typeface="+mn-lt"/>
            </a:rPr>
            <a:t>Package P</a:t>
          </a:r>
          <a:endParaRPr lang="en-US" sz="1400" dirty="0">
            <a:latin typeface="+mn-lt"/>
          </a:endParaRPr>
        </a:p>
      </dgm:t>
    </dgm:pt>
    <dgm:pt modelId="{CD19E9C9-20D9-4E16-B865-CE5C2331C239}" type="parTrans" cxnId="{FB030C8F-A1A2-4C95-A9DC-EFE2DF09FA1C}">
      <dgm:prSet/>
      <dgm:spPr/>
      <dgm:t>
        <a:bodyPr/>
        <a:lstStyle/>
        <a:p>
          <a:endParaRPr lang="en-US"/>
        </a:p>
      </dgm:t>
    </dgm:pt>
    <dgm:pt modelId="{6433A2B6-9D97-45ED-A21B-C8A57089DEE6}" type="sibTrans" cxnId="{FB030C8F-A1A2-4C95-A9DC-EFE2DF09FA1C}">
      <dgm:prSet/>
      <dgm:spPr/>
      <dgm:t>
        <a:bodyPr/>
        <a:lstStyle/>
        <a:p>
          <a:endParaRPr lang="en-US"/>
        </a:p>
      </dgm:t>
    </dgm:pt>
    <dgm:pt modelId="{3BA98699-D7BB-4A5F-B656-5FC9FA26E451}">
      <dgm:prSet phldrT="[Text]" custT="1"/>
      <dgm:spPr>
        <a:solidFill>
          <a:srgbClr val="7030A0"/>
        </a:solidFill>
      </dgm:spPr>
      <dgm:t>
        <a:bodyPr/>
        <a:lstStyle/>
        <a:p>
          <a:r>
            <a:rPr lang="en-US" sz="1400" dirty="0" smtClean="0">
              <a:latin typeface="+mn-lt"/>
            </a:rPr>
            <a:t>Class A</a:t>
          </a:r>
          <a:endParaRPr lang="en-US" sz="1400" dirty="0">
            <a:latin typeface="+mn-lt"/>
          </a:endParaRPr>
        </a:p>
      </dgm:t>
    </dgm:pt>
    <dgm:pt modelId="{596345E5-3F45-4454-B75D-32B03A77CA85}" type="parTrans" cxnId="{0B1F892E-D109-41E1-9E60-9D828B81D21B}">
      <dgm:prSet/>
      <dgm:spPr>
        <a:solidFill>
          <a:srgbClr val="7030A0"/>
        </a:solidFill>
      </dgm:spPr>
      <dgm:t>
        <a:bodyPr/>
        <a:lstStyle/>
        <a:p>
          <a:endParaRPr lang="en-US"/>
        </a:p>
      </dgm:t>
    </dgm:pt>
    <dgm:pt modelId="{228E369E-2A73-4095-B57C-4CBA1364AD56}" type="sibTrans" cxnId="{0B1F892E-D109-41E1-9E60-9D828B81D21B}">
      <dgm:prSet/>
      <dgm:spPr/>
      <dgm:t>
        <a:bodyPr/>
        <a:lstStyle/>
        <a:p>
          <a:endParaRPr lang="en-US"/>
        </a:p>
      </dgm:t>
    </dgm:pt>
    <dgm:pt modelId="{E8EC1E6C-4953-46BC-8187-E45469CC8655}">
      <dgm:prSet phldrT="[Text]" custT="1"/>
      <dgm:spPr>
        <a:solidFill>
          <a:srgbClr val="7030A0"/>
        </a:solidFill>
      </dgm:spPr>
      <dgm:t>
        <a:bodyPr/>
        <a:lstStyle/>
        <a:p>
          <a:r>
            <a:rPr lang="en-US" sz="1400" dirty="0" smtClean="0">
              <a:latin typeface="+mn-lt"/>
            </a:rPr>
            <a:t>Method x</a:t>
          </a:r>
          <a:endParaRPr lang="en-US" sz="1400" dirty="0">
            <a:latin typeface="+mn-lt"/>
          </a:endParaRPr>
        </a:p>
      </dgm:t>
    </dgm:pt>
    <dgm:pt modelId="{BE4D79EB-C39F-4AAB-B3EF-E77B2FA24A5C}" type="parTrans" cxnId="{818D409A-C355-4959-AA92-4CB074BABA18}">
      <dgm:prSet/>
      <dgm:spPr>
        <a:solidFill>
          <a:srgbClr val="7030A0"/>
        </a:solidFill>
      </dgm:spPr>
      <dgm:t>
        <a:bodyPr/>
        <a:lstStyle/>
        <a:p>
          <a:endParaRPr lang="en-US"/>
        </a:p>
      </dgm:t>
    </dgm:pt>
    <dgm:pt modelId="{D7958B7A-E8CC-47A4-B7A0-13B8ABBD3D16}" type="sibTrans" cxnId="{818D409A-C355-4959-AA92-4CB074BABA18}">
      <dgm:prSet/>
      <dgm:spPr/>
      <dgm:t>
        <a:bodyPr/>
        <a:lstStyle/>
        <a:p>
          <a:endParaRPr lang="en-US"/>
        </a:p>
      </dgm:t>
    </dgm:pt>
    <dgm:pt modelId="{5527D24B-A010-4102-9C63-B10FF26FF2A9}">
      <dgm:prSet phldrT="[Text]" custT="1"/>
      <dgm:spPr>
        <a:solidFill>
          <a:srgbClr val="7030A0"/>
        </a:solidFill>
      </dgm:spPr>
      <dgm:t>
        <a:bodyPr/>
        <a:lstStyle/>
        <a:p>
          <a:r>
            <a:rPr lang="en-US" sz="1400" dirty="0" smtClean="0">
              <a:latin typeface="+mn-lt"/>
            </a:rPr>
            <a:t>Method y</a:t>
          </a:r>
          <a:endParaRPr lang="en-US" sz="1400" dirty="0">
            <a:latin typeface="+mn-lt"/>
          </a:endParaRPr>
        </a:p>
      </dgm:t>
    </dgm:pt>
    <dgm:pt modelId="{D533D710-53F2-43F5-AFF9-5236658E7BF0}" type="parTrans" cxnId="{DFA2AB89-E3B2-489D-BD7C-75FBCF12FF27}">
      <dgm:prSet/>
      <dgm:spPr>
        <a:solidFill>
          <a:srgbClr val="7030A0"/>
        </a:solidFill>
      </dgm:spPr>
      <dgm:t>
        <a:bodyPr/>
        <a:lstStyle/>
        <a:p>
          <a:endParaRPr lang="en-US"/>
        </a:p>
      </dgm:t>
    </dgm:pt>
    <dgm:pt modelId="{32A45707-EFC6-4300-A9A6-6CAC3CC91E15}" type="sibTrans" cxnId="{DFA2AB89-E3B2-489D-BD7C-75FBCF12FF27}">
      <dgm:prSet/>
      <dgm:spPr/>
      <dgm:t>
        <a:bodyPr/>
        <a:lstStyle/>
        <a:p>
          <a:endParaRPr lang="en-US"/>
        </a:p>
      </dgm:t>
    </dgm:pt>
    <dgm:pt modelId="{013C8071-D19D-4A3C-8F7F-FF9F354AEBA7}">
      <dgm:prSet phldrT="[Text]" custT="1"/>
      <dgm:spPr>
        <a:solidFill>
          <a:srgbClr val="7030A0"/>
        </a:solidFill>
      </dgm:spPr>
      <dgm:t>
        <a:bodyPr/>
        <a:lstStyle/>
        <a:p>
          <a:r>
            <a:rPr lang="en-US" sz="1400" dirty="0" smtClean="0">
              <a:latin typeface="+mn-lt"/>
            </a:rPr>
            <a:t>Class B </a:t>
          </a:r>
          <a:endParaRPr lang="en-US" sz="1400" dirty="0">
            <a:latin typeface="+mn-lt"/>
          </a:endParaRPr>
        </a:p>
      </dgm:t>
    </dgm:pt>
    <dgm:pt modelId="{E0BD9A02-0DD6-463A-8570-23681C243B76}" type="parTrans" cxnId="{D89F498B-2260-43D7-9397-C63DE1D00B84}">
      <dgm:prSet/>
      <dgm:spPr>
        <a:solidFill>
          <a:srgbClr val="7030A0"/>
        </a:solidFill>
      </dgm:spPr>
      <dgm:t>
        <a:bodyPr/>
        <a:lstStyle/>
        <a:p>
          <a:endParaRPr lang="en-US"/>
        </a:p>
      </dgm:t>
    </dgm:pt>
    <dgm:pt modelId="{F3556C5A-2093-47CE-A6E4-BCA2DDF361DA}" type="sibTrans" cxnId="{D89F498B-2260-43D7-9397-C63DE1D00B84}">
      <dgm:prSet/>
      <dgm:spPr/>
      <dgm:t>
        <a:bodyPr/>
        <a:lstStyle/>
        <a:p>
          <a:endParaRPr lang="en-US"/>
        </a:p>
      </dgm:t>
    </dgm:pt>
    <dgm:pt modelId="{27001C3C-8168-4156-A4C3-C15C2B2E3817}">
      <dgm:prSet phldrT="[Text]" custT="1"/>
      <dgm:spPr>
        <a:solidFill>
          <a:srgbClr val="7030A0"/>
        </a:solidFill>
      </dgm:spPr>
      <dgm:t>
        <a:bodyPr/>
        <a:lstStyle/>
        <a:p>
          <a:r>
            <a:rPr lang="en-US" sz="1400" dirty="0" smtClean="0">
              <a:latin typeface="+mn-lt"/>
            </a:rPr>
            <a:t>Method z</a:t>
          </a:r>
          <a:endParaRPr lang="en-US" sz="1400" dirty="0">
            <a:latin typeface="+mn-lt"/>
          </a:endParaRPr>
        </a:p>
      </dgm:t>
    </dgm:pt>
    <dgm:pt modelId="{5A4723CD-420C-4D91-B775-85E02C23268D}" type="parTrans" cxnId="{660DDD7A-AC04-457A-9099-41BC12B6633F}">
      <dgm:prSet/>
      <dgm:spPr>
        <a:solidFill>
          <a:srgbClr val="7030A0"/>
        </a:solidFill>
      </dgm:spPr>
      <dgm:t>
        <a:bodyPr/>
        <a:lstStyle/>
        <a:p>
          <a:endParaRPr lang="en-US"/>
        </a:p>
      </dgm:t>
    </dgm:pt>
    <dgm:pt modelId="{630A9309-DE7F-44B0-8BA1-DAEE96C92F9B}" type="sibTrans" cxnId="{660DDD7A-AC04-457A-9099-41BC12B6633F}">
      <dgm:prSet/>
      <dgm:spPr/>
      <dgm:t>
        <a:bodyPr/>
        <a:lstStyle/>
        <a:p>
          <a:endParaRPr lang="en-US"/>
        </a:p>
      </dgm:t>
    </dgm:pt>
    <dgm:pt modelId="{CEAE82D9-A2CC-487A-ADD8-CFD0EFB3CFA2}" type="pres">
      <dgm:prSet presAssocID="{B210EA24-31FF-4BF6-93F0-C85FE9DE0FAF}" presName="mainComposite" presStyleCnt="0">
        <dgm:presLayoutVars>
          <dgm:chPref val="1"/>
          <dgm:dir/>
          <dgm:animOne val="branch"/>
          <dgm:animLvl val="lvl"/>
          <dgm:resizeHandles val="exact"/>
        </dgm:presLayoutVars>
      </dgm:prSet>
      <dgm:spPr/>
      <dgm:t>
        <a:bodyPr/>
        <a:lstStyle/>
        <a:p>
          <a:endParaRPr lang="en-US"/>
        </a:p>
      </dgm:t>
    </dgm:pt>
    <dgm:pt modelId="{D6CF2D27-88AC-40C8-88A7-C39FAA0F39D1}" type="pres">
      <dgm:prSet presAssocID="{B210EA24-31FF-4BF6-93F0-C85FE9DE0FAF}" presName="hierFlow" presStyleCnt="0"/>
      <dgm:spPr/>
    </dgm:pt>
    <dgm:pt modelId="{FB60BCDF-29DD-44BE-AAB8-571EDB3C78EE}" type="pres">
      <dgm:prSet presAssocID="{B210EA24-31FF-4BF6-93F0-C85FE9DE0FAF}" presName="hierChild1" presStyleCnt="0">
        <dgm:presLayoutVars>
          <dgm:chPref val="1"/>
          <dgm:animOne val="branch"/>
          <dgm:animLvl val="lvl"/>
        </dgm:presLayoutVars>
      </dgm:prSet>
      <dgm:spPr/>
    </dgm:pt>
    <dgm:pt modelId="{9B54B25E-7678-4DAC-8D9A-E048503B5AE9}" type="pres">
      <dgm:prSet presAssocID="{E52A5E51-1F68-4811-B5E6-66471FB27E17}" presName="Name14" presStyleCnt="0"/>
      <dgm:spPr/>
    </dgm:pt>
    <dgm:pt modelId="{553CA02A-E830-4974-A629-6C90998B5D96}" type="pres">
      <dgm:prSet presAssocID="{E52A5E51-1F68-4811-B5E6-66471FB27E17}" presName="level1Shape" presStyleLbl="node0" presStyleIdx="0" presStyleCnt="1" custScaleX="126228">
        <dgm:presLayoutVars>
          <dgm:chPref val="3"/>
        </dgm:presLayoutVars>
      </dgm:prSet>
      <dgm:spPr/>
      <dgm:t>
        <a:bodyPr/>
        <a:lstStyle/>
        <a:p>
          <a:endParaRPr lang="en-US"/>
        </a:p>
      </dgm:t>
    </dgm:pt>
    <dgm:pt modelId="{FAB013C5-5610-4F2F-B235-55351322BD10}" type="pres">
      <dgm:prSet presAssocID="{E52A5E51-1F68-4811-B5E6-66471FB27E17}" presName="hierChild2" presStyleCnt="0"/>
      <dgm:spPr/>
    </dgm:pt>
    <dgm:pt modelId="{99EB5FFC-B5BA-4125-9070-EE09E32CDADE}" type="pres">
      <dgm:prSet presAssocID="{596345E5-3F45-4454-B75D-32B03A77CA85}" presName="Name19" presStyleLbl="parChTrans1D2" presStyleIdx="0" presStyleCnt="2"/>
      <dgm:spPr/>
      <dgm:t>
        <a:bodyPr/>
        <a:lstStyle/>
        <a:p>
          <a:endParaRPr lang="en-US"/>
        </a:p>
      </dgm:t>
    </dgm:pt>
    <dgm:pt modelId="{0DF2546B-DFBB-495B-A443-920B30B5ABB0}" type="pres">
      <dgm:prSet presAssocID="{3BA98699-D7BB-4A5F-B656-5FC9FA26E451}" presName="Name21" presStyleCnt="0"/>
      <dgm:spPr/>
    </dgm:pt>
    <dgm:pt modelId="{51074D98-9176-4BF2-907C-B261ABEE4AC1}" type="pres">
      <dgm:prSet presAssocID="{3BA98699-D7BB-4A5F-B656-5FC9FA26E451}" presName="level2Shape" presStyleLbl="node2" presStyleIdx="0" presStyleCnt="2"/>
      <dgm:spPr/>
      <dgm:t>
        <a:bodyPr/>
        <a:lstStyle/>
        <a:p>
          <a:endParaRPr lang="en-US"/>
        </a:p>
      </dgm:t>
    </dgm:pt>
    <dgm:pt modelId="{30AC792A-00DA-4EEA-B5B8-6989BB7B5A66}" type="pres">
      <dgm:prSet presAssocID="{3BA98699-D7BB-4A5F-B656-5FC9FA26E451}" presName="hierChild3" presStyleCnt="0"/>
      <dgm:spPr/>
    </dgm:pt>
    <dgm:pt modelId="{3473A2E6-D735-41ED-AA6E-B27CF734BCA5}" type="pres">
      <dgm:prSet presAssocID="{BE4D79EB-C39F-4AAB-B3EF-E77B2FA24A5C}" presName="Name19" presStyleLbl="parChTrans1D3" presStyleIdx="0" presStyleCnt="3"/>
      <dgm:spPr/>
      <dgm:t>
        <a:bodyPr/>
        <a:lstStyle/>
        <a:p>
          <a:endParaRPr lang="en-US"/>
        </a:p>
      </dgm:t>
    </dgm:pt>
    <dgm:pt modelId="{FDDA597A-4BC4-442D-BA90-21FE95CA70CE}" type="pres">
      <dgm:prSet presAssocID="{E8EC1E6C-4953-46BC-8187-E45469CC8655}" presName="Name21" presStyleCnt="0"/>
      <dgm:spPr/>
    </dgm:pt>
    <dgm:pt modelId="{D843B705-A0A1-48A8-8BFB-1F70373CF10E}" type="pres">
      <dgm:prSet presAssocID="{E8EC1E6C-4953-46BC-8187-E45469CC8655}" presName="level2Shape" presStyleLbl="node3" presStyleIdx="0" presStyleCnt="3" custScaleX="147931"/>
      <dgm:spPr/>
      <dgm:t>
        <a:bodyPr/>
        <a:lstStyle/>
        <a:p>
          <a:endParaRPr lang="en-US"/>
        </a:p>
      </dgm:t>
    </dgm:pt>
    <dgm:pt modelId="{6C5DC669-0CD6-4855-A13D-3353631B6A07}" type="pres">
      <dgm:prSet presAssocID="{E8EC1E6C-4953-46BC-8187-E45469CC8655}" presName="hierChild3" presStyleCnt="0"/>
      <dgm:spPr/>
    </dgm:pt>
    <dgm:pt modelId="{59B45426-246D-4AC9-8F21-F4FADADCB180}" type="pres">
      <dgm:prSet presAssocID="{D533D710-53F2-43F5-AFF9-5236658E7BF0}" presName="Name19" presStyleLbl="parChTrans1D3" presStyleIdx="1" presStyleCnt="3"/>
      <dgm:spPr/>
      <dgm:t>
        <a:bodyPr/>
        <a:lstStyle/>
        <a:p>
          <a:endParaRPr lang="en-US"/>
        </a:p>
      </dgm:t>
    </dgm:pt>
    <dgm:pt modelId="{B326F88C-F4E5-4F68-A403-7A1E8841655B}" type="pres">
      <dgm:prSet presAssocID="{5527D24B-A010-4102-9C63-B10FF26FF2A9}" presName="Name21" presStyleCnt="0"/>
      <dgm:spPr/>
    </dgm:pt>
    <dgm:pt modelId="{80E0581F-14BD-47A4-A21B-FE7BA073A673}" type="pres">
      <dgm:prSet presAssocID="{5527D24B-A010-4102-9C63-B10FF26FF2A9}" presName="level2Shape" presStyleLbl="node3" presStyleIdx="1" presStyleCnt="3" custScaleX="148421"/>
      <dgm:spPr/>
      <dgm:t>
        <a:bodyPr/>
        <a:lstStyle/>
        <a:p>
          <a:endParaRPr lang="en-US"/>
        </a:p>
      </dgm:t>
    </dgm:pt>
    <dgm:pt modelId="{551D6307-6792-4773-B443-10F203688FDE}" type="pres">
      <dgm:prSet presAssocID="{5527D24B-A010-4102-9C63-B10FF26FF2A9}" presName="hierChild3" presStyleCnt="0"/>
      <dgm:spPr/>
    </dgm:pt>
    <dgm:pt modelId="{7484DE17-7AF5-466F-9DF2-BD15571EC771}" type="pres">
      <dgm:prSet presAssocID="{E0BD9A02-0DD6-463A-8570-23681C243B76}" presName="Name19" presStyleLbl="parChTrans1D2" presStyleIdx="1" presStyleCnt="2"/>
      <dgm:spPr/>
      <dgm:t>
        <a:bodyPr/>
        <a:lstStyle/>
        <a:p>
          <a:endParaRPr lang="en-US"/>
        </a:p>
      </dgm:t>
    </dgm:pt>
    <dgm:pt modelId="{5B921AB7-C13B-472E-A535-E88164ACBD5F}" type="pres">
      <dgm:prSet presAssocID="{013C8071-D19D-4A3C-8F7F-FF9F354AEBA7}" presName="Name21" presStyleCnt="0"/>
      <dgm:spPr/>
    </dgm:pt>
    <dgm:pt modelId="{CB92F9CF-CB55-4015-804D-F17CCA997675}" type="pres">
      <dgm:prSet presAssocID="{013C8071-D19D-4A3C-8F7F-FF9F354AEBA7}" presName="level2Shape" presStyleLbl="node2" presStyleIdx="1" presStyleCnt="2"/>
      <dgm:spPr/>
      <dgm:t>
        <a:bodyPr/>
        <a:lstStyle/>
        <a:p>
          <a:endParaRPr lang="en-US"/>
        </a:p>
      </dgm:t>
    </dgm:pt>
    <dgm:pt modelId="{A04AAD3C-A02E-437D-9E28-816078919738}" type="pres">
      <dgm:prSet presAssocID="{013C8071-D19D-4A3C-8F7F-FF9F354AEBA7}" presName="hierChild3" presStyleCnt="0"/>
      <dgm:spPr/>
    </dgm:pt>
    <dgm:pt modelId="{BDA33F21-CE89-4669-8A1C-CC239D84CE9C}" type="pres">
      <dgm:prSet presAssocID="{5A4723CD-420C-4D91-B775-85E02C23268D}" presName="Name19" presStyleLbl="parChTrans1D3" presStyleIdx="2" presStyleCnt="3"/>
      <dgm:spPr/>
      <dgm:t>
        <a:bodyPr/>
        <a:lstStyle/>
        <a:p>
          <a:endParaRPr lang="en-US"/>
        </a:p>
      </dgm:t>
    </dgm:pt>
    <dgm:pt modelId="{647ABDE7-D18B-4E45-A76D-BAC127EF9DA1}" type="pres">
      <dgm:prSet presAssocID="{27001C3C-8168-4156-A4C3-C15C2B2E3817}" presName="Name21" presStyleCnt="0"/>
      <dgm:spPr/>
    </dgm:pt>
    <dgm:pt modelId="{97238D63-FB8F-41BD-BFE9-E92F7E04D3AD}" type="pres">
      <dgm:prSet presAssocID="{27001C3C-8168-4156-A4C3-C15C2B2E3817}" presName="level2Shape" presStyleLbl="node3" presStyleIdx="2" presStyleCnt="3" custScaleX="132597"/>
      <dgm:spPr/>
      <dgm:t>
        <a:bodyPr/>
        <a:lstStyle/>
        <a:p>
          <a:endParaRPr lang="en-US"/>
        </a:p>
      </dgm:t>
    </dgm:pt>
    <dgm:pt modelId="{9CF2024C-EBA9-430E-9CFF-01729A9C06C8}" type="pres">
      <dgm:prSet presAssocID="{27001C3C-8168-4156-A4C3-C15C2B2E3817}" presName="hierChild3" presStyleCnt="0"/>
      <dgm:spPr/>
    </dgm:pt>
    <dgm:pt modelId="{3BCE4B93-F173-4F52-88F1-C614F3BB4148}" type="pres">
      <dgm:prSet presAssocID="{B210EA24-31FF-4BF6-93F0-C85FE9DE0FAF}" presName="bgShapesFlow" presStyleCnt="0"/>
      <dgm:spPr/>
    </dgm:pt>
  </dgm:ptLst>
  <dgm:cxnLst>
    <dgm:cxn modelId="{CFC91E14-BD65-4FFC-8B57-B4962EE64BBA}" type="presOf" srcId="{27001C3C-8168-4156-A4C3-C15C2B2E3817}" destId="{97238D63-FB8F-41BD-BFE9-E92F7E04D3AD}" srcOrd="0" destOrd="0" presId="urn:microsoft.com/office/officeart/2005/8/layout/hierarchy6"/>
    <dgm:cxn modelId="{1E4F4E00-E1DF-40C7-AAA2-89BE05140175}" type="presOf" srcId="{E8EC1E6C-4953-46BC-8187-E45469CC8655}" destId="{D843B705-A0A1-48A8-8BFB-1F70373CF10E}" srcOrd="0" destOrd="0" presId="urn:microsoft.com/office/officeart/2005/8/layout/hierarchy6"/>
    <dgm:cxn modelId="{6826E2C2-E65E-4603-AF52-8CAFA1502D5B}" type="presOf" srcId="{BE4D79EB-C39F-4AAB-B3EF-E77B2FA24A5C}" destId="{3473A2E6-D735-41ED-AA6E-B27CF734BCA5}" srcOrd="0" destOrd="0" presId="urn:microsoft.com/office/officeart/2005/8/layout/hierarchy6"/>
    <dgm:cxn modelId="{7FE351C9-040F-46E8-95E4-9A1F3BE3C33A}" type="presOf" srcId="{B210EA24-31FF-4BF6-93F0-C85FE9DE0FAF}" destId="{CEAE82D9-A2CC-487A-ADD8-CFD0EFB3CFA2}" srcOrd="0" destOrd="0" presId="urn:microsoft.com/office/officeart/2005/8/layout/hierarchy6"/>
    <dgm:cxn modelId="{818D409A-C355-4959-AA92-4CB074BABA18}" srcId="{3BA98699-D7BB-4A5F-B656-5FC9FA26E451}" destId="{E8EC1E6C-4953-46BC-8187-E45469CC8655}" srcOrd="0" destOrd="0" parTransId="{BE4D79EB-C39F-4AAB-B3EF-E77B2FA24A5C}" sibTransId="{D7958B7A-E8CC-47A4-B7A0-13B8ABBD3D16}"/>
    <dgm:cxn modelId="{98EC611C-E7C8-4E26-8292-4FDF08DEBA11}" type="presOf" srcId="{013C8071-D19D-4A3C-8F7F-FF9F354AEBA7}" destId="{CB92F9CF-CB55-4015-804D-F17CCA997675}" srcOrd="0" destOrd="0" presId="urn:microsoft.com/office/officeart/2005/8/layout/hierarchy6"/>
    <dgm:cxn modelId="{D89F498B-2260-43D7-9397-C63DE1D00B84}" srcId="{E52A5E51-1F68-4811-B5E6-66471FB27E17}" destId="{013C8071-D19D-4A3C-8F7F-FF9F354AEBA7}" srcOrd="1" destOrd="0" parTransId="{E0BD9A02-0DD6-463A-8570-23681C243B76}" sibTransId="{F3556C5A-2093-47CE-A6E4-BCA2DDF361DA}"/>
    <dgm:cxn modelId="{A88F8835-399B-4F88-8F4F-5AFC8BBF9C9A}" type="presOf" srcId="{3BA98699-D7BB-4A5F-B656-5FC9FA26E451}" destId="{51074D98-9176-4BF2-907C-B261ABEE4AC1}" srcOrd="0" destOrd="0" presId="urn:microsoft.com/office/officeart/2005/8/layout/hierarchy6"/>
    <dgm:cxn modelId="{1C6156ED-942A-470D-9D1B-FF9389285ADF}" type="presOf" srcId="{5527D24B-A010-4102-9C63-B10FF26FF2A9}" destId="{80E0581F-14BD-47A4-A21B-FE7BA073A673}" srcOrd="0" destOrd="0" presId="urn:microsoft.com/office/officeart/2005/8/layout/hierarchy6"/>
    <dgm:cxn modelId="{C3E6F502-B456-4E95-A4DC-9DB70F100C19}" type="presOf" srcId="{E52A5E51-1F68-4811-B5E6-66471FB27E17}" destId="{553CA02A-E830-4974-A629-6C90998B5D96}" srcOrd="0" destOrd="0" presId="urn:microsoft.com/office/officeart/2005/8/layout/hierarchy6"/>
    <dgm:cxn modelId="{295B630A-2C1C-4470-B51B-87277D9E4236}" type="presOf" srcId="{D533D710-53F2-43F5-AFF9-5236658E7BF0}" destId="{59B45426-246D-4AC9-8F21-F4FADADCB180}" srcOrd="0" destOrd="0" presId="urn:microsoft.com/office/officeart/2005/8/layout/hierarchy6"/>
    <dgm:cxn modelId="{660DDD7A-AC04-457A-9099-41BC12B6633F}" srcId="{013C8071-D19D-4A3C-8F7F-FF9F354AEBA7}" destId="{27001C3C-8168-4156-A4C3-C15C2B2E3817}" srcOrd="0" destOrd="0" parTransId="{5A4723CD-420C-4D91-B775-85E02C23268D}" sibTransId="{630A9309-DE7F-44B0-8BA1-DAEE96C92F9B}"/>
    <dgm:cxn modelId="{FB030C8F-A1A2-4C95-A9DC-EFE2DF09FA1C}" srcId="{B210EA24-31FF-4BF6-93F0-C85FE9DE0FAF}" destId="{E52A5E51-1F68-4811-B5E6-66471FB27E17}" srcOrd="0" destOrd="0" parTransId="{CD19E9C9-20D9-4E16-B865-CE5C2331C239}" sibTransId="{6433A2B6-9D97-45ED-A21B-C8A57089DEE6}"/>
    <dgm:cxn modelId="{1827C65D-55A1-43C6-BEFD-F72BF91C493A}" type="presOf" srcId="{596345E5-3F45-4454-B75D-32B03A77CA85}" destId="{99EB5FFC-B5BA-4125-9070-EE09E32CDADE}" srcOrd="0" destOrd="0" presId="urn:microsoft.com/office/officeart/2005/8/layout/hierarchy6"/>
    <dgm:cxn modelId="{924E5D73-DD80-440B-A23E-BED79268A882}" type="presOf" srcId="{5A4723CD-420C-4D91-B775-85E02C23268D}" destId="{BDA33F21-CE89-4669-8A1C-CC239D84CE9C}" srcOrd="0" destOrd="0" presId="urn:microsoft.com/office/officeart/2005/8/layout/hierarchy6"/>
    <dgm:cxn modelId="{DFA2AB89-E3B2-489D-BD7C-75FBCF12FF27}" srcId="{3BA98699-D7BB-4A5F-B656-5FC9FA26E451}" destId="{5527D24B-A010-4102-9C63-B10FF26FF2A9}" srcOrd="1" destOrd="0" parTransId="{D533D710-53F2-43F5-AFF9-5236658E7BF0}" sibTransId="{32A45707-EFC6-4300-A9A6-6CAC3CC91E15}"/>
    <dgm:cxn modelId="{0B1F892E-D109-41E1-9E60-9D828B81D21B}" srcId="{E52A5E51-1F68-4811-B5E6-66471FB27E17}" destId="{3BA98699-D7BB-4A5F-B656-5FC9FA26E451}" srcOrd="0" destOrd="0" parTransId="{596345E5-3F45-4454-B75D-32B03A77CA85}" sibTransId="{228E369E-2A73-4095-B57C-4CBA1364AD56}"/>
    <dgm:cxn modelId="{862D8503-BF99-4C5A-B7BC-0DCE208CC5B6}" type="presOf" srcId="{E0BD9A02-0DD6-463A-8570-23681C243B76}" destId="{7484DE17-7AF5-466F-9DF2-BD15571EC771}" srcOrd="0" destOrd="0" presId="urn:microsoft.com/office/officeart/2005/8/layout/hierarchy6"/>
    <dgm:cxn modelId="{217B8E43-74BF-4710-8450-0557FBAF9D6D}" type="presParOf" srcId="{CEAE82D9-A2CC-487A-ADD8-CFD0EFB3CFA2}" destId="{D6CF2D27-88AC-40C8-88A7-C39FAA0F39D1}" srcOrd="0" destOrd="0" presId="urn:microsoft.com/office/officeart/2005/8/layout/hierarchy6"/>
    <dgm:cxn modelId="{7BBA60D3-6615-4E04-A26E-3197D998893C}" type="presParOf" srcId="{D6CF2D27-88AC-40C8-88A7-C39FAA0F39D1}" destId="{FB60BCDF-29DD-44BE-AAB8-571EDB3C78EE}" srcOrd="0" destOrd="0" presId="urn:microsoft.com/office/officeart/2005/8/layout/hierarchy6"/>
    <dgm:cxn modelId="{8EE525CB-77B5-47EB-B739-00D87C65D0EF}" type="presParOf" srcId="{FB60BCDF-29DD-44BE-AAB8-571EDB3C78EE}" destId="{9B54B25E-7678-4DAC-8D9A-E048503B5AE9}" srcOrd="0" destOrd="0" presId="urn:microsoft.com/office/officeart/2005/8/layout/hierarchy6"/>
    <dgm:cxn modelId="{4965BF9A-A17F-4DE8-8335-B938962402DD}" type="presParOf" srcId="{9B54B25E-7678-4DAC-8D9A-E048503B5AE9}" destId="{553CA02A-E830-4974-A629-6C90998B5D96}" srcOrd="0" destOrd="0" presId="urn:microsoft.com/office/officeart/2005/8/layout/hierarchy6"/>
    <dgm:cxn modelId="{ED578A0C-8003-4B02-8CD9-1536FD2EBC9C}" type="presParOf" srcId="{9B54B25E-7678-4DAC-8D9A-E048503B5AE9}" destId="{FAB013C5-5610-4F2F-B235-55351322BD10}" srcOrd="1" destOrd="0" presId="urn:microsoft.com/office/officeart/2005/8/layout/hierarchy6"/>
    <dgm:cxn modelId="{7A3A7410-801F-41DE-A395-4BA4A3C7E682}" type="presParOf" srcId="{FAB013C5-5610-4F2F-B235-55351322BD10}" destId="{99EB5FFC-B5BA-4125-9070-EE09E32CDADE}" srcOrd="0" destOrd="0" presId="urn:microsoft.com/office/officeart/2005/8/layout/hierarchy6"/>
    <dgm:cxn modelId="{BC4B5FF4-AA62-4566-9637-17CD1821F0A2}" type="presParOf" srcId="{FAB013C5-5610-4F2F-B235-55351322BD10}" destId="{0DF2546B-DFBB-495B-A443-920B30B5ABB0}" srcOrd="1" destOrd="0" presId="urn:microsoft.com/office/officeart/2005/8/layout/hierarchy6"/>
    <dgm:cxn modelId="{7F67EAC9-21FD-4972-9E6D-B10141096C75}" type="presParOf" srcId="{0DF2546B-DFBB-495B-A443-920B30B5ABB0}" destId="{51074D98-9176-4BF2-907C-B261ABEE4AC1}" srcOrd="0" destOrd="0" presId="urn:microsoft.com/office/officeart/2005/8/layout/hierarchy6"/>
    <dgm:cxn modelId="{323E7175-3E33-443C-9D0B-02D3821B76A4}" type="presParOf" srcId="{0DF2546B-DFBB-495B-A443-920B30B5ABB0}" destId="{30AC792A-00DA-4EEA-B5B8-6989BB7B5A66}" srcOrd="1" destOrd="0" presId="urn:microsoft.com/office/officeart/2005/8/layout/hierarchy6"/>
    <dgm:cxn modelId="{6923779B-9484-4367-9E64-8B2D2C09169F}" type="presParOf" srcId="{30AC792A-00DA-4EEA-B5B8-6989BB7B5A66}" destId="{3473A2E6-D735-41ED-AA6E-B27CF734BCA5}" srcOrd="0" destOrd="0" presId="urn:microsoft.com/office/officeart/2005/8/layout/hierarchy6"/>
    <dgm:cxn modelId="{7A5E0276-69EB-4D37-8A87-DCD5243D3766}" type="presParOf" srcId="{30AC792A-00DA-4EEA-B5B8-6989BB7B5A66}" destId="{FDDA597A-4BC4-442D-BA90-21FE95CA70CE}" srcOrd="1" destOrd="0" presId="urn:microsoft.com/office/officeart/2005/8/layout/hierarchy6"/>
    <dgm:cxn modelId="{5B32440A-41A3-4271-8AA4-7CFCC662CCD9}" type="presParOf" srcId="{FDDA597A-4BC4-442D-BA90-21FE95CA70CE}" destId="{D843B705-A0A1-48A8-8BFB-1F70373CF10E}" srcOrd="0" destOrd="0" presId="urn:microsoft.com/office/officeart/2005/8/layout/hierarchy6"/>
    <dgm:cxn modelId="{DA73C82C-5BD2-4187-AB6F-FB67D8E184F5}" type="presParOf" srcId="{FDDA597A-4BC4-442D-BA90-21FE95CA70CE}" destId="{6C5DC669-0CD6-4855-A13D-3353631B6A07}" srcOrd="1" destOrd="0" presId="urn:microsoft.com/office/officeart/2005/8/layout/hierarchy6"/>
    <dgm:cxn modelId="{D9C47771-92D0-433C-8C62-E2A918145B0B}" type="presParOf" srcId="{30AC792A-00DA-4EEA-B5B8-6989BB7B5A66}" destId="{59B45426-246D-4AC9-8F21-F4FADADCB180}" srcOrd="2" destOrd="0" presId="urn:microsoft.com/office/officeart/2005/8/layout/hierarchy6"/>
    <dgm:cxn modelId="{4A22E141-3222-4458-A4A9-D1F731435F94}" type="presParOf" srcId="{30AC792A-00DA-4EEA-B5B8-6989BB7B5A66}" destId="{B326F88C-F4E5-4F68-A403-7A1E8841655B}" srcOrd="3" destOrd="0" presId="urn:microsoft.com/office/officeart/2005/8/layout/hierarchy6"/>
    <dgm:cxn modelId="{CABC67D9-2070-4903-B31D-B9AAA341D2B4}" type="presParOf" srcId="{B326F88C-F4E5-4F68-A403-7A1E8841655B}" destId="{80E0581F-14BD-47A4-A21B-FE7BA073A673}" srcOrd="0" destOrd="0" presId="urn:microsoft.com/office/officeart/2005/8/layout/hierarchy6"/>
    <dgm:cxn modelId="{45E66158-5C39-4612-AC65-6AFA0B7BB1F6}" type="presParOf" srcId="{B326F88C-F4E5-4F68-A403-7A1E8841655B}" destId="{551D6307-6792-4773-B443-10F203688FDE}" srcOrd="1" destOrd="0" presId="urn:microsoft.com/office/officeart/2005/8/layout/hierarchy6"/>
    <dgm:cxn modelId="{1E287DB9-EB82-4E66-A570-5BC63F33A89B}" type="presParOf" srcId="{FAB013C5-5610-4F2F-B235-55351322BD10}" destId="{7484DE17-7AF5-466F-9DF2-BD15571EC771}" srcOrd="2" destOrd="0" presId="urn:microsoft.com/office/officeart/2005/8/layout/hierarchy6"/>
    <dgm:cxn modelId="{45E3FFAF-DBB0-426A-8B58-7245456A6C05}" type="presParOf" srcId="{FAB013C5-5610-4F2F-B235-55351322BD10}" destId="{5B921AB7-C13B-472E-A535-E88164ACBD5F}" srcOrd="3" destOrd="0" presId="urn:microsoft.com/office/officeart/2005/8/layout/hierarchy6"/>
    <dgm:cxn modelId="{E45B64ED-2AB9-408B-A7F1-24C4AED6A2D5}" type="presParOf" srcId="{5B921AB7-C13B-472E-A535-E88164ACBD5F}" destId="{CB92F9CF-CB55-4015-804D-F17CCA997675}" srcOrd="0" destOrd="0" presId="urn:microsoft.com/office/officeart/2005/8/layout/hierarchy6"/>
    <dgm:cxn modelId="{200E9163-634F-44FE-9681-778596A2A833}" type="presParOf" srcId="{5B921AB7-C13B-472E-A535-E88164ACBD5F}" destId="{A04AAD3C-A02E-437D-9E28-816078919738}" srcOrd="1" destOrd="0" presId="urn:microsoft.com/office/officeart/2005/8/layout/hierarchy6"/>
    <dgm:cxn modelId="{235F58DA-A6A0-4401-BA8D-2376878C8002}" type="presParOf" srcId="{A04AAD3C-A02E-437D-9E28-816078919738}" destId="{BDA33F21-CE89-4669-8A1C-CC239D84CE9C}" srcOrd="0" destOrd="0" presId="urn:microsoft.com/office/officeart/2005/8/layout/hierarchy6"/>
    <dgm:cxn modelId="{E4C29262-CB44-4C99-963A-B0555AFB3689}" type="presParOf" srcId="{A04AAD3C-A02E-437D-9E28-816078919738}" destId="{647ABDE7-D18B-4E45-A76D-BAC127EF9DA1}" srcOrd="1" destOrd="0" presId="urn:microsoft.com/office/officeart/2005/8/layout/hierarchy6"/>
    <dgm:cxn modelId="{97623AAF-7D89-423D-997D-D404C18E973B}" type="presParOf" srcId="{647ABDE7-D18B-4E45-A76D-BAC127EF9DA1}" destId="{97238D63-FB8F-41BD-BFE9-E92F7E04D3AD}" srcOrd="0" destOrd="0" presId="urn:microsoft.com/office/officeart/2005/8/layout/hierarchy6"/>
    <dgm:cxn modelId="{0EAEA9F4-FCC5-42E7-AE65-5854589A5CC0}" type="presParOf" srcId="{647ABDE7-D18B-4E45-A76D-BAC127EF9DA1}" destId="{9CF2024C-EBA9-430E-9CFF-01729A9C06C8}" srcOrd="1" destOrd="0" presId="urn:microsoft.com/office/officeart/2005/8/layout/hierarchy6"/>
    <dgm:cxn modelId="{AEC6482B-3925-477C-91A4-14835D223F41}" type="presParOf" srcId="{CEAE82D9-A2CC-487A-ADD8-CFD0EFB3CFA2}" destId="{3BCE4B93-F173-4F52-88F1-C614F3BB4148}"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CA02A-E830-4974-A629-6C90998B5D96}">
      <dsp:nvSpPr>
        <dsp:cNvPr id="0" name=""/>
        <dsp:cNvSpPr/>
      </dsp:nvSpPr>
      <dsp:spPr>
        <a:xfrm>
          <a:off x="1683300" y="1138017"/>
          <a:ext cx="923791" cy="487895"/>
        </a:xfrm>
        <a:prstGeom prst="roundRect">
          <a:avLst>
            <a:gd name="adj" fmla="val 10000"/>
          </a:avLst>
        </a:prstGeom>
        <a:solidFill>
          <a:srgbClr val="7030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rPr>
            <a:t>Package P</a:t>
          </a:r>
          <a:endParaRPr lang="en-US" sz="1400" kern="1200" dirty="0">
            <a:latin typeface="+mn-lt"/>
          </a:endParaRPr>
        </a:p>
      </dsp:txBody>
      <dsp:txXfrm>
        <a:off x="1697590" y="1152307"/>
        <a:ext cx="895211" cy="459315"/>
      </dsp:txXfrm>
    </dsp:sp>
    <dsp:sp modelId="{99EB5FFC-B5BA-4125-9070-EE09E32CDADE}">
      <dsp:nvSpPr>
        <dsp:cNvPr id="0" name=""/>
        <dsp:cNvSpPr/>
      </dsp:nvSpPr>
      <dsp:spPr>
        <a:xfrm>
          <a:off x="1195722" y="1625913"/>
          <a:ext cx="949473" cy="195158"/>
        </a:xfrm>
        <a:custGeom>
          <a:avLst/>
          <a:gdLst/>
          <a:ahLst/>
          <a:cxnLst/>
          <a:rect l="0" t="0" r="0" b="0"/>
          <a:pathLst>
            <a:path>
              <a:moveTo>
                <a:pt x="949473" y="0"/>
              </a:moveTo>
              <a:lnTo>
                <a:pt x="949473" y="97579"/>
              </a:lnTo>
              <a:lnTo>
                <a:pt x="0" y="97579"/>
              </a:lnTo>
              <a:lnTo>
                <a:pt x="0" y="19515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074D98-9176-4BF2-907C-B261ABEE4AC1}">
      <dsp:nvSpPr>
        <dsp:cNvPr id="0" name=""/>
        <dsp:cNvSpPr/>
      </dsp:nvSpPr>
      <dsp:spPr>
        <a:xfrm>
          <a:off x="829800" y="1821072"/>
          <a:ext cx="731843" cy="487895"/>
        </a:xfrm>
        <a:prstGeom prst="roundRect">
          <a:avLst>
            <a:gd name="adj" fmla="val 10000"/>
          </a:avLst>
        </a:prstGeom>
        <a:solidFill>
          <a:srgbClr val="7030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rPr>
            <a:t>Class A</a:t>
          </a:r>
          <a:endParaRPr lang="en-US" sz="1400" kern="1200" dirty="0">
            <a:latin typeface="+mn-lt"/>
          </a:endParaRPr>
        </a:p>
      </dsp:txBody>
      <dsp:txXfrm>
        <a:off x="844090" y="1835362"/>
        <a:ext cx="703263" cy="459315"/>
      </dsp:txXfrm>
    </dsp:sp>
    <dsp:sp modelId="{3473A2E6-D735-41ED-AA6E-B27CF734BCA5}">
      <dsp:nvSpPr>
        <dsp:cNvPr id="0" name=""/>
        <dsp:cNvSpPr/>
      </dsp:nvSpPr>
      <dsp:spPr>
        <a:xfrm>
          <a:off x="542840" y="2308967"/>
          <a:ext cx="652881" cy="195158"/>
        </a:xfrm>
        <a:custGeom>
          <a:avLst/>
          <a:gdLst/>
          <a:ahLst/>
          <a:cxnLst/>
          <a:rect l="0" t="0" r="0" b="0"/>
          <a:pathLst>
            <a:path>
              <a:moveTo>
                <a:pt x="652881" y="0"/>
              </a:moveTo>
              <a:lnTo>
                <a:pt x="652881" y="97579"/>
              </a:lnTo>
              <a:lnTo>
                <a:pt x="0" y="97579"/>
              </a:lnTo>
              <a:lnTo>
                <a:pt x="0" y="19515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43B705-A0A1-48A8-8BFB-1F70373CF10E}">
      <dsp:nvSpPr>
        <dsp:cNvPr id="0" name=""/>
        <dsp:cNvSpPr/>
      </dsp:nvSpPr>
      <dsp:spPr>
        <a:xfrm>
          <a:off x="1528" y="2504126"/>
          <a:ext cx="1082623" cy="487895"/>
        </a:xfrm>
        <a:prstGeom prst="roundRect">
          <a:avLst>
            <a:gd name="adj" fmla="val 10000"/>
          </a:avLst>
        </a:prstGeom>
        <a:solidFill>
          <a:srgbClr val="7030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rPr>
            <a:t>Method x</a:t>
          </a:r>
          <a:endParaRPr lang="en-US" sz="1400" kern="1200" dirty="0">
            <a:latin typeface="+mn-lt"/>
          </a:endParaRPr>
        </a:p>
      </dsp:txBody>
      <dsp:txXfrm>
        <a:off x="15818" y="2518416"/>
        <a:ext cx="1054043" cy="459315"/>
      </dsp:txXfrm>
    </dsp:sp>
    <dsp:sp modelId="{59B45426-246D-4AC9-8F21-F4FADADCB180}">
      <dsp:nvSpPr>
        <dsp:cNvPr id="0" name=""/>
        <dsp:cNvSpPr/>
      </dsp:nvSpPr>
      <dsp:spPr>
        <a:xfrm>
          <a:off x="1195722" y="2308967"/>
          <a:ext cx="651088" cy="195158"/>
        </a:xfrm>
        <a:custGeom>
          <a:avLst/>
          <a:gdLst/>
          <a:ahLst/>
          <a:cxnLst/>
          <a:rect l="0" t="0" r="0" b="0"/>
          <a:pathLst>
            <a:path>
              <a:moveTo>
                <a:pt x="0" y="0"/>
              </a:moveTo>
              <a:lnTo>
                <a:pt x="0" y="97579"/>
              </a:lnTo>
              <a:lnTo>
                <a:pt x="651088" y="97579"/>
              </a:lnTo>
              <a:lnTo>
                <a:pt x="651088" y="19515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E0581F-14BD-47A4-A21B-FE7BA073A673}">
      <dsp:nvSpPr>
        <dsp:cNvPr id="0" name=""/>
        <dsp:cNvSpPr/>
      </dsp:nvSpPr>
      <dsp:spPr>
        <a:xfrm>
          <a:off x="1303705" y="2504126"/>
          <a:ext cx="1086209" cy="487895"/>
        </a:xfrm>
        <a:prstGeom prst="roundRect">
          <a:avLst>
            <a:gd name="adj" fmla="val 10000"/>
          </a:avLst>
        </a:prstGeom>
        <a:solidFill>
          <a:srgbClr val="7030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rPr>
            <a:t>Method y</a:t>
          </a:r>
          <a:endParaRPr lang="en-US" sz="1400" kern="1200" dirty="0">
            <a:latin typeface="+mn-lt"/>
          </a:endParaRPr>
        </a:p>
      </dsp:txBody>
      <dsp:txXfrm>
        <a:off x="1317995" y="2518416"/>
        <a:ext cx="1057629" cy="459315"/>
      </dsp:txXfrm>
    </dsp:sp>
    <dsp:sp modelId="{7484DE17-7AF5-466F-9DF2-BD15571EC771}">
      <dsp:nvSpPr>
        <dsp:cNvPr id="0" name=""/>
        <dsp:cNvSpPr/>
      </dsp:nvSpPr>
      <dsp:spPr>
        <a:xfrm>
          <a:off x="2145195" y="1625913"/>
          <a:ext cx="949473" cy="195158"/>
        </a:xfrm>
        <a:custGeom>
          <a:avLst/>
          <a:gdLst/>
          <a:ahLst/>
          <a:cxnLst/>
          <a:rect l="0" t="0" r="0" b="0"/>
          <a:pathLst>
            <a:path>
              <a:moveTo>
                <a:pt x="0" y="0"/>
              </a:moveTo>
              <a:lnTo>
                <a:pt x="0" y="97579"/>
              </a:lnTo>
              <a:lnTo>
                <a:pt x="949473" y="97579"/>
              </a:lnTo>
              <a:lnTo>
                <a:pt x="949473" y="19515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92F9CF-CB55-4015-804D-F17CCA997675}">
      <dsp:nvSpPr>
        <dsp:cNvPr id="0" name=""/>
        <dsp:cNvSpPr/>
      </dsp:nvSpPr>
      <dsp:spPr>
        <a:xfrm>
          <a:off x="2728747" y="1821072"/>
          <a:ext cx="731843" cy="487895"/>
        </a:xfrm>
        <a:prstGeom prst="roundRect">
          <a:avLst>
            <a:gd name="adj" fmla="val 10000"/>
          </a:avLst>
        </a:prstGeom>
        <a:solidFill>
          <a:srgbClr val="7030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rPr>
            <a:t>Class B </a:t>
          </a:r>
          <a:endParaRPr lang="en-US" sz="1400" kern="1200" dirty="0">
            <a:latin typeface="+mn-lt"/>
          </a:endParaRPr>
        </a:p>
      </dsp:txBody>
      <dsp:txXfrm>
        <a:off x="2743037" y="1835362"/>
        <a:ext cx="703263" cy="459315"/>
      </dsp:txXfrm>
    </dsp:sp>
    <dsp:sp modelId="{BDA33F21-CE89-4669-8A1C-CC239D84CE9C}">
      <dsp:nvSpPr>
        <dsp:cNvPr id="0" name=""/>
        <dsp:cNvSpPr/>
      </dsp:nvSpPr>
      <dsp:spPr>
        <a:xfrm>
          <a:off x="3048949" y="2308967"/>
          <a:ext cx="91440" cy="195158"/>
        </a:xfrm>
        <a:custGeom>
          <a:avLst/>
          <a:gdLst/>
          <a:ahLst/>
          <a:cxnLst/>
          <a:rect l="0" t="0" r="0" b="0"/>
          <a:pathLst>
            <a:path>
              <a:moveTo>
                <a:pt x="45720" y="0"/>
              </a:moveTo>
              <a:lnTo>
                <a:pt x="45720" y="19515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238D63-FB8F-41BD-BFE9-E92F7E04D3AD}">
      <dsp:nvSpPr>
        <dsp:cNvPr id="0" name=""/>
        <dsp:cNvSpPr/>
      </dsp:nvSpPr>
      <dsp:spPr>
        <a:xfrm>
          <a:off x="2609468" y="2504126"/>
          <a:ext cx="970402" cy="487895"/>
        </a:xfrm>
        <a:prstGeom prst="roundRect">
          <a:avLst>
            <a:gd name="adj" fmla="val 10000"/>
          </a:avLst>
        </a:prstGeom>
        <a:solidFill>
          <a:srgbClr val="7030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mn-lt"/>
            </a:rPr>
            <a:t>Method z</a:t>
          </a:r>
          <a:endParaRPr lang="en-US" sz="1400" kern="1200" dirty="0">
            <a:latin typeface="+mn-lt"/>
          </a:endParaRPr>
        </a:p>
      </dsp:txBody>
      <dsp:txXfrm>
        <a:off x="2623758" y="2518416"/>
        <a:ext cx="941822" cy="45931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31783B-4763-400E-BFE7-C49E9D4DE2CB}" type="datetimeFigureOut">
              <a:rPr lang="en-US" smtClean="0"/>
              <a:pPr/>
              <a:t>9/30/2011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21AEB1-7DCE-4282-8EED-E47907825FD1}" type="slidenum">
              <a:rPr lang="en-US" smtClean="0"/>
              <a:pPr/>
              <a:t>‹#›</a:t>
            </a:fld>
            <a:endParaRPr lang="en-US" dirty="0"/>
          </a:p>
        </p:txBody>
      </p:sp>
    </p:spTree>
    <p:extLst>
      <p:ext uri="{BB962C8B-B14F-4D97-AF65-F5344CB8AC3E}">
        <p14:creationId xmlns:p14="http://schemas.microsoft.com/office/powerpoint/2010/main" val="3230363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36866"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37890"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39938"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40962"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41986"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bwMode="auto">
          <a:xfrm>
            <a:off x="1133475" y="674688"/>
            <a:ext cx="4602163" cy="3452812"/>
          </a:xfrm>
          <a:prstGeom prst="rect">
            <a:avLst/>
          </a:prstGeom>
          <a:noFill/>
          <a:ln>
            <a:solidFill>
              <a:srgbClr val="000000"/>
            </a:solidFill>
            <a:miter lim="800000"/>
            <a:headEnd/>
            <a:tailEnd/>
          </a:ln>
        </p:spPr>
      </p:sp>
      <p:sp>
        <p:nvSpPr>
          <p:cNvPr id="99331" name="Rectangle 3"/>
          <p:cNvSpPr>
            <a:spLocks noGrp="1" noChangeArrowheads="1"/>
          </p:cNvSpPr>
          <p:nvPr>
            <p:ph type="body" idx="1"/>
          </p:nvPr>
        </p:nvSpPr>
        <p:spPr>
          <a:xfrm>
            <a:off x="896471" y="4352636"/>
            <a:ext cx="5079066" cy="4128944"/>
          </a:xfrm>
          <a:ln/>
        </p:spPr>
        <p:txBody>
          <a:bodyPr/>
          <a:lstStyle/>
          <a:p>
            <a:r>
              <a:rPr lang="en-US" dirty="0"/>
              <a:t>Don’t write this code!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bwMode="auto">
          <a:xfrm>
            <a:off x="1133475" y="674688"/>
            <a:ext cx="4602163" cy="3452812"/>
          </a:xfrm>
          <a:prstGeom prst="rect">
            <a:avLst/>
          </a:prstGeom>
          <a:noFill/>
          <a:ln>
            <a:solidFill>
              <a:srgbClr val="000000"/>
            </a:solidFill>
            <a:miter lim="800000"/>
            <a:headEnd/>
            <a:tailEnd/>
          </a:ln>
        </p:spPr>
      </p:sp>
      <p:sp>
        <p:nvSpPr>
          <p:cNvPr id="99331" name="Rectangle 3"/>
          <p:cNvSpPr>
            <a:spLocks noGrp="1" noChangeArrowheads="1"/>
          </p:cNvSpPr>
          <p:nvPr>
            <p:ph type="body" idx="1"/>
          </p:nvPr>
        </p:nvSpPr>
        <p:spPr>
          <a:xfrm>
            <a:off x="896471" y="4352636"/>
            <a:ext cx="5079066" cy="4128944"/>
          </a:xfrm>
          <a:ln/>
        </p:spPr>
        <p:txBody>
          <a:bodyPr/>
          <a:lstStyle/>
          <a:p>
            <a:r>
              <a:rPr lang="en-US" dirty="0"/>
              <a:t>Don’t write this code!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bwMode="auto">
          <a:xfrm>
            <a:off x="1133475" y="674688"/>
            <a:ext cx="4602163" cy="3452812"/>
          </a:xfrm>
          <a:prstGeom prst="rect">
            <a:avLst/>
          </a:prstGeom>
          <a:noFill/>
          <a:ln>
            <a:solidFill>
              <a:srgbClr val="000000"/>
            </a:solidFill>
            <a:miter lim="800000"/>
            <a:headEnd/>
            <a:tailEnd/>
          </a:ln>
        </p:spPr>
      </p:sp>
      <p:sp>
        <p:nvSpPr>
          <p:cNvPr id="99331" name="Rectangle 3"/>
          <p:cNvSpPr>
            <a:spLocks noGrp="1" noChangeArrowheads="1"/>
          </p:cNvSpPr>
          <p:nvPr>
            <p:ph type="body" idx="1"/>
          </p:nvPr>
        </p:nvSpPr>
        <p:spPr>
          <a:xfrm>
            <a:off x="896471" y="4352636"/>
            <a:ext cx="5079066" cy="4128944"/>
          </a:xfrm>
          <a:ln/>
        </p:spPr>
        <p:txBody>
          <a:bodyPr/>
          <a:lstStyle/>
          <a:p>
            <a:r>
              <a:rPr lang="en-US" dirty="0"/>
              <a:t>Don’t write this code!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bwMode="auto">
          <a:xfrm>
            <a:off x="1133475" y="674688"/>
            <a:ext cx="4602163" cy="3452812"/>
          </a:xfrm>
          <a:prstGeom prst="rect">
            <a:avLst/>
          </a:prstGeom>
          <a:noFill/>
          <a:ln>
            <a:solidFill>
              <a:srgbClr val="000000"/>
            </a:solidFill>
            <a:miter lim="800000"/>
            <a:headEnd/>
            <a:tailEnd/>
          </a:ln>
        </p:spPr>
      </p:sp>
      <p:sp>
        <p:nvSpPr>
          <p:cNvPr id="99331" name="Rectangle 3"/>
          <p:cNvSpPr>
            <a:spLocks noGrp="1" noChangeArrowheads="1"/>
          </p:cNvSpPr>
          <p:nvPr>
            <p:ph type="body" idx="1"/>
          </p:nvPr>
        </p:nvSpPr>
        <p:spPr>
          <a:xfrm>
            <a:off x="896471" y="4352636"/>
            <a:ext cx="5079066" cy="4128944"/>
          </a:xfrm>
          <a:ln/>
        </p:spPr>
        <p:txBody>
          <a:bodyPr/>
          <a:lstStyle/>
          <a:p>
            <a:r>
              <a:rPr lang="en-US" dirty="0"/>
              <a:t>Don’t write this code!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43010"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44034"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35842"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32770"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a:spLocks noGrp="1" noRot="1" noChangeAspect="1" noChangeArrowheads="1" noTextEdit="1"/>
          </p:cNvSpPr>
          <p:nvPr>
            <p:ph type="sldImg"/>
          </p:nvPr>
        </p:nvSpPr>
        <p:spPr bwMode="auto">
          <a:xfrm>
            <a:off x="1338263" y="914400"/>
            <a:ext cx="4179887" cy="3135313"/>
          </a:xfrm>
          <a:prstGeom prst="rect">
            <a:avLst/>
          </a:prstGeom>
          <a:solidFill>
            <a:srgbClr val="FFFFFF"/>
          </a:solidFill>
          <a:ln>
            <a:solidFill>
              <a:srgbClr val="000000"/>
            </a:solidFill>
            <a:miter lim="800000"/>
            <a:headEnd/>
            <a:tailEnd/>
          </a:ln>
        </p:spPr>
      </p:sp>
      <p:sp>
        <p:nvSpPr>
          <p:cNvPr id="34818" name="Rectangle 2"/>
          <p:cNvSpPr txBox="1">
            <a:spLocks noGrp="1" noChangeArrowheads="1"/>
          </p:cNvSpPr>
          <p:nvPr>
            <p:ph type="body" idx="1"/>
          </p:nvPr>
        </p:nvSpPr>
        <p:spPr bwMode="auto">
          <a:xfrm>
            <a:off x="1046350" y="4352637"/>
            <a:ext cx="4770904" cy="3479512"/>
          </a:xfrm>
          <a:prstGeom prst="rect">
            <a:avLst/>
          </a:prstGeom>
          <a:noFill/>
          <a:ln>
            <a:miter lim="800000"/>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smtClean="0"/>
              <a:t>CSE 331 Autumn 2011</a:t>
            </a:r>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495EA0B-1783-492E-873E-F82651094EC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CSE 331 Autumn 2011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5EA0B-1783-492E-873E-F82651094EC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smtClean="0"/>
              <a:t>CSE 331 Autumn 2011</a:t>
            </a:r>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495EA0B-1783-492E-873E-F82651094EC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CSE 331 Autumn 2011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495EA0B-1783-492E-873E-F82651094ECA}"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t>CSE 331 Autumn 2011</a:t>
            </a:r>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495EA0B-1783-492E-873E-F82651094ECA}"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smtClean="0"/>
              <a:t>CSE 331 Autumn 2011</a:t>
            </a:r>
            <a:endParaRPr lang="en-US" dirty="0"/>
          </a:p>
        </p:txBody>
      </p:sp>
      <p:sp>
        <p:nvSpPr>
          <p:cNvPr id="10" name="Slide Number Placeholder 9"/>
          <p:cNvSpPr>
            <a:spLocks noGrp="1"/>
          </p:cNvSpPr>
          <p:nvPr>
            <p:ph type="sldNum" sz="quarter" idx="16"/>
          </p:nvPr>
        </p:nvSpPr>
        <p:spPr/>
        <p:txBody>
          <a:bodyPr rtlCol="0"/>
          <a:lstStyle/>
          <a:p>
            <a:fld id="{0495EA0B-1783-492E-873E-F82651094ECA}"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smtClean="0"/>
              <a:t>CSE 331 Autumn 2011</a:t>
            </a:r>
            <a:endParaRPr lang="en-US" dirty="0"/>
          </a:p>
        </p:txBody>
      </p:sp>
      <p:sp>
        <p:nvSpPr>
          <p:cNvPr id="12" name="Slide Number Placeholder 11"/>
          <p:cNvSpPr>
            <a:spLocks noGrp="1"/>
          </p:cNvSpPr>
          <p:nvPr>
            <p:ph type="sldNum" sz="quarter" idx="16"/>
          </p:nvPr>
        </p:nvSpPr>
        <p:spPr/>
        <p:txBody>
          <a:bodyPr rtlCol="0"/>
          <a:lstStyle/>
          <a:p>
            <a:fld id="{0495EA0B-1783-492E-873E-F82651094ECA}"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CSE 331 Autumn 2011</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495EA0B-1783-492E-873E-F82651094EC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495EA0B-1783-492E-873E-F82651094EC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CSE 331 Autumn 2011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495EA0B-1783-492E-873E-F82651094ECA}"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r>
              <a:rPr lang="en-US" smtClean="0"/>
              <a:t>CSE 331 Autumn 2011</a:t>
            </a:r>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495EA0B-1783-492E-873E-F82651094ECA}"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en-US" smtClean="0"/>
              <a:t>CSE 331 Autumn 2011</a:t>
            </a:r>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495EA0B-1783-492E-873E-F82651094EC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cs.open.ac.uk/mj665/"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java.sun.com/j2se/1.5.0/docs/api/java/lang/NullPointerException.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tsayogathang.blogspot.com/2009/12/best-thing-i-learned-in-2009.htm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flyingcolorscomics.blogspot.com/2006_09_01_archiv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86200"/>
            <a:ext cx="8305800" cy="1828800"/>
          </a:xfrm>
        </p:spPr>
        <p:txBody>
          <a:bodyPr>
            <a:normAutofit fontScale="90000"/>
          </a:bodyPr>
          <a:lstStyle/>
          <a:p>
            <a:r>
              <a:rPr lang="en-US" sz="4000" b="1" dirty="0" smtClean="0"/>
              <a:t>CSE 331</a:t>
            </a:r>
            <a:br>
              <a:rPr lang="en-US" sz="4000" b="1" dirty="0" smtClean="0"/>
            </a:br>
            <a:r>
              <a:rPr lang="en-US" sz="4000" b="1" dirty="0" smtClean="0"/>
              <a:t>Software Design &amp; Implementation</a:t>
            </a:r>
            <a:br>
              <a:rPr lang="en-US" sz="4000" b="1" dirty="0" smtClean="0"/>
            </a:br>
            <a:r>
              <a:rPr lang="en-US" sz="4000" b="1" dirty="0" smtClean="0">
                <a:solidFill>
                  <a:schemeClr val="accent1"/>
                </a:solidFill>
              </a:rPr>
              <a:t>specifications</a:t>
            </a:r>
            <a:endParaRPr lang="en-US" b="1" dirty="0">
              <a:solidFill>
                <a:schemeClr val="accent1"/>
              </a:solidFill>
            </a:endParaRPr>
          </a:p>
        </p:txBody>
      </p:sp>
      <p:sp>
        <p:nvSpPr>
          <p:cNvPr id="3" name="Subtitle 2"/>
          <p:cNvSpPr>
            <a:spLocks noGrp="1"/>
          </p:cNvSpPr>
          <p:nvPr>
            <p:ph type="subTitle" idx="1"/>
          </p:nvPr>
        </p:nvSpPr>
        <p:spPr/>
        <p:txBody>
          <a:bodyPr/>
          <a:lstStyle/>
          <a:p>
            <a:r>
              <a:rPr lang="en-US" dirty="0" smtClean="0">
                <a:solidFill>
                  <a:schemeClr val="tx1"/>
                </a:solidFill>
              </a:rPr>
              <a:t>Autumn 2011</a:t>
            </a:r>
            <a:endParaRPr lang="en-US" dirty="0">
              <a:solidFill>
                <a:schemeClr val="tx1"/>
              </a:solidFill>
            </a:endParaRPr>
          </a:p>
        </p:txBody>
      </p:sp>
      <p:pic>
        <p:nvPicPr>
          <p:cNvPr id="8" name="Picture 7"/>
          <p:cNvPicPr>
            <a:picLocks noChangeAspect="1" noChangeArrowheads="1"/>
          </p:cNvPicPr>
          <p:nvPr/>
        </p:nvPicPr>
        <p:blipFill>
          <a:blip r:embed="rId2" cstate="print">
            <a:lum bright="70000" contrast="-70000"/>
            <a:grayscl/>
          </a:blip>
          <a:srcRect/>
          <a:stretch>
            <a:fillRect/>
          </a:stretch>
        </p:blipFill>
        <p:spPr bwMode="auto">
          <a:xfrm>
            <a:off x="6477000" y="1905000"/>
            <a:ext cx="2057400" cy="2057400"/>
          </a:xfrm>
          <a:prstGeom prst="rect">
            <a:avLst/>
          </a:prstGeom>
          <a:noFill/>
          <a:ln w="9525" algn="ctr">
            <a:noFill/>
            <a:miter lim="800000"/>
            <a:headEnd/>
            <a:tailEnd/>
          </a:ln>
          <a:effectLst/>
        </p:spPr>
      </p:pic>
      <p:sp>
        <p:nvSpPr>
          <p:cNvPr id="9" name="AutoShape 5"/>
          <p:cNvSpPr>
            <a:spLocks noChangeArrowheads="1"/>
          </p:cNvSpPr>
          <p:nvPr/>
        </p:nvSpPr>
        <p:spPr bwMode="auto">
          <a:xfrm>
            <a:off x="2895600" y="2362200"/>
            <a:ext cx="2667000" cy="1231106"/>
          </a:xfrm>
          <a:prstGeom prst="wedgeRectCallout">
            <a:avLst>
              <a:gd name="adj1" fmla="val 95431"/>
              <a:gd name="adj2" fmla="val 22347"/>
            </a:avLst>
          </a:prstGeom>
          <a:solidFill>
            <a:schemeClr val="tx2">
              <a:alpha val="75000"/>
            </a:schemeClr>
          </a:solidFill>
          <a:ln w="9525" algn="ctr">
            <a:solidFill>
              <a:schemeClr val="tx1"/>
            </a:solidFill>
            <a:miter lim="800000"/>
            <a:headEnd/>
            <a:tailEnd/>
          </a:ln>
          <a:effectLst/>
        </p:spPr>
        <p:txBody>
          <a:bodyPr lIns="0" tIns="182880" rIns="0" bIns="182880" anchor="ctr" anchorCtr="1">
            <a:spAutoFit/>
          </a:bodyPr>
          <a:lstStyle/>
          <a:p>
            <a:r>
              <a:rPr lang="en-US" sz="2800" dirty="0" smtClean="0">
                <a:solidFill>
                  <a:schemeClr val="bg1"/>
                </a:solidFill>
                <a:latin typeface="Impact" pitchFamily="34" charset="0"/>
              </a:rPr>
              <a:t>Dogs must</a:t>
            </a:r>
            <a:r>
              <a:rPr lang="en-US" sz="2800" dirty="0">
                <a:solidFill>
                  <a:schemeClr val="bg1"/>
                </a:solidFill>
                <a:latin typeface="Impact" pitchFamily="34" charset="0"/>
              </a:rPr>
              <a:t/>
            </a:r>
            <a:br>
              <a:rPr lang="en-US" sz="2800" dirty="0">
                <a:solidFill>
                  <a:schemeClr val="bg1"/>
                </a:solidFill>
                <a:latin typeface="Impact" pitchFamily="34" charset="0"/>
              </a:rPr>
            </a:br>
            <a:r>
              <a:rPr lang="en-US" sz="2800" dirty="0">
                <a:solidFill>
                  <a:schemeClr val="bg1"/>
                </a:solidFill>
                <a:latin typeface="Impact" pitchFamily="34" charset="0"/>
              </a:rPr>
              <a:t>be </a:t>
            </a:r>
            <a:r>
              <a:rPr lang="en-US" sz="2800" dirty="0" smtClean="0">
                <a:solidFill>
                  <a:schemeClr val="bg1"/>
                </a:solidFill>
                <a:latin typeface="Impact" pitchFamily="34" charset="0"/>
              </a:rPr>
              <a:t>carried</a:t>
            </a:r>
            <a:endParaRPr lang="en-US" sz="2800" dirty="0">
              <a:solidFill>
                <a:schemeClr val="bg1"/>
              </a:solidFill>
              <a:latin typeface="Impact" pitchFamily="34" charset="0"/>
            </a:endParaRPr>
          </a:p>
        </p:txBody>
      </p:sp>
      <p:sp>
        <p:nvSpPr>
          <p:cNvPr id="10" name="AutoShape 6"/>
          <p:cNvSpPr>
            <a:spLocks noChangeArrowheads="1"/>
          </p:cNvSpPr>
          <p:nvPr/>
        </p:nvSpPr>
        <p:spPr bwMode="auto">
          <a:xfrm>
            <a:off x="4114800" y="431410"/>
            <a:ext cx="2514600" cy="1231106"/>
          </a:xfrm>
          <a:prstGeom prst="wedgeRectCallout">
            <a:avLst>
              <a:gd name="adj1" fmla="val 52513"/>
              <a:gd name="adj2" fmla="val 167858"/>
            </a:avLst>
          </a:prstGeom>
          <a:solidFill>
            <a:schemeClr val="accent1">
              <a:alpha val="75000"/>
            </a:schemeClr>
          </a:solidFill>
          <a:ln w="9525" algn="ctr">
            <a:solidFill>
              <a:schemeClr val="tx1"/>
            </a:solidFill>
            <a:miter lim="800000"/>
            <a:headEnd/>
            <a:tailEnd/>
          </a:ln>
          <a:effectLst/>
        </p:spPr>
        <p:txBody>
          <a:bodyPr lIns="0" tIns="182880" rIns="0" bIns="182880" anchor="ctr" anchorCtr="1">
            <a:spAutoFit/>
          </a:bodyPr>
          <a:lstStyle/>
          <a:p>
            <a:r>
              <a:rPr lang="en-US" sz="2800" dirty="0">
                <a:solidFill>
                  <a:schemeClr val="bg1"/>
                </a:solidFill>
                <a:latin typeface="Impact" pitchFamily="34" charset="0"/>
              </a:rPr>
              <a:t>Shoes must</a:t>
            </a:r>
            <a:br>
              <a:rPr lang="en-US" sz="2800" dirty="0">
                <a:solidFill>
                  <a:schemeClr val="bg1"/>
                </a:solidFill>
                <a:latin typeface="Impact" pitchFamily="34" charset="0"/>
              </a:rPr>
            </a:br>
            <a:r>
              <a:rPr lang="en-US" sz="2800" dirty="0">
                <a:solidFill>
                  <a:schemeClr val="bg1"/>
                </a:solidFill>
                <a:latin typeface="Impact" pitchFamily="34" charset="0"/>
              </a:rPr>
              <a:t>be worn</a:t>
            </a:r>
          </a:p>
        </p:txBody>
      </p:sp>
      <p:sp>
        <p:nvSpPr>
          <p:cNvPr id="11" name="TextBox 10"/>
          <p:cNvSpPr txBox="1"/>
          <p:nvPr/>
        </p:nvSpPr>
        <p:spPr>
          <a:xfrm>
            <a:off x="6629400" y="3962400"/>
            <a:ext cx="1758815" cy="369332"/>
          </a:xfrm>
          <a:prstGeom prst="rect">
            <a:avLst/>
          </a:prstGeom>
          <a:noFill/>
        </p:spPr>
        <p:txBody>
          <a:bodyPr wrap="none" rtlCol="0">
            <a:spAutoFit/>
          </a:bodyPr>
          <a:lstStyle/>
          <a:p>
            <a:r>
              <a:rPr lang="en-US" b="1" dirty="0" smtClean="0">
                <a:hlinkClick r:id="rId3"/>
              </a:rPr>
              <a:t>Michael Jackson</a:t>
            </a:r>
            <a:endParaRPr lang="en-US" b="1" dirty="0"/>
          </a:p>
        </p:txBody>
      </p:sp>
      <p:pic>
        <p:nvPicPr>
          <p:cNvPr id="1026" name="Picture 2" descr="http://www.trafficsign.us/650/reg/r7-5.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 y="1033108"/>
            <a:ext cx="1274648" cy="2143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1456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p:txBody>
          <a:bodyPr/>
          <a:lstStyle/>
          <a:p>
            <a:r>
              <a:rPr lang="en-GB" dirty="0" smtClean="0"/>
              <a:t>Why not just run code?</a:t>
            </a:r>
            <a:endParaRPr lang="en-GB" dirty="0"/>
          </a:p>
        </p:txBody>
      </p:sp>
      <p:sp>
        <p:nvSpPr>
          <p:cNvPr id="2" name="Date Placeholder 1"/>
          <p:cNvSpPr>
            <a:spLocks noGrp="1"/>
          </p:cNvSpPr>
          <p:nvPr>
            <p:ph type="dt" sz="half" idx="10"/>
          </p:nvPr>
        </p:nvSpPr>
        <p:spPr>
          <a:xfrm>
            <a:off x="533400" y="6248400"/>
            <a:ext cx="2667000" cy="365125"/>
          </a:xfrm>
        </p:spPr>
        <p:txBody>
          <a:bodyPr/>
          <a:lstStyle/>
          <a:p>
            <a:r>
              <a:rPr lang="en-US" dirty="0" smtClean="0"/>
              <a:t>CSE 331 Autumn 2011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10</a:t>
            </a:fld>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The client depends on what the implementation computes – what better way to find out than by seeing what it computes?</a:t>
            </a:r>
          </a:p>
          <a:p>
            <a:r>
              <a:rPr lang="en-US" dirty="0" smtClean="0"/>
              <a:t>If you run enough test inputs, you are forming a partial specification</a:t>
            </a:r>
          </a:p>
          <a:p>
            <a:pPr lvl="1"/>
            <a:r>
              <a:rPr lang="en-US" dirty="0" smtClean="0"/>
              <a:t>Ex: from many standardized tests</a:t>
            </a:r>
          </a:p>
          <a:p>
            <a:pPr lvl="2"/>
            <a:r>
              <a:rPr lang="en-US" dirty="0" smtClean="0"/>
              <a:t>“What is next in this sequence: 2, 4, 6, 8 …?”</a:t>
            </a:r>
          </a:p>
          <a:p>
            <a:pPr lvl="2"/>
            <a:r>
              <a:rPr lang="en-US" dirty="0"/>
              <a:t>“What is next in this sequence: </a:t>
            </a:r>
            <a:r>
              <a:rPr lang="en-US" dirty="0" smtClean="0"/>
              <a:t>100, 50, 25, 76, 38, 19, 58, 29, 88, …?”</a:t>
            </a:r>
          </a:p>
          <a:p>
            <a:r>
              <a:rPr lang="en-US" dirty="0" smtClean="0"/>
              <a:t>Problems with this approach are similar to those shown in the 1</a:t>
            </a:r>
            <a:r>
              <a:rPr lang="en-US" baseline="30000" dirty="0" smtClean="0"/>
              <a:t>st</a:t>
            </a:r>
            <a:r>
              <a:rPr lang="en-US" dirty="0" smtClean="0"/>
              <a:t> lecture via specification jeopardy</a:t>
            </a:r>
            <a:endParaRPr lang="en-US" dirty="0"/>
          </a:p>
        </p:txBody>
      </p:sp>
      <p:sp>
        <p:nvSpPr>
          <p:cNvPr id="5" name="Oval Callout 4"/>
          <p:cNvSpPr/>
          <p:nvPr/>
        </p:nvSpPr>
        <p:spPr>
          <a:xfrm>
            <a:off x="2590800" y="5926574"/>
            <a:ext cx="6410696" cy="779026"/>
          </a:xfrm>
          <a:prstGeom prst="wedgeEllipseCallout">
            <a:avLst>
              <a:gd name="adj1" fmla="val 4601"/>
              <a:gd name="adj2" fmla="val -254654"/>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b="1" dirty="0" smtClean="0">
                <a:solidFill>
                  <a:schemeClr val="tx1"/>
                </a:solidFill>
              </a:rPr>
              <a:t>An old Drabble cartoon: “Too easy!!!  It’s ‘Who do we appreciate?’”</a:t>
            </a:r>
            <a:endParaRPr lang="en-US" b="1" dirty="0">
              <a:solidFill>
                <a:schemeClr val="tx1"/>
              </a:solidFill>
            </a:endParaRPr>
          </a:p>
        </p:txBody>
      </p:sp>
    </p:spTree>
    <p:extLst>
      <p:ext uri="{BB962C8B-B14F-4D97-AF65-F5344CB8AC3E}">
        <p14:creationId xmlns:p14="http://schemas.microsoft.com/office/powerpoint/2010/main" val="2717237052"/>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p:txBody>
          <a:bodyPr/>
          <a:lstStyle/>
          <a:p>
            <a:r>
              <a:rPr lang="en-GB" smtClean="0"/>
              <a:t>Which code details are essential?</a:t>
            </a:r>
            <a:endParaRPr lang="en-GB" dirty="0"/>
          </a:p>
        </p:txBody>
      </p:sp>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11</a:t>
            </a:fld>
            <a:endParaRPr lang="en-US" dirty="0"/>
          </a:p>
        </p:txBody>
      </p:sp>
      <p:sp>
        <p:nvSpPr>
          <p:cNvPr id="9218" name="Rectangle 2"/>
          <p:cNvSpPr>
            <a:spLocks noGrp="1" noChangeArrowheads="1"/>
          </p:cNvSpPr>
          <p:nvPr>
            <p:ph sz="quarter" idx="1"/>
          </p:nvPr>
        </p:nvSpPr>
        <p:spPr/>
        <p:txBody>
          <a:bodyPr>
            <a:normAutofit fontScale="92500" lnSpcReduction="20000"/>
          </a:bodyPr>
          <a:lstStyle/>
          <a:p>
            <a:r>
              <a:rPr lang="en-GB" sz="2400" dirty="0" smtClean="0"/>
              <a:t>A lot of choices are made in writing code – some are essential while others are incidental – but which is which?</a:t>
            </a:r>
          </a:p>
          <a:p>
            <a:pPr lvl="1"/>
            <a:r>
              <a:rPr lang="en-GB" sz="2400" dirty="0" smtClean="0"/>
              <a:t>Internal variable names?  Algorithms used?  Resource consumption (time, space, bandwidth, etc.)? Documentation? Etc.?</a:t>
            </a:r>
          </a:p>
          <a:p>
            <a:r>
              <a:rPr lang="en-GB" sz="2400" dirty="0" smtClean="0"/>
              <a:t>Code invariably gets rewritten, making the distinction between essential and incidental crucial</a:t>
            </a:r>
          </a:p>
          <a:p>
            <a:pPr lvl="1"/>
            <a:r>
              <a:rPr lang="en-GB" sz="2400" dirty="0" smtClean="0"/>
              <a:t>What properties can the client rely on over </a:t>
            </a:r>
            <a:r>
              <a:rPr lang="en-GB" sz="2400" dirty="0"/>
              <a:t>time? Which properties must the implementer preserve for the client’s code to work? F</a:t>
            </a:r>
            <a:r>
              <a:rPr lang="en-GB" sz="2400" dirty="0" smtClean="0"/>
              <a:t>uture </a:t>
            </a:r>
            <a:r>
              <a:rPr lang="en-GB" sz="2400" dirty="0"/>
              <a:t>optimizations, improved algorithms, </a:t>
            </a:r>
            <a:r>
              <a:rPr lang="en-GB" sz="2400" dirty="0" smtClean="0"/>
              <a:t>bug fixes, etc.?</a:t>
            </a:r>
          </a:p>
          <a:p>
            <a:pPr lvl="1"/>
            <a:r>
              <a:rPr lang="en-GB" sz="2400" dirty="0" smtClean="0"/>
              <a:t>Alternatively, </a:t>
            </a:r>
            <a:r>
              <a:rPr lang="en-GB" sz="2400" dirty="0"/>
              <a:t>w</a:t>
            </a:r>
            <a:r>
              <a:rPr lang="en-GB" sz="2400" dirty="0" smtClean="0"/>
              <a:t>hat properties might the implementation change that would break the client code?  </a:t>
            </a:r>
          </a:p>
          <a:p>
            <a:r>
              <a:rPr lang="en-GB" sz="2400" dirty="0" smtClean="0"/>
              <a:t>There is no simple definition of this distinction, but it is captured in practice in every specification – </a:t>
            </a:r>
            <a:r>
              <a:rPr lang="en-GB" sz="2400" dirty="0" smtClean="0"/>
              <a:t>again, your </a:t>
            </a:r>
            <a:r>
              <a:rPr lang="en-GB" sz="2400" dirty="0" smtClean="0"/>
              <a:t>sensibilities about this issue with grow over time</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normAutofit fontScale="90000"/>
          </a:bodyPr>
          <a:lstStyle/>
          <a:p>
            <a:r>
              <a:rPr lang="en-GB" dirty="0" smtClean="0"/>
              <a:t>Comments</a:t>
            </a:r>
            <a:br>
              <a:rPr lang="en-GB" dirty="0" smtClean="0"/>
            </a:br>
            <a:r>
              <a:rPr lang="en-GB" sz="3100" dirty="0" smtClean="0"/>
              <a:t>With more comments on comments later on</a:t>
            </a:r>
            <a:endParaRPr lang="en-GB" dirty="0"/>
          </a:p>
        </p:txBody>
      </p:sp>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12</a:t>
            </a:fld>
            <a:endParaRPr lang="en-US" dirty="0"/>
          </a:p>
        </p:txBody>
      </p:sp>
      <p:sp>
        <p:nvSpPr>
          <p:cNvPr id="10242" name="Rectangle 2"/>
          <p:cNvSpPr>
            <a:spLocks noGrp="1" noChangeArrowheads="1"/>
          </p:cNvSpPr>
          <p:nvPr>
            <p:ph sz="quarter" idx="1"/>
          </p:nvPr>
        </p:nvSpPr>
        <p:spPr/>
        <p:txBody>
          <a:bodyPr>
            <a:normAutofit fontScale="92500" lnSpcReduction="20000"/>
          </a:bodyPr>
          <a:lstStyle/>
          <a:p>
            <a:r>
              <a:rPr lang="en-GB" dirty="0" smtClean="0"/>
              <a:t>Comments can</a:t>
            </a:r>
            <a:r>
              <a:rPr lang="en-GB" dirty="0"/>
              <a:t>, and do, provide value if and when written </a:t>
            </a:r>
            <a:r>
              <a:rPr lang="en-GB" dirty="0" smtClean="0"/>
              <a:t>carefully – and when kept up-to-date</a:t>
            </a:r>
            <a:endParaRPr lang="en-GB" dirty="0"/>
          </a:p>
          <a:p>
            <a:r>
              <a:rPr lang="en-GB" dirty="0" smtClean="0"/>
              <a:t>Many comments convey only an informal, general idea of what that the code does</a:t>
            </a:r>
            <a:br>
              <a:rPr lang="en-GB" dirty="0" smtClean="0"/>
            </a:br>
            <a:endParaRPr lang="en-GB" dirty="0" smtClean="0"/>
          </a:p>
          <a:p>
            <a:pPr>
              <a:lnSpc>
                <a:spcPct val="110000"/>
              </a:lnSpc>
              <a:spcBef>
                <a:spcPts val="300"/>
              </a:spcBef>
              <a:spcAft>
                <a:spcPct val="0"/>
              </a:spcAft>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900" b="1" dirty="0" smtClean="0">
                <a:latin typeface="Courier New" pitchFamily="49" charset="0"/>
                <a:cs typeface="Courier New" pitchFamily="49" charset="0"/>
              </a:rPr>
              <a:t>// </a:t>
            </a:r>
            <a:r>
              <a:rPr lang="en-GB" sz="1900" b="1" dirty="0">
                <a:latin typeface="Courier New" pitchFamily="49" charset="0"/>
                <a:cs typeface="Courier New" pitchFamily="49" charset="0"/>
              </a:rPr>
              <a:t>This method checks if “part” appears as a </a:t>
            </a:r>
          </a:p>
          <a:p>
            <a:pPr>
              <a:lnSpc>
                <a:spcPct val="110000"/>
              </a:lnSpc>
              <a:spcBef>
                <a:spcPts val="300"/>
              </a:spcBef>
              <a:spcAft>
                <a:spcPct val="0"/>
              </a:spcAft>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900" b="1" dirty="0" smtClean="0">
                <a:latin typeface="Courier New" pitchFamily="49" charset="0"/>
                <a:cs typeface="Courier New" pitchFamily="49" charset="0"/>
              </a:rPr>
              <a:t>// </a:t>
            </a:r>
            <a:r>
              <a:rPr lang="en-GB" sz="1900" b="1" dirty="0">
                <a:latin typeface="Courier New" pitchFamily="49" charset="0"/>
                <a:cs typeface="Courier New" pitchFamily="49" charset="0"/>
              </a:rPr>
              <a:t>sub-sequence in “</a:t>
            </a:r>
            <a:r>
              <a:rPr lang="en-GB" sz="1900" b="1" dirty="0" err="1">
                <a:latin typeface="Courier New" pitchFamily="49" charset="0"/>
                <a:cs typeface="Courier New" pitchFamily="49" charset="0"/>
              </a:rPr>
              <a:t>src</a:t>
            </a:r>
            <a:r>
              <a:rPr lang="en-GB" sz="1900" b="1" dirty="0">
                <a:latin typeface="Courier New" pitchFamily="49" charset="0"/>
                <a:cs typeface="Courier New" pitchFamily="49" charset="0"/>
              </a:rPr>
              <a:t>”</a:t>
            </a:r>
          </a:p>
          <a:p>
            <a:pPr>
              <a:lnSpc>
                <a:spcPct val="110000"/>
              </a:lnSpc>
              <a:spcBef>
                <a:spcPts val="300"/>
              </a:spcBef>
              <a:spcAft>
                <a:spcPct val="0"/>
              </a:spcAft>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900" b="1" dirty="0">
                <a:latin typeface="Courier New" pitchFamily="49" charset="0"/>
                <a:cs typeface="Courier New" pitchFamily="49" charset="0"/>
              </a:rPr>
              <a:t>    </a:t>
            </a:r>
            <a:r>
              <a:rPr lang="en-GB" sz="1900" b="1" dirty="0" err="1">
                <a:latin typeface="Courier New" pitchFamily="49" charset="0"/>
                <a:cs typeface="Courier New" pitchFamily="49" charset="0"/>
              </a:rPr>
              <a:t>boolean</a:t>
            </a:r>
            <a:r>
              <a:rPr lang="en-GB" sz="1900" b="1" dirty="0">
                <a:latin typeface="Courier New" pitchFamily="49" charset="0"/>
                <a:cs typeface="Courier New" pitchFamily="49" charset="0"/>
              </a:rPr>
              <a:t> sub(List&lt;?&gt; </a:t>
            </a:r>
            <a:r>
              <a:rPr lang="en-GB" sz="1900" b="1" dirty="0" err="1">
                <a:latin typeface="Courier New" pitchFamily="49" charset="0"/>
                <a:cs typeface="Courier New" pitchFamily="49" charset="0"/>
              </a:rPr>
              <a:t>src</a:t>
            </a:r>
            <a:r>
              <a:rPr lang="en-GB" sz="1900" b="1" dirty="0">
                <a:latin typeface="Courier New" pitchFamily="49" charset="0"/>
                <a:cs typeface="Courier New" pitchFamily="49" charset="0"/>
              </a:rPr>
              <a:t>, List&lt;?&gt; part) {</a:t>
            </a:r>
          </a:p>
          <a:p>
            <a:pPr lvl="2">
              <a:lnSpc>
                <a:spcPct val="110000"/>
              </a:lnSpc>
              <a:spcBef>
                <a:spcPts val="300"/>
              </a:spcBef>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900" b="1" dirty="0">
                <a:latin typeface="Courier New" pitchFamily="49" charset="0"/>
                <a:cs typeface="Courier New" pitchFamily="49" charset="0"/>
              </a:rPr>
              <a:t>...</a:t>
            </a:r>
          </a:p>
          <a:p>
            <a:pPr>
              <a:lnSpc>
                <a:spcPct val="110000"/>
              </a:lnSpc>
              <a:spcBef>
                <a:spcPts val="300"/>
              </a:spcBef>
              <a:spcAft>
                <a:spcPct val="0"/>
              </a:spcAft>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900" b="1" dirty="0">
                <a:latin typeface="Courier New" pitchFamily="49" charset="0"/>
                <a:cs typeface="Courier New" pitchFamily="49" charset="0"/>
              </a:rPr>
              <a:t>   </a:t>
            </a:r>
            <a:r>
              <a:rPr lang="en-GB" sz="1900" b="1" dirty="0" smtClean="0">
                <a:latin typeface="Courier New" pitchFamily="49" charset="0"/>
                <a:cs typeface="Courier New" pitchFamily="49" charset="0"/>
              </a:rPr>
              <a:t>}</a:t>
            </a:r>
          </a:p>
          <a:p>
            <a:pPr>
              <a:lnSpc>
                <a:spcPct val="97000"/>
              </a:lnSpc>
              <a:spcAft>
                <a:spcPct val="0"/>
              </a:spcAft>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GB" sz="1800" b="1" dirty="0" smtClean="0">
              <a:latin typeface="Courier New" pitchFamily="49" charset="0"/>
              <a:cs typeface="Courier New" pitchFamily="49" charset="0"/>
            </a:endParaRPr>
          </a:p>
          <a:p>
            <a:r>
              <a:rPr lang="en-GB" dirty="0" smtClean="0"/>
              <a:t>This usually leaves ambiguity – for example, what if </a:t>
            </a:r>
            <a:r>
              <a:rPr lang="en-GB" sz="2100" b="1" dirty="0" err="1">
                <a:solidFill>
                  <a:srgbClr val="000000"/>
                </a:solidFill>
                <a:latin typeface="Courier New" pitchFamily="49" charset="0"/>
                <a:cs typeface="Courier New" pitchFamily="49" charset="0"/>
              </a:rPr>
              <a:t>src</a:t>
            </a:r>
            <a:r>
              <a:rPr lang="en-GB" sz="3300" dirty="0" smtClean="0"/>
              <a:t> </a:t>
            </a:r>
            <a:r>
              <a:rPr lang="en-GB" dirty="0" smtClean="0"/>
              <a:t>and </a:t>
            </a:r>
            <a:r>
              <a:rPr lang="en-GB" sz="2100" b="1" dirty="0">
                <a:solidFill>
                  <a:srgbClr val="000000"/>
                </a:solidFill>
                <a:latin typeface="Courier New" pitchFamily="49" charset="0"/>
                <a:cs typeface="Courier New" pitchFamily="49" charset="0"/>
              </a:rPr>
              <a:t>part</a:t>
            </a:r>
            <a:r>
              <a:rPr lang="en-GB" sz="3200" dirty="0" smtClean="0"/>
              <a:t> </a:t>
            </a:r>
            <a:r>
              <a:rPr lang="en-GB" dirty="0" smtClean="0"/>
              <a:t>are both empty lists?</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p:txBody>
          <a:bodyPr>
            <a:normAutofit/>
          </a:bodyPr>
          <a:lstStyle/>
          <a:p>
            <a:r>
              <a:rPr lang="en-GB" dirty="0" smtClean="0"/>
              <a:t>Improving the spec of </a:t>
            </a:r>
            <a:r>
              <a:rPr lang="en-GB" b="1" dirty="0" smtClean="0">
                <a:latin typeface="Courier New" pitchFamily="49" charset="0"/>
                <a:cs typeface="Courier New" pitchFamily="49" charset="0"/>
              </a:rPr>
              <a:t>sub()</a:t>
            </a:r>
            <a:endParaRPr lang="en-GB" b="1" dirty="0">
              <a:latin typeface="Courier New" pitchFamily="49" charset="0"/>
              <a:cs typeface="Courier New" pitchFamily="49" charset="0"/>
            </a:endParaRPr>
          </a:p>
        </p:txBody>
      </p:sp>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13</a:t>
            </a:fld>
            <a:endParaRPr lang="en-US" dirty="0"/>
          </a:p>
        </p:txBody>
      </p:sp>
      <p:sp>
        <p:nvSpPr>
          <p:cNvPr id="12290" name="Rectangle 2"/>
          <p:cNvSpPr>
            <a:spLocks noGrp="1" noChangeArrowheads="1"/>
          </p:cNvSpPr>
          <p:nvPr>
            <p:ph sz="quarter" idx="1"/>
          </p:nvPr>
        </p:nvSpPr>
        <p:spPr/>
        <p:txBody>
          <a:bodyPr>
            <a:normAutofit fontScale="62500" lnSpcReduction="20000"/>
          </a:bodyPr>
          <a:lstStyle/>
          <a:p>
            <a:pPr marL="0" indent="0">
              <a:buNone/>
            </a:pPr>
            <a:r>
              <a:rPr lang="en-GB" b="1" dirty="0" smtClean="0">
                <a:latin typeface="Courier New" pitchFamily="49" charset="0"/>
                <a:cs typeface="Courier New" pitchFamily="49" charset="0"/>
              </a:rPr>
              <a:t>// Check whether “part” appears as a sub-sequence in “</a:t>
            </a:r>
            <a:r>
              <a:rPr lang="en-GB" b="1" dirty="0" err="1" smtClean="0">
                <a:latin typeface="Courier New" pitchFamily="49" charset="0"/>
                <a:cs typeface="Courier New" pitchFamily="49" charset="0"/>
              </a:rPr>
              <a:t>src</a:t>
            </a:r>
            <a:r>
              <a:rPr lang="en-GB" b="1" dirty="0" smtClean="0">
                <a:latin typeface="Courier New" pitchFamily="49" charset="0"/>
                <a:cs typeface="Courier New" pitchFamily="49" charset="0"/>
              </a:rPr>
              <a:t>”</a:t>
            </a:r>
          </a:p>
          <a:p>
            <a:endParaRPr lang="en-GB" dirty="0" smtClean="0"/>
          </a:p>
          <a:p>
            <a:r>
              <a:rPr lang="en-GB" sz="3800" dirty="0"/>
              <a:t>N</a:t>
            </a:r>
            <a:r>
              <a:rPr lang="en-GB" sz="3800" dirty="0" smtClean="0"/>
              <a:t>eeds additional clarification</a:t>
            </a:r>
            <a:r>
              <a:rPr lang="en-GB" dirty="0" smtClean="0"/>
              <a:t/>
            </a:r>
            <a:br>
              <a:rPr lang="en-GB" dirty="0" smtClean="0"/>
            </a:br>
            <a:endParaRPr lang="en-GB" dirty="0" smtClean="0"/>
          </a:p>
          <a:p>
            <a:pPr marL="0" lvl="1" indent="0">
              <a:lnSpc>
                <a:spcPct val="120000"/>
              </a:lnSpc>
              <a:spcBef>
                <a:spcPts val="300"/>
              </a:spcBef>
              <a:buClr>
                <a:schemeClr val="accent2"/>
              </a:buClr>
              <a:buSzPct val="60000"/>
              <a:buNone/>
            </a:pPr>
            <a:r>
              <a:rPr lang="en-GB" b="1" dirty="0" smtClean="0">
                <a:latin typeface="Courier New" pitchFamily="49" charset="0"/>
                <a:cs typeface="Courier New" pitchFamily="49" charset="0"/>
              </a:rPr>
              <a:t>   // </a:t>
            </a:r>
            <a:r>
              <a:rPr lang="en-GB" b="1" dirty="0">
                <a:latin typeface="Courier New" pitchFamily="49" charset="0"/>
                <a:cs typeface="Courier New" pitchFamily="49" charset="0"/>
              </a:rPr>
              <a:t>a) </a:t>
            </a:r>
            <a:r>
              <a:rPr lang="en-GB" b="1" dirty="0" err="1">
                <a:latin typeface="Courier New" pitchFamily="49" charset="0"/>
                <a:cs typeface="Courier New" pitchFamily="49" charset="0"/>
              </a:rPr>
              <a:t>src</a:t>
            </a:r>
            <a:r>
              <a:rPr lang="en-GB" b="1" dirty="0">
                <a:latin typeface="Courier New" pitchFamily="49" charset="0"/>
                <a:cs typeface="Courier New" pitchFamily="49" charset="0"/>
              </a:rPr>
              <a:t> and part cannot be null</a:t>
            </a:r>
          </a:p>
          <a:p>
            <a:pPr marL="0" lvl="1" indent="0">
              <a:lnSpc>
                <a:spcPct val="120000"/>
              </a:lnSpc>
              <a:spcBef>
                <a:spcPts val="300"/>
              </a:spcBef>
              <a:buClr>
                <a:schemeClr val="accent2"/>
              </a:buClr>
              <a:buSzPct val="60000"/>
              <a:buNone/>
            </a:pPr>
            <a:r>
              <a:rPr lang="en-GB" b="1" dirty="0" smtClean="0">
                <a:latin typeface="Courier New" pitchFamily="49" charset="0"/>
                <a:cs typeface="Courier New" pitchFamily="49" charset="0"/>
              </a:rPr>
              <a:t>   // </a:t>
            </a:r>
            <a:r>
              <a:rPr lang="en-GB" b="1" dirty="0">
                <a:latin typeface="Courier New" pitchFamily="49" charset="0"/>
                <a:cs typeface="Courier New" pitchFamily="49" charset="0"/>
              </a:rPr>
              <a:t>b) If </a:t>
            </a:r>
            <a:r>
              <a:rPr lang="en-GB" b="1" dirty="0" err="1">
                <a:latin typeface="Courier New" pitchFamily="49" charset="0"/>
                <a:cs typeface="Courier New" pitchFamily="49" charset="0"/>
              </a:rPr>
              <a:t>src</a:t>
            </a:r>
            <a:r>
              <a:rPr lang="en-GB" b="1" dirty="0">
                <a:latin typeface="Courier New" pitchFamily="49" charset="0"/>
                <a:cs typeface="Courier New" pitchFamily="49" charset="0"/>
              </a:rPr>
              <a:t> is empty list, always returns false</a:t>
            </a:r>
          </a:p>
          <a:p>
            <a:pPr marL="0" lvl="1" indent="0">
              <a:lnSpc>
                <a:spcPct val="120000"/>
              </a:lnSpc>
              <a:spcBef>
                <a:spcPts val="300"/>
              </a:spcBef>
              <a:buClr>
                <a:schemeClr val="accent2"/>
              </a:buClr>
              <a:buSzPct val="60000"/>
              <a:buNone/>
            </a:pPr>
            <a:r>
              <a:rPr lang="en-GB" b="1" dirty="0" smtClean="0">
                <a:latin typeface="Courier New" pitchFamily="49" charset="0"/>
                <a:cs typeface="Courier New" pitchFamily="49" charset="0"/>
              </a:rPr>
              <a:t>   // </a:t>
            </a:r>
            <a:r>
              <a:rPr lang="en-GB" b="1" dirty="0">
                <a:latin typeface="Courier New" pitchFamily="49" charset="0"/>
                <a:cs typeface="Courier New" pitchFamily="49" charset="0"/>
              </a:rPr>
              <a:t>c) Results may be unexpected if partial matches can </a:t>
            </a:r>
            <a:r>
              <a:rPr lang="en-GB" b="1" dirty="0" smtClean="0">
                <a:latin typeface="Courier New" pitchFamily="49" charset="0"/>
                <a:cs typeface="Courier New" pitchFamily="49" charset="0"/>
              </a:rPr>
              <a:t>happen</a:t>
            </a:r>
            <a:br>
              <a:rPr lang="en-GB" b="1" dirty="0" smtClean="0">
                <a:latin typeface="Courier New" pitchFamily="49" charset="0"/>
                <a:cs typeface="Courier New" pitchFamily="49" charset="0"/>
              </a:rPr>
            </a:br>
            <a:r>
              <a:rPr lang="en-GB" b="1" dirty="0" smtClean="0">
                <a:latin typeface="Courier New" pitchFamily="49" charset="0"/>
                <a:cs typeface="Courier New" pitchFamily="49" charset="0"/>
              </a:rPr>
              <a:t>   //    </a:t>
            </a:r>
            <a:r>
              <a:rPr lang="en-GB" b="1" dirty="0">
                <a:latin typeface="Courier New" pitchFamily="49" charset="0"/>
                <a:cs typeface="Courier New" pitchFamily="49" charset="0"/>
              </a:rPr>
              <a:t>right before a real match; e.g., list (1,2,1,3) will </a:t>
            </a:r>
            <a:r>
              <a:rPr lang="en-GB" b="1" dirty="0" smtClean="0">
                <a:latin typeface="Courier New" pitchFamily="49" charset="0"/>
                <a:cs typeface="Courier New" pitchFamily="49" charset="0"/>
              </a:rPr>
              <a:t>not</a:t>
            </a:r>
            <a:br>
              <a:rPr lang="en-GB" b="1" dirty="0" smtClean="0">
                <a:latin typeface="Courier New" pitchFamily="49" charset="0"/>
                <a:cs typeface="Courier New" pitchFamily="49" charset="0"/>
              </a:rPr>
            </a:br>
            <a:r>
              <a:rPr lang="en-GB" b="1" dirty="0" smtClean="0">
                <a:latin typeface="Courier New" pitchFamily="49" charset="0"/>
                <a:cs typeface="Courier New" pitchFamily="49" charset="0"/>
              </a:rPr>
              <a:t>   //    </a:t>
            </a:r>
            <a:r>
              <a:rPr lang="en-GB" b="1" dirty="0">
                <a:latin typeface="Courier New" pitchFamily="49" charset="0"/>
                <a:cs typeface="Courier New" pitchFamily="49" charset="0"/>
              </a:rPr>
              <a:t>be identified as a sub sequence of (1,2,1,2,1,3)</a:t>
            </a:r>
          </a:p>
          <a:p>
            <a:endParaRPr lang="en-GB" dirty="0" smtClean="0"/>
          </a:p>
          <a:p>
            <a:r>
              <a:rPr lang="en-GB" sz="3800" dirty="0"/>
              <a:t>Or needs to be replaced with a more detailed description</a:t>
            </a:r>
            <a:r>
              <a:rPr lang="en-GB" dirty="0" smtClean="0"/>
              <a:t/>
            </a:r>
            <a:br>
              <a:rPr lang="en-GB" dirty="0" smtClean="0"/>
            </a:br>
            <a:endParaRPr lang="en-GB" dirty="0" smtClean="0"/>
          </a:p>
          <a:p>
            <a:pPr marL="0" indent="0">
              <a:lnSpc>
                <a:spcPct val="120000"/>
              </a:lnSpc>
              <a:spcBef>
                <a:spcPts val="300"/>
              </a:spcBef>
              <a:buNone/>
            </a:pPr>
            <a:r>
              <a:rPr lang="en-GB" sz="2600" b="1" dirty="0" smtClean="0">
                <a:latin typeface="Courier New" pitchFamily="49" charset="0"/>
                <a:cs typeface="Courier New" pitchFamily="49" charset="0"/>
              </a:rPr>
              <a:t>   // </a:t>
            </a:r>
            <a:r>
              <a:rPr lang="en-GB" sz="2600" b="1" dirty="0">
                <a:latin typeface="Courier New" pitchFamily="49" charset="0"/>
                <a:cs typeface="Courier New" pitchFamily="49" charset="0"/>
              </a:rPr>
              <a:t>This method scans the “</a:t>
            </a:r>
            <a:r>
              <a:rPr lang="en-GB" sz="2600" b="1" dirty="0" err="1">
                <a:latin typeface="Courier New" pitchFamily="49" charset="0"/>
                <a:cs typeface="Courier New" pitchFamily="49" charset="0"/>
              </a:rPr>
              <a:t>src</a:t>
            </a:r>
            <a:r>
              <a:rPr lang="en-GB" sz="2600" b="1" dirty="0">
                <a:latin typeface="Courier New" pitchFamily="49" charset="0"/>
                <a:cs typeface="Courier New" pitchFamily="49" charset="0"/>
              </a:rPr>
              <a:t>” list from </a:t>
            </a:r>
            <a:r>
              <a:rPr lang="en-GB" sz="2600" b="1" dirty="0" smtClean="0">
                <a:latin typeface="Courier New" pitchFamily="49" charset="0"/>
                <a:cs typeface="Courier New" pitchFamily="49" charset="0"/>
              </a:rPr>
              <a:t>beginning to </a:t>
            </a:r>
            <a:r>
              <a:rPr lang="en-GB" sz="2600" b="1" dirty="0">
                <a:latin typeface="Courier New" pitchFamily="49" charset="0"/>
                <a:cs typeface="Courier New" pitchFamily="49" charset="0"/>
              </a:rPr>
              <a:t>end</a:t>
            </a:r>
            <a:r>
              <a:rPr lang="en-GB" sz="2600" b="1" dirty="0" smtClean="0">
                <a:latin typeface="Courier New" pitchFamily="49" charset="0"/>
                <a:cs typeface="Courier New" pitchFamily="49" charset="0"/>
              </a:rPr>
              <a:t>,</a:t>
            </a:r>
            <a:br>
              <a:rPr lang="en-GB" sz="2600" b="1" dirty="0" smtClean="0">
                <a:latin typeface="Courier New" pitchFamily="49" charset="0"/>
                <a:cs typeface="Courier New" pitchFamily="49" charset="0"/>
              </a:rPr>
            </a:br>
            <a:r>
              <a:rPr lang="en-GB" sz="2600" b="1" dirty="0" smtClean="0">
                <a:latin typeface="Courier New" pitchFamily="49" charset="0"/>
                <a:cs typeface="Courier New" pitchFamily="49" charset="0"/>
              </a:rPr>
              <a:t>   // building </a:t>
            </a:r>
            <a:r>
              <a:rPr lang="en-GB" sz="2600" b="1" dirty="0">
                <a:latin typeface="Courier New" pitchFamily="49" charset="0"/>
                <a:cs typeface="Courier New" pitchFamily="49" charset="0"/>
              </a:rPr>
              <a:t>up a match for “part”, </a:t>
            </a:r>
            <a:r>
              <a:rPr lang="en-GB" sz="2600" b="1" dirty="0" smtClean="0">
                <a:latin typeface="Courier New" pitchFamily="49" charset="0"/>
                <a:cs typeface="Courier New" pitchFamily="49" charset="0"/>
              </a:rPr>
              <a:t>and resetting </a:t>
            </a:r>
            <a:r>
              <a:rPr lang="en-GB" sz="2600" b="1" dirty="0">
                <a:latin typeface="Courier New" pitchFamily="49" charset="0"/>
                <a:cs typeface="Courier New" pitchFamily="49" charset="0"/>
              </a:rPr>
              <a:t>that </a:t>
            </a:r>
            <a:r>
              <a:rPr lang="en-GB" sz="2600" b="1" dirty="0" smtClean="0">
                <a:latin typeface="Courier New" pitchFamily="49" charset="0"/>
                <a:cs typeface="Courier New" pitchFamily="49" charset="0"/>
              </a:rPr>
              <a:t>match</a:t>
            </a:r>
            <a:br>
              <a:rPr lang="en-GB" sz="2600" b="1" dirty="0" smtClean="0">
                <a:latin typeface="Courier New" pitchFamily="49" charset="0"/>
                <a:cs typeface="Courier New" pitchFamily="49" charset="0"/>
              </a:rPr>
            </a:br>
            <a:r>
              <a:rPr lang="en-GB" sz="2600" b="1" dirty="0" smtClean="0">
                <a:latin typeface="Courier New" pitchFamily="49" charset="0"/>
                <a:cs typeface="Courier New" pitchFamily="49" charset="0"/>
              </a:rPr>
              <a:t>   // </a:t>
            </a:r>
            <a:r>
              <a:rPr lang="en-GB" sz="2600" b="1" dirty="0">
                <a:latin typeface="Courier New" pitchFamily="49" charset="0"/>
                <a:cs typeface="Courier New" pitchFamily="49" charset="0"/>
              </a:rPr>
              <a:t>every time that...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0">
                                            <p:txEl>
                                              <p:pRg st="2" end="2"/>
                                            </p:txEl>
                                          </p:spTgt>
                                        </p:tgtEl>
                                        <p:attrNameLst>
                                          <p:attrName>style.visibility</p:attrName>
                                        </p:attrNameLst>
                                      </p:cBhvr>
                                      <p:to>
                                        <p:strVal val="visible"/>
                                      </p:to>
                                    </p:set>
                                    <p:anim calcmode="lin" valueType="num">
                                      <p:cBhvr additive="base">
                                        <p:cTn id="7" dur="500" fill="hold"/>
                                        <p:tgtEl>
                                          <p:spTgt spid="12290">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0">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290">
                                            <p:txEl>
                                              <p:pRg st="3" end="3"/>
                                            </p:txEl>
                                          </p:spTgt>
                                        </p:tgtEl>
                                        <p:attrNameLst>
                                          <p:attrName>style.visibility</p:attrName>
                                        </p:attrNameLst>
                                      </p:cBhvr>
                                      <p:to>
                                        <p:strVal val="visible"/>
                                      </p:to>
                                    </p:set>
                                    <p:anim calcmode="lin" valueType="num">
                                      <p:cBhvr additive="base">
                                        <p:cTn id="11" dur="500" fill="hold"/>
                                        <p:tgtEl>
                                          <p:spTgt spid="12290">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290">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2290">
                                            <p:txEl>
                                              <p:pRg st="4" end="4"/>
                                            </p:txEl>
                                          </p:spTgt>
                                        </p:tgtEl>
                                        <p:attrNameLst>
                                          <p:attrName>style.visibility</p:attrName>
                                        </p:attrNameLst>
                                      </p:cBhvr>
                                      <p:to>
                                        <p:strVal val="visible"/>
                                      </p:to>
                                    </p:set>
                                    <p:anim calcmode="lin" valueType="num">
                                      <p:cBhvr additive="base">
                                        <p:cTn id="15" dur="500" fill="hold"/>
                                        <p:tgtEl>
                                          <p:spTgt spid="12290">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2290">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2290">
                                            <p:txEl>
                                              <p:pRg st="5" end="5"/>
                                            </p:txEl>
                                          </p:spTgt>
                                        </p:tgtEl>
                                        <p:attrNameLst>
                                          <p:attrName>style.visibility</p:attrName>
                                        </p:attrNameLst>
                                      </p:cBhvr>
                                      <p:to>
                                        <p:strVal val="visible"/>
                                      </p:to>
                                    </p:set>
                                    <p:anim calcmode="lin" valueType="num">
                                      <p:cBhvr additive="base">
                                        <p:cTn id="19" dur="500" fill="hold"/>
                                        <p:tgtEl>
                                          <p:spTgt spid="12290">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0">
                                            <p:txEl>
                                              <p:pRg st="7" end="7"/>
                                            </p:txEl>
                                          </p:spTgt>
                                        </p:tgtEl>
                                        <p:attrNameLst>
                                          <p:attrName>style.visibility</p:attrName>
                                        </p:attrNameLst>
                                      </p:cBhvr>
                                      <p:to>
                                        <p:strVal val="visible"/>
                                      </p:to>
                                    </p:set>
                                    <p:anim calcmode="lin" valueType="num">
                                      <p:cBhvr additive="base">
                                        <p:cTn id="25" dur="500" fill="hold"/>
                                        <p:tgtEl>
                                          <p:spTgt spid="12290">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290">
                                            <p:txEl>
                                              <p:pRg st="8" end="8"/>
                                            </p:txEl>
                                          </p:spTgt>
                                        </p:tgtEl>
                                        <p:attrNameLst>
                                          <p:attrName>style.visibility</p:attrName>
                                        </p:attrNameLst>
                                      </p:cBhvr>
                                      <p:to>
                                        <p:strVal val="visible"/>
                                      </p:to>
                                    </p:set>
                                    <p:anim calcmode="lin" valueType="num">
                                      <p:cBhvr additive="base">
                                        <p:cTn id="31" dur="500" fill="hold"/>
                                        <p:tgtEl>
                                          <p:spTgt spid="12290">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90">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p:txBody>
          <a:bodyPr>
            <a:normAutofit fontScale="90000"/>
          </a:bodyPr>
          <a:lstStyle/>
          <a:p>
            <a:r>
              <a:rPr lang="en-GB" dirty="0" smtClean="0"/>
              <a:t>Further improving </a:t>
            </a:r>
            <a:r>
              <a:rPr lang="en-GB" dirty="0"/>
              <a:t>the spec of </a:t>
            </a:r>
            <a:r>
              <a:rPr lang="en-GB" b="1" dirty="0">
                <a:latin typeface="Courier New" pitchFamily="49" charset="0"/>
                <a:cs typeface="Courier New" pitchFamily="49" charset="0"/>
              </a:rPr>
              <a:t>sub</a:t>
            </a:r>
            <a:r>
              <a:rPr lang="en-GB" b="1" dirty="0" smtClean="0">
                <a:latin typeface="Courier New" pitchFamily="49" charset="0"/>
                <a:cs typeface="Courier New" pitchFamily="49" charset="0"/>
              </a:rPr>
              <a:t>()</a:t>
            </a:r>
            <a:endParaRPr lang="en-GB" dirty="0"/>
          </a:p>
        </p:txBody>
      </p:sp>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14</a:t>
            </a:fld>
            <a:endParaRPr lang="en-US" dirty="0"/>
          </a:p>
        </p:txBody>
      </p:sp>
      <p:sp>
        <p:nvSpPr>
          <p:cNvPr id="13314" name="Rectangle 2"/>
          <p:cNvSpPr>
            <a:spLocks noGrp="1" noChangeArrowheads="1"/>
          </p:cNvSpPr>
          <p:nvPr>
            <p:ph sz="quarter" idx="1"/>
          </p:nvPr>
        </p:nvSpPr>
        <p:spPr/>
        <p:txBody>
          <a:bodyPr>
            <a:normAutofit fontScale="92500" lnSpcReduction="20000"/>
          </a:bodyPr>
          <a:lstStyle/>
          <a:p>
            <a:pPr>
              <a:lnSpc>
                <a:spcPct val="110000"/>
              </a:lnSpc>
            </a:pPr>
            <a:r>
              <a:rPr lang="en-GB" sz="2600" dirty="0" smtClean="0"/>
              <a:t>A complicated description suggests poor design and rarely clarifies a specification</a:t>
            </a:r>
          </a:p>
          <a:p>
            <a:pPr>
              <a:lnSpc>
                <a:spcPct val="110000"/>
              </a:lnSpc>
            </a:pPr>
            <a:r>
              <a:rPr lang="en-GB" sz="2600" dirty="0" smtClean="0"/>
              <a:t>Try to simplify </a:t>
            </a:r>
            <a:r>
              <a:rPr lang="en-GB" sz="2600" dirty="0"/>
              <a:t>rather than describe </a:t>
            </a:r>
            <a:r>
              <a:rPr lang="en-GB" sz="2600" dirty="0" smtClean="0"/>
              <a:t>complexity</a:t>
            </a:r>
          </a:p>
          <a:p>
            <a:pPr lvl="1">
              <a:lnSpc>
                <a:spcPct val="110000"/>
              </a:lnSpc>
            </a:pPr>
            <a:r>
              <a:rPr lang="en-US" sz="2400" dirty="0" smtClean="0"/>
              <a:t>Perlis: Simplicity </a:t>
            </a:r>
            <a:r>
              <a:rPr lang="en-US" sz="2400" dirty="0"/>
              <a:t>does not precede complexity, but follows it</a:t>
            </a:r>
            <a:r>
              <a:rPr lang="en-US" sz="2400" dirty="0" smtClean="0"/>
              <a:t>.”</a:t>
            </a:r>
            <a:endParaRPr lang="en-GB" sz="2300" dirty="0" smtClean="0"/>
          </a:p>
          <a:p>
            <a:pPr>
              <a:lnSpc>
                <a:spcPct val="110000"/>
              </a:lnSpc>
            </a:pPr>
            <a:r>
              <a:rPr lang="en-GB" sz="2600" dirty="0" smtClean="0"/>
              <a:t>Rewrite the specification of </a:t>
            </a:r>
            <a:r>
              <a:rPr lang="en-GB" sz="2600" b="1" dirty="0" smtClean="0">
                <a:latin typeface="Courier New" pitchFamily="49" charset="0"/>
                <a:cs typeface="Courier New" pitchFamily="49" charset="0"/>
              </a:rPr>
              <a:t>sub</a:t>
            </a:r>
            <a:r>
              <a:rPr lang="en-GB" sz="2600" b="1" dirty="0" smtClean="0">
                <a:latin typeface="Courier New" pitchFamily="49" charset="0"/>
                <a:cs typeface="Courier New" pitchFamily="49" charset="0"/>
              </a:rPr>
              <a:t>()</a:t>
            </a:r>
            <a:r>
              <a:rPr lang="en-GB" sz="2600" b="1" dirty="0" smtClean="0">
                <a:cs typeface="Courier New" pitchFamily="49" charset="0"/>
              </a:rPr>
              <a:t> </a:t>
            </a:r>
            <a:r>
              <a:rPr lang="en-GB" sz="2600" dirty="0" smtClean="0"/>
              <a:t>more clearly and sensibly</a:t>
            </a:r>
            <a:br>
              <a:rPr lang="en-GB" sz="2600" dirty="0" smtClean="0"/>
            </a:br>
            <a:r>
              <a:rPr lang="en-GB" sz="2600" dirty="0" smtClean="0"/>
              <a:t/>
            </a:r>
            <a:br>
              <a:rPr lang="en-GB" sz="2600" dirty="0" smtClean="0"/>
            </a:br>
            <a:r>
              <a:rPr lang="en-GB" sz="2600" dirty="0" smtClean="0"/>
              <a:t/>
            </a:r>
            <a:br>
              <a:rPr lang="en-GB" sz="2600" dirty="0" smtClean="0"/>
            </a:br>
            <a:endParaRPr lang="en-GB" sz="1900" b="1" dirty="0" smtClean="0">
              <a:latin typeface="Courier New" pitchFamily="49" charset="0"/>
              <a:cs typeface="Courier New" pitchFamily="49" charset="0"/>
            </a:endParaRPr>
          </a:p>
          <a:p>
            <a:pPr>
              <a:lnSpc>
                <a:spcPct val="110000"/>
              </a:lnSpc>
              <a:spcBef>
                <a:spcPts val="0"/>
              </a:spcBef>
            </a:pPr>
            <a:r>
              <a:rPr lang="en-GB" sz="2600" dirty="0" smtClean="0"/>
              <a:t>The “declarative” style of this specification is important</a:t>
            </a:r>
          </a:p>
          <a:p>
            <a:pPr lvl="1">
              <a:lnSpc>
                <a:spcPct val="110000"/>
              </a:lnSpc>
              <a:spcBef>
                <a:spcPts val="0"/>
              </a:spcBef>
            </a:pPr>
            <a:r>
              <a:rPr lang="en-GB" sz="2300" dirty="0" smtClean="0"/>
              <a:t>Contrast to an operational style such as </a:t>
            </a:r>
            <a:r>
              <a:rPr lang="en-GB" sz="2200" dirty="0" smtClean="0"/>
              <a:t>“</a:t>
            </a:r>
            <a:r>
              <a:rPr lang="en-GB" sz="2200" b="1" dirty="0">
                <a:latin typeface="Courier New" pitchFamily="49" charset="0"/>
                <a:cs typeface="Courier New" pitchFamily="49" charset="0"/>
              </a:rPr>
              <a:t>This method scans the “</a:t>
            </a:r>
            <a:r>
              <a:rPr lang="en-GB" sz="2200" b="1" dirty="0" err="1">
                <a:latin typeface="Courier New" pitchFamily="49" charset="0"/>
                <a:cs typeface="Courier New" pitchFamily="49" charset="0"/>
              </a:rPr>
              <a:t>src</a:t>
            </a:r>
            <a:r>
              <a:rPr lang="en-GB" sz="2200" b="1" dirty="0">
                <a:latin typeface="Courier New" pitchFamily="49" charset="0"/>
                <a:cs typeface="Courier New" pitchFamily="49" charset="0"/>
              </a:rPr>
              <a:t>” list from beginning to </a:t>
            </a:r>
            <a:r>
              <a:rPr lang="en-GB" sz="2200" b="1" dirty="0" smtClean="0">
                <a:latin typeface="Courier New" pitchFamily="49" charset="0"/>
                <a:cs typeface="Courier New" pitchFamily="49" charset="0"/>
              </a:rPr>
              <a:t>end…”</a:t>
            </a:r>
            <a:endParaRPr lang="en-GB" sz="2200" dirty="0" smtClean="0"/>
          </a:p>
          <a:p>
            <a:pPr lvl="1">
              <a:lnSpc>
                <a:spcPct val="110000"/>
              </a:lnSpc>
              <a:spcBef>
                <a:spcPts val="0"/>
              </a:spcBef>
            </a:pPr>
            <a:r>
              <a:rPr lang="en-GB" sz="2300" dirty="0"/>
              <a:t>The mathematical </a:t>
            </a:r>
            <a:r>
              <a:rPr lang="en-GB" sz="2300" dirty="0" err="1"/>
              <a:t>flavor</a:t>
            </a:r>
            <a:r>
              <a:rPr lang="en-GB" sz="2300" dirty="0"/>
              <a:t> is not necessary, but it can help reduce </a:t>
            </a:r>
            <a:r>
              <a:rPr lang="en-GB" sz="2300" dirty="0" smtClean="0"/>
              <a:t>ambiguity</a:t>
            </a:r>
            <a:endParaRPr lang="en-GB" sz="2300" dirty="0"/>
          </a:p>
        </p:txBody>
      </p:sp>
      <p:sp>
        <p:nvSpPr>
          <p:cNvPr id="4" name="Rectangle 3"/>
          <p:cNvSpPr/>
          <p:nvPr/>
        </p:nvSpPr>
        <p:spPr>
          <a:xfrm>
            <a:off x="1066800" y="3620869"/>
            <a:ext cx="7315200" cy="646331"/>
          </a:xfrm>
          <a:prstGeom prst="rect">
            <a:avLst/>
          </a:prstGeom>
          <a:solidFill>
            <a:srgbClr val="FFC000"/>
          </a:solidFill>
          <a:ln w="38100">
            <a:solidFill>
              <a:srgbClr val="FFC000">
                <a:alpha val="50000"/>
              </a:srgbClr>
            </a:solidFill>
          </a:ln>
        </p:spPr>
        <p:txBody>
          <a:bodyPr vert="horz" wrap="square">
            <a:spAutoFit/>
          </a:bodyPr>
          <a:lstStyle/>
          <a:p>
            <a:pPr>
              <a:buClr>
                <a:schemeClr val="accent2"/>
              </a:buClr>
              <a:buSzPct val="60000"/>
              <a:buFont typeface="Wingdings"/>
              <a:buNone/>
            </a:pPr>
            <a:r>
              <a:rPr lang="en-GB" b="1" dirty="0">
                <a:latin typeface="Consolas" pitchFamily="49" charset="0"/>
                <a:cs typeface="Consolas" pitchFamily="49" charset="0"/>
              </a:rPr>
              <a:t>// returns true </a:t>
            </a:r>
            <a:r>
              <a:rPr lang="en-GB" b="1" dirty="0" err="1">
                <a:latin typeface="Consolas" pitchFamily="49" charset="0"/>
                <a:cs typeface="Consolas" pitchFamily="49" charset="0"/>
              </a:rPr>
              <a:t>iff</a:t>
            </a:r>
            <a:r>
              <a:rPr lang="en-GB" b="1" dirty="0">
                <a:latin typeface="Consolas" pitchFamily="49" charset="0"/>
                <a:cs typeface="Consolas" pitchFamily="49" charset="0"/>
              </a:rPr>
              <a:t> sequences A, B exist such that</a:t>
            </a:r>
          </a:p>
          <a:p>
            <a:pPr>
              <a:buClr>
                <a:schemeClr val="accent2"/>
              </a:buClr>
              <a:buSzPct val="60000"/>
              <a:buFont typeface="Wingdings"/>
              <a:buNone/>
            </a:pPr>
            <a:r>
              <a:rPr lang="en-GB" b="1" dirty="0">
                <a:latin typeface="Consolas" pitchFamily="49" charset="0"/>
                <a:cs typeface="Consolas" pitchFamily="49" charset="0"/>
              </a:rPr>
              <a:t>// </a:t>
            </a:r>
            <a:r>
              <a:rPr lang="en-GB" b="1" dirty="0" err="1">
                <a:latin typeface="Consolas" pitchFamily="49" charset="0"/>
                <a:cs typeface="Consolas" pitchFamily="49" charset="0"/>
              </a:rPr>
              <a:t>src</a:t>
            </a:r>
            <a:r>
              <a:rPr lang="en-GB" b="1" dirty="0">
                <a:latin typeface="Consolas" pitchFamily="49" charset="0"/>
                <a:cs typeface="Consolas" pitchFamily="49" charset="0"/>
              </a:rPr>
              <a:t> = A : part : B [“:” </a:t>
            </a:r>
            <a:r>
              <a:rPr lang="en-GB" b="1" dirty="0">
                <a:latin typeface="Consolas" pitchFamily="49" charset="0"/>
                <a:cs typeface="Consolas" pitchFamily="49" charset="0"/>
              </a:rPr>
              <a:t>is sequence concatenation]</a:t>
            </a:r>
            <a:endParaRPr lang="en-US" b="1" dirty="0">
              <a:latin typeface="Consolas" pitchFamily="49" charset="0"/>
              <a:cs typeface="Consolas" pitchFamily="49" charset="0"/>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p:txBody>
          <a:bodyPr/>
          <a:lstStyle/>
          <a:p>
            <a:r>
              <a:rPr lang="en-GB" smtClean="0"/>
              <a:t>Examples of specifications</a:t>
            </a:r>
            <a:endParaRPr lang="en-GB" dirty="0"/>
          </a:p>
        </p:txBody>
      </p:sp>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15</a:t>
            </a:fld>
            <a:endParaRPr lang="en-US" dirty="0"/>
          </a:p>
        </p:txBody>
      </p:sp>
      <p:sp>
        <p:nvSpPr>
          <p:cNvPr id="15362" name="Rectangle 2"/>
          <p:cNvSpPr>
            <a:spLocks noGrp="1" noChangeArrowheads="1"/>
          </p:cNvSpPr>
          <p:nvPr>
            <p:ph sz="quarter" idx="1"/>
          </p:nvPr>
        </p:nvSpPr>
        <p:spPr/>
        <p:txBody>
          <a:bodyPr>
            <a:normAutofit fontScale="92500"/>
          </a:bodyPr>
          <a:lstStyle/>
          <a:p>
            <a:r>
              <a:rPr lang="en-GB" dirty="0" err="1" smtClean="0"/>
              <a:t>Javadoc</a:t>
            </a:r>
            <a:r>
              <a:rPr lang="en-US" dirty="0" smtClean="0"/>
              <a:t> “is </a:t>
            </a:r>
            <a:r>
              <a:rPr lang="en-US" dirty="0"/>
              <a:t>a tool for generating API documentation in HTML format from doc comments in source code</a:t>
            </a:r>
            <a:r>
              <a:rPr lang="en-US" dirty="0" smtClean="0"/>
              <a:t>.”</a:t>
            </a:r>
            <a:endParaRPr lang="en-GB" dirty="0" smtClean="0"/>
          </a:p>
          <a:p>
            <a:pPr lvl="1"/>
            <a:r>
              <a:rPr lang="en-GB" dirty="0" smtClean="0"/>
              <a:t>Get used </a:t>
            </a:r>
            <a:r>
              <a:rPr lang="en-GB" dirty="0" smtClean="0"/>
              <a:t>to using it</a:t>
            </a:r>
          </a:p>
          <a:p>
            <a:r>
              <a:rPr lang="en-GB" dirty="0" err="1" smtClean="0"/>
              <a:t>Javadoc</a:t>
            </a:r>
            <a:r>
              <a:rPr lang="en-GB" dirty="0" smtClean="0"/>
              <a:t> conventions expect programs to provide</a:t>
            </a:r>
          </a:p>
          <a:p>
            <a:pPr lvl="1"/>
            <a:r>
              <a:rPr lang="en-GB" dirty="0" smtClean="0"/>
              <a:t>method prototype – basically, the name of the method and the types of the parameters and of the return</a:t>
            </a:r>
          </a:p>
          <a:p>
            <a:pPr lvl="1"/>
            <a:r>
              <a:rPr lang="en-GB" dirty="0" smtClean="0"/>
              <a:t>text description of method</a:t>
            </a:r>
          </a:p>
          <a:p>
            <a:pPr lvl="1"/>
            <a:r>
              <a:rPr lang="en-GB" dirty="0" smtClean="0">
                <a:solidFill>
                  <a:srgbClr val="FF0000"/>
                </a:solidFill>
              </a:rPr>
              <a:t>@</a:t>
            </a:r>
            <a:r>
              <a:rPr lang="en-GB" dirty="0" err="1" smtClean="0">
                <a:solidFill>
                  <a:srgbClr val="FF0000"/>
                </a:solidFill>
              </a:rPr>
              <a:t>param</a:t>
            </a:r>
            <a:r>
              <a:rPr lang="en-GB" dirty="0" smtClean="0"/>
              <a:t>:  description of what gets passed in</a:t>
            </a:r>
          </a:p>
          <a:p>
            <a:pPr lvl="1"/>
            <a:r>
              <a:rPr lang="en-GB" dirty="0" smtClean="0">
                <a:solidFill>
                  <a:srgbClr val="FF0000"/>
                </a:solidFill>
              </a:rPr>
              <a:t>@returns</a:t>
            </a:r>
            <a:r>
              <a:rPr lang="en-GB" dirty="0" smtClean="0"/>
              <a:t>:  description of what gets returned</a:t>
            </a:r>
          </a:p>
          <a:p>
            <a:pPr lvl="1"/>
            <a:r>
              <a:rPr lang="en-GB" dirty="0" smtClean="0">
                <a:solidFill>
                  <a:srgbClr val="FF0000"/>
                </a:solidFill>
              </a:rPr>
              <a:t>@throws</a:t>
            </a:r>
            <a:r>
              <a:rPr lang="en-GB" dirty="0" smtClean="0"/>
              <a:t>:  list of exceptions that may occur</a:t>
            </a:r>
            <a:endParaRPr lang="en-GB" dirty="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p:txBody>
          <a:bodyPr>
            <a:normAutofit fontScale="90000"/>
          </a:bodyPr>
          <a:lstStyle/>
          <a:p>
            <a:r>
              <a:rPr lang="en-GB" smtClean="0"/>
              <a:t>Example: Javadoc for String.contains</a:t>
            </a:r>
            <a:endParaRPr lang="en-GB" dirty="0"/>
          </a:p>
        </p:txBody>
      </p:sp>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16</a:t>
            </a:fld>
            <a:endParaRPr lang="en-US" dirty="0"/>
          </a:p>
        </p:txBody>
      </p:sp>
      <p:sp>
        <p:nvSpPr>
          <p:cNvPr id="11" name="Content Placeholder 10"/>
          <p:cNvSpPr>
            <a:spLocks noGrp="1"/>
          </p:cNvSpPr>
          <p:nvPr>
            <p:ph sz="quarter" idx="1"/>
          </p:nvPr>
        </p:nvSpPr>
        <p:spPr/>
        <p:txBody>
          <a:bodyPr>
            <a:normAutofit/>
          </a:bodyPr>
          <a:lstStyle/>
          <a:p>
            <a:r>
              <a:rPr lang="en-US" sz="2400" i="1" dirty="0" smtClean="0">
                <a:solidFill>
                  <a:srgbClr val="FF0000"/>
                </a:solidFill>
              </a:rPr>
              <a:t>tags</a:t>
            </a:r>
            <a:r>
              <a:rPr lang="en-US" sz="2400" dirty="0" smtClean="0"/>
              <a:t> in </a:t>
            </a:r>
            <a:r>
              <a:rPr lang="en-US" sz="2400" dirty="0" smtClean="0"/>
              <a:t>Java comments</a:t>
            </a:r>
          </a:p>
          <a:p>
            <a:r>
              <a:rPr lang="en-US" sz="2400" dirty="0" smtClean="0"/>
              <a:t>These are parsed and formatted by </a:t>
            </a:r>
            <a:r>
              <a:rPr lang="en-US" sz="2400" dirty="0" err="1" smtClean="0"/>
              <a:t>Javadoc</a:t>
            </a:r>
            <a:endParaRPr lang="en-US" sz="2400" dirty="0" smtClean="0"/>
          </a:p>
          <a:p>
            <a:r>
              <a:rPr lang="en-US" sz="2400" dirty="0" smtClean="0"/>
              <a:t>Viewable in web browsers</a:t>
            </a:r>
            <a:endParaRPr lang="en-US" sz="2400" dirty="0" smtClean="0"/>
          </a:p>
        </p:txBody>
      </p:sp>
      <p:sp>
        <p:nvSpPr>
          <p:cNvPr id="10" name="Rectangle 9"/>
          <p:cNvSpPr/>
          <p:nvPr/>
        </p:nvSpPr>
        <p:spPr>
          <a:xfrm>
            <a:off x="609600" y="3200400"/>
            <a:ext cx="8305800" cy="3077766"/>
          </a:xfrm>
          <a:prstGeom prst="rect">
            <a:avLst/>
          </a:prstGeom>
          <a:ln>
            <a:solidFill>
              <a:schemeClr val="accent1"/>
            </a:solidFill>
          </a:ln>
        </p:spPr>
        <p:txBody>
          <a:bodyPr wrap="square">
            <a:spAutoFit/>
          </a:bodyPr>
          <a:lstStyle/>
          <a:p>
            <a:r>
              <a:rPr lang="en-US" sz="1600" dirty="0">
                <a:latin typeface="Consolas" pitchFamily="49" charset="0"/>
                <a:cs typeface="Consolas" pitchFamily="49" charset="0"/>
              </a:rPr>
              <a:t>/**</a:t>
            </a:r>
          </a:p>
          <a:p>
            <a:r>
              <a:rPr lang="en-US" sz="1600" dirty="0" smtClean="0">
                <a:latin typeface="Consolas" pitchFamily="49" charset="0"/>
                <a:cs typeface="Consolas" pitchFamily="49" charset="0"/>
              </a:rPr>
              <a:t>* </a:t>
            </a:r>
            <a:r>
              <a:rPr lang="en-US" sz="1600" dirty="0">
                <a:latin typeface="Consolas" pitchFamily="49" charset="0"/>
                <a:cs typeface="Consolas" pitchFamily="49" charset="0"/>
              </a:rPr>
              <a:t>Returns true if and only if this string contains the specified</a:t>
            </a:r>
          </a:p>
          <a:p>
            <a:r>
              <a:rPr lang="en-US" sz="1600" dirty="0" smtClean="0">
                <a:latin typeface="Consolas" pitchFamily="49" charset="0"/>
                <a:cs typeface="Consolas" pitchFamily="49" charset="0"/>
              </a:rPr>
              <a:t>* </a:t>
            </a:r>
            <a:r>
              <a:rPr lang="en-US" sz="1600" dirty="0">
                <a:latin typeface="Consolas" pitchFamily="49" charset="0"/>
                <a:cs typeface="Consolas" pitchFamily="49" charset="0"/>
              </a:rPr>
              <a:t>sequence of char values.</a:t>
            </a:r>
          </a:p>
          <a:p>
            <a:r>
              <a:rPr lang="en-US" sz="1600" dirty="0" smtClean="0">
                <a:latin typeface="Consolas" pitchFamily="49" charset="0"/>
                <a:cs typeface="Consolas" pitchFamily="49" charset="0"/>
              </a:rPr>
              <a:t>*</a:t>
            </a:r>
            <a:endParaRPr lang="en-US" sz="1600" dirty="0">
              <a:latin typeface="Consolas" pitchFamily="49" charset="0"/>
              <a:cs typeface="Consolas" pitchFamily="49" charset="0"/>
            </a:endParaRPr>
          </a:p>
          <a:p>
            <a:r>
              <a:rPr lang="en-US" sz="1600" dirty="0" smtClean="0">
                <a:latin typeface="Consolas" pitchFamily="49" charset="0"/>
                <a:cs typeface="Consolas" pitchFamily="49" charset="0"/>
              </a:rPr>
              <a:t>* </a:t>
            </a:r>
            <a:r>
              <a:rPr lang="en-US" sz="1600" dirty="0">
                <a:latin typeface="Consolas" pitchFamily="49" charset="0"/>
                <a:cs typeface="Consolas" pitchFamily="49" charset="0"/>
              </a:rPr>
              <a:t>@</a:t>
            </a:r>
            <a:r>
              <a:rPr lang="en-US" sz="1600" dirty="0" err="1">
                <a:latin typeface="Consolas" pitchFamily="49" charset="0"/>
                <a:cs typeface="Consolas" pitchFamily="49" charset="0"/>
              </a:rPr>
              <a:t>param</a:t>
            </a:r>
            <a:r>
              <a:rPr lang="en-US" sz="1600" dirty="0">
                <a:latin typeface="Consolas" pitchFamily="49" charset="0"/>
                <a:cs typeface="Consolas" pitchFamily="49" charset="0"/>
              </a:rPr>
              <a:t> s the sequence to search for</a:t>
            </a:r>
          </a:p>
          <a:p>
            <a:r>
              <a:rPr lang="en-US" sz="1600" dirty="0" smtClean="0">
                <a:latin typeface="Consolas" pitchFamily="49" charset="0"/>
                <a:cs typeface="Consolas" pitchFamily="49" charset="0"/>
              </a:rPr>
              <a:t>* </a:t>
            </a:r>
            <a:r>
              <a:rPr lang="en-US" sz="1600" dirty="0">
                <a:latin typeface="Consolas" pitchFamily="49" charset="0"/>
                <a:cs typeface="Consolas" pitchFamily="49" charset="0"/>
              </a:rPr>
              <a:t>@return true if this string contains &lt;code&gt;s&lt;/code&gt;, false otherwise</a:t>
            </a:r>
          </a:p>
          <a:p>
            <a:r>
              <a:rPr lang="en-US" sz="1600" dirty="0" smtClean="0">
                <a:latin typeface="Consolas" pitchFamily="49" charset="0"/>
                <a:cs typeface="Consolas" pitchFamily="49" charset="0"/>
              </a:rPr>
              <a:t>* </a:t>
            </a:r>
            <a:r>
              <a:rPr lang="en-US" sz="1600" dirty="0">
                <a:latin typeface="Consolas" pitchFamily="49" charset="0"/>
                <a:cs typeface="Consolas" pitchFamily="49" charset="0"/>
              </a:rPr>
              <a:t>@throws </a:t>
            </a:r>
            <a:r>
              <a:rPr lang="en-US" sz="1600" dirty="0" err="1">
                <a:latin typeface="Consolas" pitchFamily="49" charset="0"/>
                <a:cs typeface="Consolas" pitchFamily="49" charset="0"/>
              </a:rPr>
              <a:t>NullPointerException</a:t>
            </a:r>
            <a:r>
              <a:rPr lang="en-US" sz="1600" dirty="0">
                <a:latin typeface="Consolas" pitchFamily="49" charset="0"/>
                <a:cs typeface="Consolas" pitchFamily="49" charset="0"/>
              </a:rPr>
              <a:t> if &lt;code&gt;s&lt;/code&gt; is &lt;code&gt;null&lt;/code&gt;</a:t>
            </a:r>
          </a:p>
          <a:p>
            <a:r>
              <a:rPr lang="en-US" sz="1600" dirty="0" smtClean="0">
                <a:latin typeface="Consolas" pitchFamily="49" charset="0"/>
                <a:cs typeface="Consolas" pitchFamily="49" charset="0"/>
              </a:rPr>
              <a:t>* </a:t>
            </a:r>
            <a:r>
              <a:rPr lang="en-US" sz="1600" dirty="0">
                <a:latin typeface="Consolas" pitchFamily="49" charset="0"/>
                <a:cs typeface="Consolas" pitchFamily="49" charset="0"/>
              </a:rPr>
              <a:t>@since 1.5</a:t>
            </a:r>
          </a:p>
          <a:p>
            <a:r>
              <a:rPr lang="en-US" sz="1600" dirty="0" smtClean="0">
                <a:latin typeface="Consolas" pitchFamily="49" charset="0"/>
                <a:cs typeface="Consolas" pitchFamily="49" charset="0"/>
              </a:rPr>
              <a:t>*/</a:t>
            </a:r>
            <a:endParaRPr lang="en-US" sz="1600" dirty="0">
              <a:latin typeface="Consolas" pitchFamily="49" charset="0"/>
              <a:cs typeface="Consolas" pitchFamily="49" charset="0"/>
            </a:endParaRPr>
          </a:p>
          <a:p>
            <a:r>
              <a:rPr lang="en-US" sz="1600" dirty="0" smtClean="0">
                <a:latin typeface="Consolas" pitchFamily="49" charset="0"/>
                <a:cs typeface="Consolas" pitchFamily="49" charset="0"/>
              </a:rPr>
              <a:t>public </a:t>
            </a:r>
            <a:r>
              <a:rPr lang="en-US" sz="1600" dirty="0" err="1">
                <a:latin typeface="Consolas" pitchFamily="49" charset="0"/>
                <a:cs typeface="Consolas" pitchFamily="49" charset="0"/>
              </a:rPr>
              <a:t>boolean</a:t>
            </a:r>
            <a:r>
              <a:rPr lang="en-US" sz="1600" dirty="0">
                <a:latin typeface="Consolas" pitchFamily="49" charset="0"/>
                <a:cs typeface="Consolas" pitchFamily="49" charset="0"/>
              </a:rPr>
              <a:t> contains(</a:t>
            </a:r>
            <a:r>
              <a:rPr lang="en-US" sz="1600" dirty="0" err="1">
                <a:latin typeface="Consolas" pitchFamily="49" charset="0"/>
                <a:cs typeface="Consolas" pitchFamily="49" charset="0"/>
              </a:rPr>
              <a:t>CharSequence</a:t>
            </a:r>
            <a:r>
              <a:rPr lang="en-US" sz="1600" dirty="0">
                <a:latin typeface="Consolas" pitchFamily="49" charset="0"/>
                <a:cs typeface="Consolas" pitchFamily="49" charset="0"/>
              </a:rPr>
              <a:t> s) {</a:t>
            </a:r>
          </a:p>
          <a:p>
            <a:r>
              <a:rPr lang="en-US" sz="1600" dirty="0" smtClean="0">
                <a:latin typeface="Consolas" pitchFamily="49" charset="0"/>
                <a:cs typeface="Consolas" pitchFamily="49" charset="0"/>
              </a:rPr>
              <a:t>  return </a:t>
            </a:r>
            <a:r>
              <a:rPr lang="en-US" sz="1600" dirty="0" err="1">
                <a:latin typeface="Consolas" pitchFamily="49" charset="0"/>
                <a:cs typeface="Consolas" pitchFamily="49" charset="0"/>
              </a:rPr>
              <a:t>indexOf</a:t>
            </a:r>
            <a:r>
              <a:rPr lang="en-US" sz="1600" dirty="0">
                <a:latin typeface="Consolas" pitchFamily="49" charset="0"/>
                <a:cs typeface="Consolas" pitchFamily="49" charset="0"/>
              </a:rPr>
              <a:t>(</a:t>
            </a:r>
            <a:r>
              <a:rPr lang="en-US" sz="1600" dirty="0" err="1">
                <a:latin typeface="Consolas" pitchFamily="49" charset="0"/>
                <a:cs typeface="Consolas" pitchFamily="49" charset="0"/>
              </a:rPr>
              <a:t>s.toString</a:t>
            </a:r>
            <a:r>
              <a:rPr lang="en-US" sz="1600" dirty="0">
                <a:latin typeface="Consolas" pitchFamily="49" charset="0"/>
                <a:cs typeface="Consolas" pitchFamily="49" charset="0"/>
              </a:rPr>
              <a:t>()) &gt; -1;</a:t>
            </a:r>
          </a:p>
          <a:p>
            <a:r>
              <a:rPr lang="en-US" sz="1600" dirty="0" smtClean="0">
                <a:latin typeface="Consolas" pitchFamily="49" charset="0"/>
                <a:cs typeface="Consolas" pitchFamily="49" charset="0"/>
              </a:rPr>
              <a:t>}</a:t>
            </a:r>
            <a:endParaRPr lang="en-US" sz="1600" dirty="0">
              <a:latin typeface="Consolas" pitchFamily="49" charset="0"/>
              <a:cs typeface="Consolas" pitchFamily="49" charset="0"/>
            </a:endParaRPr>
          </a:p>
        </p:txBody>
      </p:sp>
      <p:sp>
        <p:nvSpPr>
          <p:cNvPr id="6" name="Rectangle 2"/>
          <p:cNvSpPr txBox="1">
            <a:spLocks noChangeArrowheads="1"/>
          </p:cNvSpPr>
          <p:nvPr/>
        </p:nvSpPr>
        <p:spPr>
          <a:xfrm>
            <a:off x="3581400" y="3048000"/>
            <a:ext cx="5478423" cy="3039294"/>
          </a:xfrm>
          <a:prstGeom prst="rect">
            <a:avLst/>
          </a:prstGeom>
          <a:solidFill>
            <a:srgbClr val="FFC000"/>
          </a:solidFill>
          <a:ln w="38100" cmpd="dbl">
            <a:solidFill>
              <a:srgbClr val="FFC000">
                <a:alpha val="50000"/>
              </a:srgbClr>
            </a:solidFill>
          </a:ln>
        </p:spPr>
        <p:txBody>
          <a:bodyPr vert="horz" wrap="none">
            <a:sp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indent="-195843">
              <a:spcBef>
                <a:spcPts val="0"/>
              </a:spcBef>
              <a:spcAft>
                <a:spcPts val="511"/>
              </a:spcAft>
              <a:buFont typeface="Wingdings"/>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400" b="1" i="1" dirty="0" smtClean="0">
                <a:solidFill>
                  <a:srgbClr val="000000"/>
                </a:solidFill>
                <a:latin typeface="Consolas" pitchFamily="49" charset="0"/>
                <a:cs typeface="Consolas" pitchFamily="49" charset="0"/>
              </a:rPr>
              <a:t>public </a:t>
            </a:r>
            <a:r>
              <a:rPr lang="en-GB" sz="1400" b="1" i="1" dirty="0" err="1" smtClean="0">
                <a:solidFill>
                  <a:srgbClr val="000000"/>
                </a:solidFill>
                <a:latin typeface="Consolas" pitchFamily="49" charset="0"/>
                <a:cs typeface="Consolas" pitchFamily="49" charset="0"/>
              </a:rPr>
              <a:t>boolean</a:t>
            </a:r>
            <a:r>
              <a:rPr lang="en-GB" sz="1400" b="1" i="1" dirty="0" smtClean="0">
                <a:solidFill>
                  <a:srgbClr val="000000"/>
                </a:solidFill>
                <a:latin typeface="Consolas" pitchFamily="49" charset="0"/>
                <a:cs typeface="Consolas" pitchFamily="49" charset="0"/>
              </a:rPr>
              <a:t> contains(</a:t>
            </a:r>
            <a:r>
              <a:rPr lang="en-GB" sz="1400" b="1" i="1" dirty="0" err="1" smtClean="0">
                <a:solidFill>
                  <a:srgbClr val="000000"/>
                </a:solidFill>
                <a:latin typeface="Consolas" pitchFamily="49" charset="0"/>
                <a:cs typeface="Consolas" pitchFamily="49" charset="0"/>
              </a:rPr>
              <a:t>CharSequence</a:t>
            </a:r>
            <a:r>
              <a:rPr lang="en-GB" sz="1400" b="1" i="1" dirty="0" smtClean="0">
                <a:solidFill>
                  <a:srgbClr val="000000"/>
                </a:solidFill>
                <a:latin typeface="Consolas" pitchFamily="49" charset="0"/>
                <a:cs typeface="Consolas" pitchFamily="49" charset="0"/>
              </a:rPr>
              <a:t> s)</a:t>
            </a:r>
          </a:p>
          <a:p>
            <a:pPr indent="-195843">
              <a:spcBef>
                <a:spcPts val="0"/>
              </a:spcBef>
              <a:spcAft>
                <a:spcPts val="511"/>
              </a:spcAft>
              <a:buFont typeface="Wingdings"/>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400" b="1" i="1" dirty="0" smtClean="0">
                <a:solidFill>
                  <a:srgbClr val="000000"/>
                </a:solidFill>
                <a:latin typeface="Consolas" pitchFamily="49" charset="0"/>
                <a:cs typeface="Consolas" pitchFamily="49" charset="0"/>
              </a:rPr>
              <a:t>Returns true if and only if this string contains the</a:t>
            </a:r>
            <a:br>
              <a:rPr lang="en-GB" sz="1400" b="1" i="1" dirty="0" smtClean="0">
                <a:solidFill>
                  <a:srgbClr val="000000"/>
                </a:solidFill>
                <a:latin typeface="Consolas" pitchFamily="49" charset="0"/>
                <a:cs typeface="Consolas" pitchFamily="49" charset="0"/>
              </a:rPr>
            </a:br>
            <a:r>
              <a:rPr lang="en-GB" sz="1400" b="1" i="1" dirty="0" smtClean="0">
                <a:solidFill>
                  <a:srgbClr val="000000"/>
                </a:solidFill>
                <a:latin typeface="Consolas" pitchFamily="49" charset="0"/>
                <a:cs typeface="Consolas" pitchFamily="49" charset="0"/>
              </a:rPr>
              <a:t>specified</a:t>
            </a:r>
            <a:r>
              <a:rPr lang="en-GB" sz="1400" b="1" i="1" dirty="0">
                <a:solidFill>
                  <a:srgbClr val="000000"/>
                </a:solidFill>
                <a:latin typeface="Consolas" pitchFamily="49" charset="0"/>
                <a:cs typeface="Consolas" pitchFamily="49" charset="0"/>
              </a:rPr>
              <a:t> </a:t>
            </a:r>
            <a:r>
              <a:rPr lang="en-GB" sz="1400" b="1" i="1" dirty="0" smtClean="0">
                <a:solidFill>
                  <a:srgbClr val="000000"/>
                </a:solidFill>
                <a:latin typeface="Consolas" pitchFamily="49" charset="0"/>
                <a:cs typeface="Consolas" pitchFamily="49" charset="0"/>
              </a:rPr>
              <a:t>sequence of char values. </a:t>
            </a:r>
          </a:p>
          <a:p>
            <a:pPr indent="-195843">
              <a:spcBef>
                <a:spcPts val="0"/>
              </a:spcBef>
              <a:spcAft>
                <a:spcPts val="522"/>
              </a:spcAft>
              <a:buFont typeface="Wingdings"/>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400" b="1" i="1" dirty="0" smtClean="0">
                <a:solidFill>
                  <a:srgbClr val="000000"/>
                </a:solidFill>
                <a:latin typeface="Consolas" pitchFamily="49" charset="0"/>
                <a:cs typeface="Consolas" pitchFamily="49" charset="0"/>
              </a:rPr>
              <a:t>Parameters:</a:t>
            </a:r>
          </a:p>
          <a:p>
            <a:pPr indent="-195843">
              <a:spcBef>
                <a:spcPts val="0"/>
              </a:spcBef>
              <a:spcAft>
                <a:spcPts val="522"/>
              </a:spcAft>
              <a:buFont typeface="Wingdings"/>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400" b="1" i="1" dirty="0" smtClean="0">
                <a:solidFill>
                  <a:srgbClr val="000000"/>
                </a:solidFill>
                <a:latin typeface="Consolas" pitchFamily="49" charset="0"/>
                <a:cs typeface="Consolas" pitchFamily="49" charset="0"/>
              </a:rPr>
              <a:t>	s- the sequence to search for </a:t>
            </a:r>
          </a:p>
          <a:p>
            <a:pPr indent="-195843">
              <a:spcBef>
                <a:spcPts val="0"/>
              </a:spcBef>
              <a:spcAft>
                <a:spcPts val="522"/>
              </a:spcAft>
              <a:buFont typeface="Wingdings"/>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400" b="1" i="1" dirty="0" smtClean="0">
                <a:solidFill>
                  <a:srgbClr val="000000"/>
                </a:solidFill>
                <a:latin typeface="Consolas" pitchFamily="49" charset="0"/>
                <a:cs typeface="Consolas" pitchFamily="49" charset="0"/>
              </a:rPr>
              <a:t>Returns:</a:t>
            </a:r>
          </a:p>
          <a:p>
            <a:pPr indent="-195843">
              <a:spcBef>
                <a:spcPts val="0"/>
              </a:spcBef>
              <a:spcAft>
                <a:spcPts val="522"/>
              </a:spcAft>
              <a:buFont typeface="Wingdings"/>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400" b="1" i="1" dirty="0" smtClean="0">
                <a:solidFill>
                  <a:srgbClr val="000000"/>
                </a:solidFill>
                <a:latin typeface="Consolas" pitchFamily="49" charset="0"/>
                <a:cs typeface="Consolas" pitchFamily="49" charset="0"/>
              </a:rPr>
              <a:t>	true if this string contains s, false otherwise </a:t>
            </a:r>
          </a:p>
          <a:p>
            <a:pPr indent="-195843">
              <a:spcBef>
                <a:spcPts val="0"/>
              </a:spcBef>
              <a:spcAft>
                <a:spcPts val="522"/>
              </a:spcAft>
              <a:buFont typeface="Wingdings"/>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400" b="1" i="1" dirty="0" smtClean="0">
                <a:solidFill>
                  <a:srgbClr val="000000"/>
                </a:solidFill>
                <a:latin typeface="Consolas" pitchFamily="49" charset="0"/>
                <a:cs typeface="Consolas" pitchFamily="49" charset="0"/>
              </a:rPr>
              <a:t>Throws:</a:t>
            </a:r>
          </a:p>
          <a:p>
            <a:pPr indent="-195843">
              <a:spcBef>
                <a:spcPts val="0"/>
              </a:spcBef>
              <a:spcAft>
                <a:spcPts val="522"/>
              </a:spcAft>
              <a:buFont typeface="Wingdings"/>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400" b="1" i="1" dirty="0" smtClean="0">
                <a:solidFill>
                  <a:srgbClr val="000000"/>
                </a:solidFill>
                <a:latin typeface="Consolas" pitchFamily="49" charset="0"/>
                <a:cs typeface="Consolas" pitchFamily="49" charset="0"/>
              </a:rPr>
              <a:t>	</a:t>
            </a:r>
            <a:r>
              <a:rPr lang="en-GB" sz="1400" b="1" i="1" dirty="0" err="1" smtClean="0">
                <a:solidFill>
                  <a:srgbClr val="000000"/>
                </a:solidFill>
                <a:latin typeface="Consolas" pitchFamily="49" charset="0"/>
                <a:cs typeface="Consolas" pitchFamily="49" charset="0"/>
              </a:rPr>
              <a:t>NullPointerException</a:t>
            </a:r>
            <a:endParaRPr lang="en-GB" sz="1400" b="1" i="1" dirty="0" smtClean="0">
              <a:solidFill>
                <a:srgbClr val="000000"/>
              </a:solidFill>
              <a:latin typeface="Consolas" pitchFamily="49" charset="0"/>
              <a:cs typeface="Consolas" pitchFamily="49" charset="0"/>
              <a:hlinkClick r:id="rId3"/>
            </a:endParaRPr>
          </a:p>
          <a:p>
            <a:pPr indent="-195843">
              <a:spcBef>
                <a:spcPts val="0"/>
              </a:spcBef>
              <a:spcAft>
                <a:spcPts val="522"/>
              </a:spcAft>
              <a:buFont typeface="Wingdings"/>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400" b="1" i="1" dirty="0" smtClean="0">
                <a:solidFill>
                  <a:srgbClr val="000000"/>
                </a:solidFill>
                <a:latin typeface="Consolas" pitchFamily="49" charset="0"/>
                <a:cs typeface="Consolas" pitchFamily="49" charset="0"/>
              </a:rPr>
              <a:t>Since:</a:t>
            </a:r>
          </a:p>
          <a:p>
            <a:pPr indent="-195843">
              <a:spcBef>
                <a:spcPts val="0"/>
              </a:spcBef>
              <a:spcAft>
                <a:spcPts val="511"/>
              </a:spcAft>
              <a:buFont typeface="Wingdings"/>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1400" b="1" i="1" dirty="0" smtClean="0">
                <a:solidFill>
                  <a:srgbClr val="000000"/>
                </a:solidFill>
                <a:latin typeface="Consolas" pitchFamily="49" charset="0"/>
                <a:cs typeface="Consolas" pitchFamily="49" charset="0"/>
              </a:rPr>
              <a:t>	1.5 </a:t>
            </a:r>
            <a:endParaRPr lang="en-GB" sz="1400" b="1" i="1" dirty="0">
              <a:solidFill>
                <a:srgbClr val="000000"/>
              </a:solidFill>
              <a:latin typeface="Consolas" pitchFamily="49" charset="0"/>
              <a:cs typeface="Consolas" pitchFamily="49" charset="0"/>
            </a:endParaRPr>
          </a:p>
        </p:txBody>
      </p:sp>
      <p:sp>
        <p:nvSpPr>
          <p:cNvPr id="12" name="Oval 11"/>
          <p:cNvSpPr/>
          <p:nvPr/>
        </p:nvSpPr>
        <p:spPr>
          <a:xfrm>
            <a:off x="381000" y="4038600"/>
            <a:ext cx="1905000" cy="1447800"/>
          </a:xfrm>
          <a:prstGeom prst="ellipse">
            <a:avLst/>
          </a:prstGeom>
          <a:solidFill>
            <a:srgbClr val="FFC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p:txBody>
          <a:bodyPr>
            <a:normAutofit fontScale="90000"/>
          </a:bodyPr>
          <a:lstStyle/>
          <a:p>
            <a:r>
              <a:rPr lang="en-GB" dirty="0" smtClean="0"/>
              <a:t>CSE 331 specifications</a:t>
            </a:r>
            <a:br>
              <a:rPr lang="en-GB" dirty="0" smtClean="0"/>
            </a:br>
            <a:r>
              <a:rPr lang="en-GB" sz="3100" dirty="0" smtClean="0"/>
              <a:t>(</a:t>
            </a:r>
            <a:r>
              <a:rPr lang="en-GB" sz="3100" dirty="0" err="1" smtClean="0"/>
              <a:t>Javadoc</a:t>
            </a:r>
            <a:r>
              <a:rPr lang="en-GB" sz="3100" dirty="0" smtClean="0"/>
              <a:t> is extensible)</a:t>
            </a:r>
            <a:endParaRPr lang="en-GB" dirty="0"/>
          </a:p>
        </p:txBody>
      </p:sp>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17</a:t>
            </a:fld>
            <a:endParaRPr lang="en-US" dirty="0"/>
          </a:p>
        </p:txBody>
      </p:sp>
      <p:sp>
        <p:nvSpPr>
          <p:cNvPr id="17410" name="Rectangle 2"/>
          <p:cNvSpPr>
            <a:spLocks noGrp="1" noChangeArrowheads="1"/>
          </p:cNvSpPr>
          <p:nvPr>
            <p:ph sz="quarter" idx="1"/>
          </p:nvPr>
        </p:nvSpPr>
        <p:spPr/>
        <p:txBody>
          <a:bodyPr>
            <a:normAutofit fontScale="92500" lnSpcReduction="20000"/>
          </a:bodyPr>
          <a:lstStyle/>
          <a:p>
            <a:r>
              <a:rPr lang="en-GB" dirty="0" smtClean="0"/>
              <a:t>The </a:t>
            </a:r>
            <a:r>
              <a:rPr lang="en-GB" sz="3100" i="1" dirty="0" smtClean="0">
                <a:solidFill>
                  <a:srgbClr val="FF0000"/>
                </a:solidFill>
              </a:rPr>
              <a:t>precondition</a:t>
            </a:r>
            <a:r>
              <a:rPr lang="en-GB" dirty="0" smtClean="0"/>
              <a:t>: constraints that hold before the method is called</a:t>
            </a:r>
          </a:p>
          <a:p>
            <a:pPr lvl="1"/>
            <a:r>
              <a:rPr lang="en-GB" i="1" dirty="0" smtClean="0">
                <a:solidFill>
                  <a:srgbClr val="FF0000"/>
                </a:solidFill>
              </a:rPr>
              <a:t>requires</a:t>
            </a:r>
            <a:r>
              <a:rPr lang="en-GB" dirty="0" smtClean="0"/>
              <a:t>:  spells out any obligations on client (if </a:t>
            </a:r>
            <a:r>
              <a:rPr lang="en-GB" i="1" dirty="0">
                <a:solidFill>
                  <a:srgbClr val="FF0000"/>
                </a:solidFill>
              </a:rPr>
              <a:t>requires</a:t>
            </a:r>
            <a:r>
              <a:rPr lang="en-GB" dirty="0" smtClean="0"/>
              <a:t> is not satisfied by a client, the implementation is unconstrained)</a:t>
            </a:r>
          </a:p>
          <a:p>
            <a:r>
              <a:rPr lang="en-GB" dirty="0" smtClean="0"/>
              <a:t>The </a:t>
            </a:r>
            <a:r>
              <a:rPr lang="en-GB" sz="3100" i="1" dirty="0" err="1" smtClean="0">
                <a:solidFill>
                  <a:srgbClr val="FF0000"/>
                </a:solidFill>
              </a:rPr>
              <a:t>postcondition</a:t>
            </a:r>
            <a:r>
              <a:rPr lang="en-GB" dirty="0" smtClean="0"/>
              <a:t>: constraints that hold after the method is called (if the precondition held)</a:t>
            </a:r>
          </a:p>
          <a:p>
            <a:pPr lvl="1"/>
            <a:r>
              <a:rPr lang="en-GB" i="1" dirty="0">
                <a:solidFill>
                  <a:srgbClr val="FF0000"/>
                </a:solidFill>
              </a:rPr>
              <a:t>modifies</a:t>
            </a:r>
            <a:r>
              <a:rPr lang="en-GB" dirty="0" smtClean="0"/>
              <a:t>:  lists objects that may be affected by method; any object not listed is guaranteed to be untouched</a:t>
            </a:r>
          </a:p>
          <a:p>
            <a:pPr lvl="1"/>
            <a:r>
              <a:rPr lang="en-GB" i="1" dirty="0">
                <a:solidFill>
                  <a:srgbClr val="FF0000"/>
                </a:solidFill>
              </a:rPr>
              <a:t>throws</a:t>
            </a:r>
            <a:r>
              <a:rPr lang="en-GB" dirty="0" smtClean="0"/>
              <a:t>:  lists possible exceptions </a:t>
            </a:r>
          </a:p>
          <a:p>
            <a:pPr lvl="1"/>
            <a:r>
              <a:rPr lang="en-GB" i="1" dirty="0" smtClean="0">
                <a:solidFill>
                  <a:srgbClr val="FF0000"/>
                </a:solidFill>
              </a:rPr>
              <a:t>effects</a:t>
            </a:r>
            <a:r>
              <a:rPr lang="en-GB" dirty="0" smtClean="0"/>
              <a:t>:  gives guarantees on the final state of modified objects</a:t>
            </a:r>
          </a:p>
          <a:p>
            <a:pPr lvl="1"/>
            <a:r>
              <a:rPr lang="en-GB" i="1" dirty="0">
                <a:solidFill>
                  <a:srgbClr val="FF0000"/>
                </a:solidFill>
              </a:rPr>
              <a:t>returns</a:t>
            </a:r>
            <a:r>
              <a:rPr lang="en-GB" dirty="0" smtClean="0"/>
              <a:t>:  describes return value</a:t>
            </a:r>
            <a:endParaRPr lang="en-GB" dirty="0"/>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a:bodyPr>
          <a:lstStyle/>
          <a:p>
            <a:r>
              <a:rPr lang="en-US" dirty="0" smtClean="0"/>
              <a:t>Ex 1: </a:t>
            </a:r>
            <a:r>
              <a:rPr lang="en-US" dirty="0"/>
              <a:t>S</a:t>
            </a:r>
            <a:r>
              <a:rPr lang="en-US" dirty="0" smtClean="0"/>
              <a:t>pec and an implementation</a:t>
            </a:r>
            <a:endParaRPr lang="en-US" sz="3100"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18</a:t>
            </a:fld>
            <a:endParaRPr lang="en-US" dirty="0"/>
          </a:p>
        </p:txBody>
      </p:sp>
      <p:sp>
        <p:nvSpPr>
          <p:cNvPr id="98307" name="Rectangle 3"/>
          <p:cNvSpPr>
            <a:spLocks noGrp="1" noChangeArrowheads="1"/>
          </p:cNvSpPr>
          <p:nvPr>
            <p:ph sz="quarter" idx="1"/>
          </p:nvPr>
        </p:nvSpPr>
        <p:spPr>
          <a:xfrm>
            <a:off x="612648" y="1600200"/>
            <a:ext cx="8226552" cy="1815882"/>
          </a:xfrm>
          <a:solidFill>
            <a:srgbClr val="FFC000"/>
          </a:solidFill>
          <a:ln w="38100">
            <a:solidFill>
              <a:srgbClr val="FFC000">
                <a:alpha val="50000"/>
              </a:srgbClr>
            </a:solidFill>
          </a:ln>
        </p:spPr>
        <p:txBody>
          <a:bodyPr wrap="square">
            <a:spAutoFit/>
          </a:bodyPr>
          <a:lstStyle/>
          <a:p>
            <a:pPr marL="0" indent="0">
              <a:spcBef>
                <a:spcPts val="0"/>
              </a:spcBef>
              <a:buNone/>
            </a:pPr>
            <a:r>
              <a:rPr lang="en-US" sz="1600" b="1" dirty="0" smtClean="0">
                <a:latin typeface="Consolas" pitchFamily="49" charset="0"/>
                <a:cs typeface="Consolas" pitchFamily="49" charset="0"/>
              </a:rPr>
              <a:t>static </a:t>
            </a:r>
            <a:r>
              <a:rPr lang="en-US" sz="1600" b="1" dirty="0" err="1" smtClean="0">
                <a:latin typeface="Consolas" pitchFamily="49" charset="0"/>
                <a:cs typeface="Consolas" pitchFamily="49" charset="0"/>
              </a:rPr>
              <a:t>int</a:t>
            </a:r>
            <a:r>
              <a:rPr lang="en-US" sz="1600" b="1" dirty="0" smtClean="0">
                <a:latin typeface="Consolas" pitchFamily="49" charset="0"/>
                <a:cs typeface="Consolas" pitchFamily="49" charset="0"/>
              </a:rPr>
              <a:t> test(List&lt;T&gt; </a:t>
            </a:r>
            <a:r>
              <a:rPr lang="en-US" sz="1600" b="1" dirty="0" err="1" smtClean="0">
                <a:latin typeface="Consolas" pitchFamily="49" charset="0"/>
                <a:cs typeface="Consolas" pitchFamily="49" charset="0"/>
              </a:rPr>
              <a:t>lst</a:t>
            </a:r>
            <a:r>
              <a:rPr lang="en-US" sz="1600" b="1" dirty="0" smtClean="0">
                <a:latin typeface="Consolas" pitchFamily="49" charset="0"/>
                <a:cs typeface="Consolas" pitchFamily="49" charset="0"/>
              </a:rPr>
              <a:t>, T </a:t>
            </a:r>
            <a:r>
              <a:rPr lang="en-US" sz="1600" b="1" dirty="0" err="1" smtClean="0">
                <a:latin typeface="Consolas" pitchFamily="49" charset="0"/>
                <a:cs typeface="Consolas" pitchFamily="49" charset="0"/>
              </a:rPr>
              <a:t>oldelt</a:t>
            </a:r>
            <a:r>
              <a:rPr lang="en-US" sz="1600" b="1" dirty="0" smtClean="0">
                <a:latin typeface="Consolas" pitchFamily="49" charset="0"/>
                <a:cs typeface="Consolas" pitchFamily="49" charset="0"/>
              </a:rPr>
              <a:t>, T </a:t>
            </a:r>
            <a:r>
              <a:rPr lang="en-US" sz="1600" b="1" dirty="0" err="1" smtClean="0">
                <a:latin typeface="Consolas" pitchFamily="49" charset="0"/>
                <a:cs typeface="Consolas" pitchFamily="49" charset="0"/>
              </a:rPr>
              <a:t>newelt</a:t>
            </a:r>
            <a:r>
              <a:rPr lang="en-US" sz="1600" b="1" dirty="0" smtClean="0">
                <a:latin typeface="Consolas" pitchFamily="49" charset="0"/>
                <a:cs typeface="Consolas" pitchFamily="49" charset="0"/>
              </a:rPr>
              <a:t>)</a:t>
            </a:r>
          </a:p>
          <a:p>
            <a:pPr marL="0" indent="0">
              <a:spcBef>
                <a:spcPts val="0"/>
              </a:spcBef>
              <a:buNone/>
            </a:pPr>
            <a:r>
              <a:rPr lang="en-US" sz="1600" dirty="0" smtClean="0">
                <a:latin typeface="Consolas" pitchFamily="49" charset="0"/>
                <a:cs typeface="Consolas" pitchFamily="49" charset="0"/>
              </a:rPr>
              <a:t>  </a:t>
            </a:r>
            <a:r>
              <a:rPr lang="en-US" sz="1600" b="1" dirty="0" smtClean="0">
                <a:solidFill>
                  <a:srgbClr val="FF0000"/>
                </a:solidFill>
                <a:latin typeface="Consolas" pitchFamily="49" charset="0"/>
                <a:cs typeface="Consolas" pitchFamily="49" charset="0"/>
              </a:rPr>
              <a:t>requires</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lst</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oldelt</a:t>
            </a:r>
            <a:r>
              <a:rPr lang="en-US" sz="1600" dirty="0" smtClean="0">
                <a:latin typeface="Consolas" pitchFamily="49" charset="0"/>
                <a:cs typeface="Consolas" pitchFamily="49" charset="0"/>
              </a:rPr>
              <a:t>, and </a:t>
            </a:r>
            <a:r>
              <a:rPr lang="en-US" sz="1600" dirty="0" err="1" smtClean="0">
                <a:latin typeface="Consolas" pitchFamily="49" charset="0"/>
                <a:cs typeface="Consolas" pitchFamily="49" charset="0"/>
              </a:rPr>
              <a:t>newelt</a:t>
            </a:r>
            <a:r>
              <a:rPr lang="en-US" sz="1600" dirty="0" smtClean="0">
                <a:latin typeface="Consolas" pitchFamily="49" charset="0"/>
                <a:cs typeface="Consolas" pitchFamily="49" charset="0"/>
              </a:rPr>
              <a:t> are non-null</a:t>
            </a:r>
          </a:p>
          <a:p>
            <a:pPr marL="0" indent="0">
              <a:spcBef>
                <a:spcPts val="0"/>
              </a:spcBef>
              <a:buNone/>
            </a:pP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oldelt</a:t>
            </a:r>
            <a:r>
              <a:rPr lang="en-US" sz="1600" dirty="0" smtClean="0">
                <a:latin typeface="Consolas" pitchFamily="49" charset="0"/>
                <a:cs typeface="Consolas" pitchFamily="49" charset="0"/>
              </a:rPr>
              <a:t> occurs in </a:t>
            </a:r>
            <a:r>
              <a:rPr lang="en-US" sz="1600" dirty="0" err="1" smtClean="0">
                <a:latin typeface="Consolas" pitchFamily="49" charset="0"/>
                <a:cs typeface="Consolas" pitchFamily="49" charset="0"/>
              </a:rPr>
              <a:t>lst</a:t>
            </a:r>
            <a:endParaRPr lang="en-US" sz="1600" dirty="0" smtClean="0">
              <a:latin typeface="Consolas" pitchFamily="49" charset="0"/>
              <a:cs typeface="Consolas" pitchFamily="49" charset="0"/>
            </a:endParaRPr>
          </a:p>
          <a:p>
            <a:pPr marL="0" indent="0">
              <a:spcBef>
                <a:spcPts val="0"/>
              </a:spcBef>
              <a:buNone/>
            </a:pPr>
            <a:r>
              <a:rPr lang="en-US" sz="1600" dirty="0" smtClean="0">
                <a:latin typeface="Consolas" pitchFamily="49" charset="0"/>
                <a:cs typeface="Consolas" pitchFamily="49" charset="0"/>
              </a:rPr>
              <a:t>  </a:t>
            </a:r>
            <a:r>
              <a:rPr lang="en-US" sz="1600" b="1" dirty="0" smtClean="0">
                <a:solidFill>
                  <a:srgbClr val="FF0000"/>
                </a:solidFill>
                <a:latin typeface="Consolas" pitchFamily="49" charset="0"/>
                <a:cs typeface="Consolas" pitchFamily="49" charset="0"/>
              </a:rPr>
              <a:t>modifies</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lst</a:t>
            </a:r>
            <a:r>
              <a:rPr lang="en-US" sz="1600" dirty="0" smtClean="0">
                <a:latin typeface="Consolas" pitchFamily="49" charset="0"/>
                <a:cs typeface="Consolas" pitchFamily="49" charset="0"/>
              </a:rPr>
              <a:t/>
            </a:r>
            <a:br>
              <a:rPr lang="en-US" sz="1600" dirty="0" smtClean="0">
                <a:latin typeface="Consolas" pitchFamily="49" charset="0"/>
                <a:cs typeface="Consolas" pitchFamily="49" charset="0"/>
              </a:rPr>
            </a:br>
            <a:r>
              <a:rPr lang="en-US" sz="1600" dirty="0" smtClean="0">
                <a:latin typeface="Consolas" pitchFamily="49" charset="0"/>
                <a:cs typeface="Consolas" pitchFamily="49" charset="0"/>
              </a:rPr>
              <a:t>  </a:t>
            </a:r>
            <a:r>
              <a:rPr lang="en-US" sz="1600" b="1" dirty="0" smtClean="0">
                <a:solidFill>
                  <a:srgbClr val="FF0000"/>
                </a:solidFill>
                <a:latin typeface="Consolas" pitchFamily="49" charset="0"/>
                <a:cs typeface="Consolas" pitchFamily="49" charset="0"/>
              </a:rPr>
              <a:t>effects</a:t>
            </a:r>
            <a:r>
              <a:rPr lang="en-US" sz="1600" dirty="0" smtClean="0">
                <a:latin typeface="Consolas" pitchFamily="49" charset="0"/>
                <a:cs typeface="Consolas" pitchFamily="49" charset="0"/>
              </a:rPr>
              <a:t> </a:t>
            </a:r>
            <a:r>
              <a:rPr lang="en-US" sz="1600" dirty="0">
                <a:latin typeface="Consolas" pitchFamily="49" charset="0"/>
                <a:cs typeface="Consolas" pitchFamily="49" charset="0"/>
              </a:rPr>
              <a:t> </a:t>
            </a:r>
            <a:r>
              <a:rPr lang="en-US" sz="1600" dirty="0" smtClean="0">
                <a:latin typeface="Consolas" pitchFamily="49" charset="0"/>
                <a:cs typeface="Consolas" pitchFamily="49" charset="0"/>
              </a:rPr>
              <a:t>change the first occurrence of </a:t>
            </a:r>
            <a:r>
              <a:rPr lang="en-US" sz="1600" dirty="0" err="1" smtClean="0">
                <a:latin typeface="Consolas" pitchFamily="49" charset="0"/>
                <a:cs typeface="Consolas" pitchFamily="49" charset="0"/>
              </a:rPr>
              <a:t>oldelt</a:t>
            </a:r>
            <a:r>
              <a:rPr lang="en-US" sz="1600" dirty="0" smtClean="0">
                <a:latin typeface="Consolas" pitchFamily="49" charset="0"/>
                <a:cs typeface="Consolas" pitchFamily="49" charset="0"/>
              </a:rPr>
              <a:t> in </a:t>
            </a:r>
            <a:r>
              <a:rPr lang="en-US" sz="1600" dirty="0" err="1" smtClean="0">
                <a:latin typeface="Consolas" pitchFamily="49" charset="0"/>
                <a:cs typeface="Consolas" pitchFamily="49" charset="0"/>
              </a:rPr>
              <a:t>lst</a:t>
            </a:r>
            <a:r>
              <a:rPr lang="en-US" sz="1600" dirty="0" smtClean="0">
                <a:latin typeface="Consolas" pitchFamily="49" charset="0"/>
                <a:cs typeface="Consolas" pitchFamily="49" charset="0"/>
              </a:rPr>
              <a:t> to</a:t>
            </a:r>
            <a:r>
              <a:rPr lang="en-US" sz="1600" dirty="0">
                <a:latin typeface="Consolas" pitchFamily="49" charset="0"/>
                <a:cs typeface="Consolas" pitchFamily="49" charset="0"/>
              </a:rPr>
              <a:t> </a:t>
            </a:r>
            <a:r>
              <a:rPr lang="en-US" sz="1600" dirty="0" err="1" smtClean="0">
                <a:latin typeface="Consolas" pitchFamily="49" charset="0"/>
                <a:cs typeface="Consolas" pitchFamily="49" charset="0"/>
              </a:rPr>
              <a:t>newelt</a:t>
            </a:r>
            <a:r>
              <a:rPr lang="en-US" sz="1600" dirty="0" smtClean="0">
                <a:latin typeface="Consolas" pitchFamily="49" charset="0"/>
                <a:cs typeface="Consolas" pitchFamily="49" charset="0"/>
              </a:rPr>
              <a:t/>
            </a:r>
            <a:br>
              <a:rPr lang="en-US" sz="1600" dirty="0" smtClean="0">
                <a:latin typeface="Consolas" pitchFamily="49" charset="0"/>
                <a:cs typeface="Consolas" pitchFamily="49" charset="0"/>
              </a:rPr>
            </a:br>
            <a:r>
              <a:rPr lang="en-US" sz="1600" dirty="0" smtClean="0">
                <a:latin typeface="Consolas" pitchFamily="49" charset="0"/>
                <a:cs typeface="Consolas" pitchFamily="49" charset="0"/>
              </a:rPr>
              <a:t>           no other changes to </a:t>
            </a:r>
            <a:r>
              <a:rPr lang="en-US" sz="1600" dirty="0" err="1" smtClean="0">
                <a:latin typeface="Consolas" pitchFamily="49" charset="0"/>
                <a:cs typeface="Consolas" pitchFamily="49" charset="0"/>
              </a:rPr>
              <a:t>lst</a:t>
            </a:r>
            <a:endParaRPr lang="en-US" sz="1600" dirty="0">
              <a:latin typeface="Consolas" pitchFamily="49" charset="0"/>
              <a:cs typeface="Consolas" pitchFamily="49" charset="0"/>
            </a:endParaRPr>
          </a:p>
          <a:p>
            <a:pPr marL="0" indent="0">
              <a:spcBef>
                <a:spcPts val="0"/>
              </a:spcBef>
              <a:buNone/>
              <a:tabLst>
                <a:tab pos="0" algn="l"/>
              </a:tabLst>
            </a:pPr>
            <a:r>
              <a:rPr lang="en-US" sz="1600" dirty="0" smtClean="0">
                <a:latin typeface="Consolas" pitchFamily="49" charset="0"/>
                <a:cs typeface="Consolas" pitchFamily="49" charset="0"/>
              </a:rPr>
              <a:t>  </a:t>
            </a:r>
            <a:r>
              <a:rPr lang="en-US" sz="1600" b="1" dirty="0" smtClean="0">
                <a:solidFill>
                  <a:srgbClr val="FF0000"/>
                </a:solidFill>
                <a:latin typeface="Consolas" pitchFamily="49" charset="0"/>
                <a:cs typeface="Consolas" pitchFamily="49" charset="0"/>
              </a:rPr>
              <a:t>returns</a:t>
            </a:r>
            <a:r>
              <a:rPr lang="en-US" sz="1600" dirty="0" smtClean="0">
                <a:latin typeface="Consolas" pitchFamily="49" charset="0"/>
                <a:cs typeface="Consolas" pitchFamily="49" charset="0"/>
              </a:rPr>
              <a:t> </a:t>
            </a:r>
            <a:r>
              <a:rPr lang="en-US" sz="1600" dirty="0">
                <a:latin typeface="Consolas" pitchFamily="49" charset="0"/>
                <a:cs typeface="Consolas" pitchFamily="49" charset="0"/>
              </a:rPr>
              <a:t> </a:t>
            </a:r>
            <a:r>
              <a:rPr lang="en-US" sz="1600" dirty="0" smtClean="0">
                <a:latin typeface="Consolas" pitchFamily="49" charset="0"/>
                <a:cs typeface="Consolas" pitchFamily="49" charset="0"/>
              </a:rPr>
              <a:t>position of element in </a:t>
            </a:r>
            <a:r>
              <a:rPr lang="en-US" sz="1600" dirty="0" err="1" smtClean="0">
                <a:latin typeface="Consolas" pitchFamily="49" charset="0"/>
                <a:cs typeface="Consolas" pitchFamily="49" charset="0"/>
              </a:rPr>
              <a:t>lst</a:t>
            </a:r>
            <a:r>
              <a:rPr lang="en-US" sz="1600" dirty="0" smtClean="0">
                <a:latin typeface="Consolas" pitchFamily="49" charset="0"/>
                <a:cs typeface="Consolas" pitchFamily="49" charset="0"/>
              </a:rPr>
              <a:t> that was </a:t>
            </a:r>
            <a:r>
              <a:rPr lang="en-US" sz="1600" dirty="0" err="1" smtClean="0">
                <a:latin typeface="Consolas" pitchFamily="49" charset="0"/>
                <a:cs typeface="Consolas" pitchFamily="49" charset="0"/>
              </a:rPr>
              <a:t>oldelt</a:t>
            </a:r>
            <a:r>
              <a:rPr lang="en-US" sz="1600" dirty="0" smtClean="0">
                <a:latin typeface="Consolas" pitchFamily="49" charset="0"/>
                <a:cs typeface="Consolas" pitchFamily="49" charset="0"/>
              </a:rPr>
              <a:t> and is now </a:t>
            </a:r>
            <a:r>
              <a:rPr lang="en-US" sz="1600" dirty="0" err="1" smtClean="0">
                <a:latin typeface="Consolas" pitchFamily="49" charset="0"/>
                <a:cs typeface="Consolas" pitchFamily="49" charset="0"/>
              </a:rPr>
              <a:t>newelt</a:t>
            </a:r>
            <a:endParaRPr lang="en-US" sz="1600" b="1" dirty="0">
              <a:latin typeface="Courier New" pitchFamily="49" charset="0"/>
            </a:endParaRPr>
          </a:p>
        </p:txBody>
      </p:sp>
      <p:sp>
        <p:nvSpPr>
          <p:cNvPr id="4" name="Rectangle 3"/>
          <p:cNvSpPr/>
          <p:nvPr/>
        </p:nvSpPr>
        <p:spPr>
          <a:xfrm>
            <a:off x="609600" y="3581400"/>
            <a:ext cx="8229600" cy="2800767"/>
          </a:xfrm>
          <a:prstGeom prst="rect">
            <a:avLst/>
          </a:prstGeom>
          <a:solidFill>
            <a:schemeClr val="accent1"/>
          </a:solidFill>
          <a:ln w="38100">
            <a:solidFill>
              <a:schemeClr val="accent1">
                <a:alpha val="50000"/>
              </a:schemeClr>
            </a:solidFill>
          </a:ln>
        </p:spPr>
        <p:txBody>
          <a:bodyPr wrap="square">
            <a:spAutoFit/>
          </a:bodyPr>
          <a:lstStyle/>
          <a:p>
            <a:pPr>
              <a:tabLst>
                <a:tab pos="0" algn="l"/>
              </a:tabLst>
            </a:pPr>
            <a:r>
              <a:rPr lang="en-US" sz="1600" b="1" dirty="0">
                <a:latin typeface="Courier New" pitchFamily="49" charset="0"/>
              </a:rPr>
              <a:t>static </a:t>
            </a:r>
            <a:r>
              <a:rPr lang="en-US" sz="1600" b="1" dirty="0" err="1">
                <a:latin typeface="Courier New" pitchFamily="49" charset="0"/>
              </a:rPr>
              <a:t>int</a:t>
            </a:r>
            <a:r>
              <a:rPr lang="en-US" sz="1600" b="1" dirty="0">
                <a:latin typeface="Courier New" pitchFamily="49" charset="0"/>
              </a:rPr>
              <a:t> test(List&lt;T&gt; </a:t>
            </a:r>
            <a:r>
              <a:rPr lang="en-US" sz="1600" b="1" dirty="0" err="1">
                <a:latin typeface="Courier New" pitchFamily="49" charset="0"/>
              </a:rPr>
              <a:t>lst</a:t>
            </a:r>
            <a:r>
              <a:rPr lang="en-US" sz="1600" b="1" dirty="0">
                <a:latin typeface="Courier New" pitchFamily="49" charset="0"/>
              </a:rPr>
              <a:t>, T </a:t>
            </a:r>
            <a:r>
              <a:rPr lang="en-US" sz="1600" b="1" dirty="0" err="1">
                <a:latin typeface="Courier New" pitchFamily="49" charset="0"/>
              </a:rPr>
              <a:t>oldelt</a:t>
            </a:r>
            <a:r>
              <a:rPr lang="en-US" sz="1600" b="1" dirty="0">
                <a:latin typeface="Courier New" pitchFamily="49" charset="0"/>
              </a:rPr>
              <a:t>, T </a:t>
            </a:r>
            <a:r>
              <a:rPr lang="en-US" sz="1600" b="1" dirty="0" err="1">
                <a:latin typeface="Courier New" pitchFamily="49" charset="0"/>
              </a:rPr>
              <a:t>newelt</a:t>
            </a:r>
            <a:r>
              <a:rPr lang="en-US" sz="1600" b="1" dirty="0">
                <a:latin typeface="Courier New" pitchFamily="49" charset="0"/>
              </a:rPr>
              <a:t>) {</a:t>
            </a:r>
          </a:p>
          <a:p>
            <a:pPr marL="414338" indent="-414338">
              <a:buNone/>
              <a:tabLst>
                <a:tab pos="0" algn="l"/>
              </a:tabLst>
            </a:pPr>
            <a:r>
              <a:rPr lang="en-US" sz="1600" b="1" dirty="0">
                <a:latin typeface="Courier New" pitchFamily="49" charset="0"/>
              </a:rPr>
              <a:t>  </a:t>
            </a:r>
            <a:r>
              <a:rPr lang="en-US" sz="1600" b="1" dirty="0" err="1">
                <a:latin typeface="Courier New" pitchFamily="49" charset="0"/>
              </a:rPr>
              <a:t>int</a:t>
            </a:r>
            <a:r>
              <a:rPr lang="en-US" sz="1600" b="1" dirty="0">
                <a:latin typeface="Courier New" pitchFamily="49" charset="0"/>
              </a:rPr>
              <a:t> i = 0;</a:t>
            </a:r>
          </a:p>
          <a:p>
            <a:pPr marL="414338" indent="-414338">
              <a:buNone/>
              <a:tabLst>
                <a:tab pos="0" algn="l"/>
              </a:tabLst>
            </a:pPr>
            <a:r>
              <a:rPr lang="en-US" sz="1600" b="1" dirty="0">
                <a:latin typeface="Courier New" pitchFamily="49" charset="0"/>
              </a:rPr>
              <a:t>  for (T </a:t>
            </a:r>
            <a:r>
              <a:rPr lang="en-US" sz="1600" b="1" dirty="0" err="1">
                <a:latin typeface="Courier New" pitchFamily="49" charset="0"/>
              </a:rPr>
              <a:t>curr</a:t>
            </a:r>
            <a:r>
              <a:rPr lang="en-US" sz="1600" b="1" dirty="0">
                <a:latin typeface="Courier New" pitchFamily="49" charset="0"/>
              </a:rPr>
              <a:t> : </a:t>
            </a:r>
            <a:r>
              <a:rPr lang="en-US" sz="1600" b="1" dirty="0" err="1">
                <a:latin typeface="Courier New" pitchFamily="49" charset="0"/>
              </a:rPr>
              <a:t>lst</a:t>
            </a:r>
            <a:r>
              <a:rPr lang="en-US" sz="1600" b="1" dirty="0">
                <a:latin typeface="Courier New" pitchFamily="49" charset="0"/>
              </a:rPr>
              <a:t>) {</a:t>
            </a:r>
          </a:p>
          <a:p>
            <a:pPr marL="414338" indent="-414338">
              <a:buNone/>
              <a:tabLst>
                <a:tab pos="0" algn="l"/>
              </a:tabLst>
            </a:pPr>
            <a:r>
              <a:rPr lang="en-US" sz="1600" b="1" dirty="0">
                <a:latin typeface="Courier New" pitchFamily="49" charset="0"/>
              </a:rPr>
              <a:t>    if (</a:t>
            </a:r>
            <a:r>
              <a:rPr lang="en-US" sz="1600" b="1" dirty="0" err="1">
                <a:latin typeface="Courier New" pitchFamily="49" charset="0"/>
              </a:rPr>
              <a:t>curr</a:t>
            </a:r>
            <a:r>
              <a:rPr lang="en-US" sz="1600" b="1" dirty="0">
                <a:latin typeface="Courier New" pitchFamily="49" charset="0"/>
              </a:rPr>
              <a:t> == </a:t>
            </a:r>
            <a:r>
              <a:rPr lang="en-US" sz="1600" b="1" dirty="0" err="1">
                <a:latin typeface="Courier New" pitchFamily="49" charset="0"/>
              </a:rPr>
              <a:t>oldelt</a:t>
            </a:r>
            <a:r>
              <a:rPr lang="en-US" sz="1600" b="1" dirty="0">
                <a:latin typeface="Courier New" pitchFamily="49" charset="0"/>
              </a:rPr>
              <a:t>) {</a:t>
            </a:r>
          </a:p>
          <a:p>
            <a:pPr marL="414338" indent="-414338">
              <a:buNone/>
              <a:tabLst>
                <a:tab pos="0" algn="l"/>
              </a:tabLst>
            </a:pPr>
            <a:r>
              <a:rPr lang="en-US" sz="1600" b="1" dirty="0">
                <a:latin typeface="Courier New" pitchFamily="49" charset="0"/>
              </a:rPr>
              <a:t>      </a:t>
            </a:r>
            <a:r>
              <a:rPr lang="en-US" sz="1600" b="1" dirty="0" err="1">
                <a:latin typeface="Courier New" pitchFamily="49" charset="0"/>
              </a:rPr>
              <a:t>lst.set</a:t>
            </a:r>
            <a:r>
              <a:rPr lang="en-US" sz="1600" b="1" dirty="0">
                <a:latin typeface="Courier New" pitchFamily="49" charset="0"/>
              </a:rPr>
              <a:t>(</a:t>
            </a:r>
            <a:r>
              <a:rPr lang="en-US" sz="1600" b="1" dirty="0" err="1">
                <a:latin typeface="Courier New" pitchFamily="49" charset="0"/>
              </a:rPr>
              <a:t>newelt</a:t>
            </a:r>
            <a:r>
              <a:rPr lang="en-US" sz="1600" b="1" dirty="0">
                <a:latin typeface="Courier New" pitchFamily="49" charset="0"/>
              </a:rPr>
              <a:t>, i);</a:t>
            </a:r>
          </a:p>
          <a:p>
            <a:pPr marL="414338" indent="-414338">
              <a:buNone/>
              <a:tabLst>
                <a:tab pos="0" algn="l"/>
              </a:tabLst>
            </a:pPr>
            <a:r>
              <a:rPr lang="en-US" sz="1600" b="1" dirty="0">
                <a:latin typeface="Courier New" pitchFamily="49" charset="0"/>
              </a:rPr>
              <a:t>      return i;</a:t>
            </a:r>
          </a:p>
          <a:p>
            <a:pPr marL="414338" indent="-414338">
              <a:buNone/>
              <a:tabLst>
                <a:tab pos="0" algn="l"/>
              </a:tabLst>
            </a:pPr>
            <a:r>
              <a:rPr lang="en-US" sz="1600" b="1" dirty="0">
                <a:latin typeface="Courier New" pitchFamily="49" charset="0"/>
              </a:rPr>
              <a:t>    }</a:t>
            </a:r>
          </a:p>
          <a:p>
            <a:pPr marL="414338" lvl="1" indent="-414338">
              <a:buNone/>
              <a:tabLst>
                <a:tab pos="0" algn="l"/>
              </a:tabLst>
            </a:pPr>
            <a:r>
              <a:rPr lang="en-US" sz="1600" b="1" dirty="0">
                <a:latin typeface="Courier New" pitchFamily="49" charset="0"/>
              </a:rPr>
              <a:t>    i = i + 1;</a:t>
            </a:r>
          </a:p>
          <a:p>
            <a:pPr marL="414338" indent="-414338">
              <a:buNone/>
              <a:tabLst>
                <a:tab pos="0" algn="l"/>
              </a:tabLst>
            </a:pPr>
            <a:r>
              <a:rPr lang="en-US" sz="1600" b="1" dirty="0">
                <a:latin typeface="Courier New" pitchFamily="49" charset="0"/>
              </a:rPr>
              <a:t>  	}</a:t>
            </a:r>
          </a:p>
          <a:p>
            <a:pPr marL="414338" indent="-414338">
              <a:buNone/>
              <a:tabLst>
                <a:tab pos="0" algn="l"/>
              </a:tabLst>
            </a:pPr>
            <a:r>
              <a:rPr lang="en-US" sz="1600" b="1" dirty="0">
                <a:latin typeface="Courier New" pitchFamily="49" charset="0"/>
              </a:rPr>
              <a:t>   return -1;</a:t>
            </a:r>
          </a:p>
          <a:p>
            <a:pPr marL="414338" indent="-414338">
              <a:buNone/>
              <a:tabLst>
                <a:tab pos="0" algn="l"/>
              </a:tabLst>
            </a:pPr>
            <a:r>
              <a:rPr lang="en-US" sz="1600" b="1" dirty="0">
                <a:latin typeface="Courier New" pitchFamily="49" charset="0"/>
              </a:rPr>
              <a:t>}</a:t>
            </a:r>
          </a:p>
        </p:txBody>
      </p:sp>
      <p:sp>
        <p:nvSpPr>
          <p:cNvPr id="2" name="Date Placeholder 1"/>
          <p:cNvSpPr>
            <a:spLocks noGrp="1"/>
          </p:cNvSpPr>
          <p:nvPr>
            <p:ph type="dt" sz="half" idx="10"/>
          </p:nvPr>
        </p:nvSpPr>
        <p:spPr>
          <a:xfrm>
            <a:off x="6096000" y="6416675"/>
            <a:ext cx="2667000" cy="365125"/>
          </a:xfrm>
        </p:spPr>
        <p:txBody>
          <a:bodyPr/>
          <a:lstStyle/>
          <a:p>
            <a:r>
              <a:rPr lang="en-US" dirty="0" smtClean="0"/>
              <a:t>CSE 331 Autumn 2011</a:t>
            </a:r>
            <a:endParaRPr lang="en-US" dirty="0"/>
          </a:p>
        </p:txBody>
      </p:sp>
    </p:spTree>
    <p:extLst>
      <p:ext uri="{BB962C8B-B14F-4D97-AF65-F5344CB8AC3E}">
        <p14:creationId xmlns:p14="http://schemas.microsoft.com/office/powerpoint/2010/main" val="66568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a:bodyPr>
          <a:lstStyle/>
          <a:p>
            <a:r>
              <a:rPr lang="en-US" dirty="0" smtClean="0"/>
              <a:t>Ex </a:t>
            </a:r>
            <a:r>
              <a:rPr lang="en-US" dirty="0"/>
              <a:t>2: Spec and an implementation</a:t>
            </a:r>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19</a:t>
            </a:fld>
            <a:endParaRPr lang="en-US" dirty="0"/>
          </a:p>
        </p:txBody>
      </p:sp>
      <p:sp>
        <p:nvSpPr>
          <p:cNvPr id="98307" name="Rectangle 3"/>
          <p:cNvSpPr>
            <a:spLocks noGrp="1" noChangeArrowheads="1"/>
          </p:cNvSpPr>
          <p:nvPr>
            <p:ph sz="quarter" idx="1"/>
          </p:nvPr>
        </p:nvSpPr>
        <p:spPr>
          <a:xfrm>
            <a:off x="612648" y="1600200"/>
            <a:ext cx="8039380" cy="1815882"/>
          </a:xfrm>
          <a:solidFill>
            <a:srgbClr val="FFC000"/>
          </a:solidFill>
          <a:ln w="38100">
            <a:solidFill>
              <a:srgbClr val="FFC000">
                <a:alpha val="50000"/>
              </a:srgbClr>
            </a:solidFill>
          </a:ln>
        </p:spPr>
        <p:txBody>
          <a:bodyPr vert="horz" wrap="square">
            <a:spAutoFit/>
          </a:bodyPr>
          <a:lstStyle/>
          <a:p>
            <a:pPr marL="0" indent="0">
              <a:spcBef>
                <a:spcPts val="0"/>
              </a:spcBef>
              <a:buNone/>
            </a:pPr>
            <a:r>
              <a:rPr lang="en-US" sz="1600" b="1" dirty="0">
                <a:latin typeface="Consolas" pitchFamily="49" charset="0"/>
                <a:cs typeface="Consolas" pitchFamily="49" charset="0"/>
              </a:rPr>
              <a:t>static </a:t>
            </a:r>
            <a:r>
              <a:rPr lang="sv-SE" sz="1600" b="1" dirty="0">
                <a:latin typeface="Consolas" pitchFamily="49" charset="0"/>
                <a:cs typeface="Consolas" pitchFamily="49" charset="0"/>
              </a:rPr>
              <a:t>List&lt;Integer&gt; listAdd(List&lt;Integer&gt; lst1, List&lt;Integer&gt; lst2)</a:t>
            </a:r>
            <a:br>
              <a:rPr lang="sv-SE" sz="1600" b="1" dirty="0">
                <a:latin typeface="Consolas" pitchFamily="49" charset="0"/>
                <a:cs typeface="Consolas" pitchFamily="49" charset="0"/>
              </a:rPr>
            </a:br>
            <a:r>
              <a:rPr lang="en-US" sz="1600" b="1" dirty="0">
                <a:latin typeface="Consolas" pitchFamily="49" charset="0"/>
                <a:cs typeface="Consolas" pitchFamily="49" charset="0"/>
              </a:rPr>
              <a:t>  requires lst1 and lst2 are non-null</a:t>
            </a:r>
            <a:br>
              <a:rPr lang="en-US" sz="1600" b="1" dirty="0">
                <a:latin typeface="Consolas" pitchFamily="49" charset="0"/>
                <a:cs typeface="Consolas" pitchFamily="49" charset="0"/>
              </a:rPr>
            </a:br>
            <a:r>
              <a:rPr lang="en-US" sz="1600" b="1" dirty="0">
                <a:latin typeface="Consolas" pitchFamily="49" charset="0"/>
                <a:cs typeface="Consolas" pitchFamily="49" charset="0"/>
              </a:rPr>
              <a:t>           lst1 and lst2 are the same size</a:t>
            </a:r>
            <a:br>
              <a:rPr lang="en-US" sz="1600" b="1" dirty="0">
                <a:latin typeface="Consolas" pitchFamily="49" charset="0"/>
                <a:cs typeface="Consolas" pitchFamily="49" charset="0"/>
              </a:rPr>
            </a:br>
            <a:r>
              <a:rPr lang="en-US" sz="1600" b="1" dirty="0">
                <a:latin typeface="Consolas" pitchFamily="49" charset="0"/>
                <a:cs typeface="Consolas" pitchFamily="49" charset="0"/>
              </a:rPr>
              <a:t>  modifies none</a:t>
            </a:r>
            <a:br>
              <a:rPr lang="en-US" sz="1600" b="1" dirty="0">
                <a:latin typeface="Consolas" pitchFamily="49" charset="0"/>
                <a:cs typeface="Consolas" pitchFamily="49" charset="0"/>
              </a:rPr>
            </a:br>
            <a:r>
              <a:rPr lang="en-US" sz="1600" b="1" dirty="0">
                <a:latin typeface="Consolas" pitchFamily="49" charset="0"/>
                <a:cs typeface="Consolas" pitchFamily="49" charset="0"/>
              </a:rPr>
              <a:t>  effects  none</a:t>
            </a:r>
          </a:p>
          <a:p>
            <a:pPr marL="0" indent="0">
              <a:spcBef>
                <a:spcPts val="0"/>
              </a:spcBef>
              <a:buNone/>
            </a:pPr>
            <a:r>
              <a:rPr lang="en-US" sz="1600" b="1" dirty="0">
                <a:latin typeface="Consolas" pitchFamily="49" charset="0"/>
                <a:cs typeface="Consolas" pitchFamily="49" charset="0"/>
              </a:rPr>
              <a:t>  returns  a list of same size where the </a:t>
            </a:r>
            <a:r>
              <a:rPr lang="en-US" sz="1600" b="1" dirty="0" err="1">
                <a:latin typeface="Consolas" pitchFamily="49" charset="0"/>
                <a:cs typeface="Consolas" pitchFamily="49" charset="0"/>
              </a:rPr>
              <a:t>ith</a:t>
            </a:r>
            <a:r>
              <a:rPr lang="en-US" sz="1600" b="1" dirty="0">
                <a:latin typeface="Consolas" pitchFamily="49" charset="0"/>
                <a:cs typeface="Consolas" pitchFamily="49" charset="0"/>
              </a:rPr>
              <a:t> element is the sum of the</a:t>
            </a:r>
            <a:br>
              <a:rPr lang="en-US" sz="1600" b="1" dirty="0">
                <a:latin typeface="Consolas" pitchFamily="49" charset="0"/>
                <a:cs typeface="Consolas" pitchFamily="49" charset="0"/>
              </a:rPr>
            </a:br>
            <a:r>
              <a:rPr lang="en-US" sz="1600" b="1" dirty="0">
                <a:latin typeface="Consolas" pitchFamily="49" charset="0"/>
                <a:cs typeface="Consolas" pitchFamily="49" charset="0"/>
              </a:rPr>
              <a:t>               </a:t>
            </a:r>
            <a:r>
              <a:rPr lang="en-US" sz="1600" b="1" dirty="0" err="1">
                <a:latin typeface="Consolas" pitchFamily="49" charset="0"/>
                <a:cs typeface="Consolas" pitchFamily="49" charset="0"/>
              </a:rPr>
              <a:t>ith</a:t>
            </a:r>
            <a:r>
              <a:rPr lang="en-US" sz="1600" b="1" dirty="0">
                <a:latin typeface="Consolas" pitchFamily="49" charset="0"/>
                <a:cs typeface="Consolas" pitchFamily="49" charset="0"/>
              </a:rPr>
              <a:t> elements of lst1 and lst2</a:t>
            </a:r>
          </a:p>
        </p:txBody>
      </p:sp>
      <p:sp>
        <p:nvSpPr>
          <p:cNvPr id="4" name="Rectangle 3"/>
          <p:cNvSpPr/>
          <p:nvPr/>
        </p:nvSpPr>
        <p:spPr>
          <a:xfrm>
            <a:off x="609600" y="3581400"/>
            <a:ext cx="8077200" cy="2062103"/>
          </a:xfrm>
          <a:prstGeom prst="rect">
            <a:avLst/>
          </a:prstGeom>
          <a:solidFill>
            <a:schemeClr val="accent1"/>
          </a:solidFill>
          <a:ln w="38100">
            <a:solidFill>
              <a:schemeClr val="accent1">
                <a:alpha val="50000"/>
              </a:schemeClr>
            </a:solidFill>
          </a:ln>
        </p:spPr>
        <p:txBody>
          <a:bodyPr wrap="square">
            <a:spAutoFit/>
          </a:bodyPr>
          <a:lstStyle/>
          <a:p>
            <a:pPr>
              <a:tabLst>
                <a:tab pos="0" algn="l"/>
              </a:tabLst>
            </a:pPr>
            <a:r>
              <a:rPr lang="en-US" sz="1600" b="1" dirty="0">
                <a:latin typeface="Courier New" pitchFamily="49" charset="0"/>
              </a:rPr>
              <a:t>static List&lt;Integer&gt; </a:t>
            </a:r>
            <a:r>
              <a:rPr lang="en-US" sz="1600" b="1" dirty="0" err="1">
                <a:latin typeface="Courier New" pitchFamily="49" charset="0"/>
              </a:rPr>
              <a:t>listAdd</a:t>
            </a:r>
            <a:r>
              <a:rPr lang="en-US" sz="1600" b="1" dirty="0">
                <a:latin typeface="Courier New" pitchFamily="49" charset="0"/>
              </a:rPr>
              <a:t>(List&lt;Integer&gt; lst1,</a:t>
            </a:r>
          </a:p>
          <a:p>
            <a:pPr>
              <a:tabLst>
                <a:tab pos="0" algn="l"/>
              </a:tabLst>
            </a:pPr>
            <a:r>
              <a:rPr lang="en-US" sz="1600" b="1" dirty="0">
                <a:latin typeface="Courier New" pitchFamily="49" charset="0"/>
              </a:rPr>
              <a:t>		              List&lt;Integer&gt; lst2) {</a:t>
            </a:r>
          </a:p>
          <a:p>
            <a:pPr>
              <a:tabLst>
                <a:tab pos="0" algn="l"/>
              </a:tabLst>
            </a:pPr>
            <a:r>
              <a:rPr lang="en-US" sz="1600" b="1" dirty="0">
                <a:latin typeface="Courier New" pitchFamily="49" charset="0"/>
              </a:rPr>
              <a:t>  List&lt;Integer&gt; res = new </a:t>
            </a:r>
            <a:r>
              <a:rPr lang="en-US" sz="1600" b="1" dirty="0" err="1">
                <a:latin typeface="Courier New" pitchFamily="49" charset="0"/>
              </a:rPr>
              <a:t>ArrayList</a:t>
            </a:r>
            <a:r>
              <a:rPr lang="en-US" sz="1600" b="1" dirty="0">
                <a:latin typeface="Courier New" pitchFamily="49" charset="0"/>
              </a:rPr>
              <a:t>&lt;Integer&gt;();</a:t>
            </a:r>
          </a:p>
          <a:p>
            <a:pPr>
              <a:tabLst>
                <a:tab pos="0" algn="l"/>
              </a:tabLst>
            </a:pPr>
            <a:r>
              <a:rPr lang="en-US" sz="1600" b="1" dirty="0">
                <a:latin typeface="Courier New" pitchFamily="49" charset="0"/>
              </a:rPr>
              <a:t>  for(</a:t>
            </a:r>
            <a:r>
              <a:rPr lang="en-US" sz="1600" b="1" dirty="0" err="1">
                <a:latin typeface="Courier New" pitchFamily="49" charset="0"/>
              </a:rPr>
              <a:t>int</a:t>
            </a:r>
            <a:r>
              <a:rPr lang="en-US" sz="1600" b="1" dirty="0">
                <a:latin typeface="Courier New" pitchFamily="49" charset="0"/>
              </a:rPr>
              <a:t> i = 0; i &lt; lst1.size(); i++) {</a:t>
            </a:r>
          </a:p>
          <a:p>
            <a:pPr>
              <a:tabLst>
                <a:tab pos="0" algn="l"/>
              </a:tabLst>
            </a:pPr>
            <a:r>
              <a:rPr lang="en-US" sz="1600" b="1" dirty="0">
                <a:latin typeface="Courier New" pitchFamily="49" charset="0"/>
              </a:rPr>
              <a:t>    </a:t>
            </a:r>
            <a:r>
              <a:rPr lang="en-US" sz="1600" b="1" dirty="0" err="1">
                <a:latin typeface="Courier New" pitchFamily="49" charset="0"/>
              </a:rPr>
              <a:t>res.add</a:t>
            </a:r>
            <a:r>
              <a:rPr lang="en-US" sz="1600" b="1" dirty="0">
                <a:latin typeface="Courier New" pitchFamily="49" charset="0"/>
              </a:rPr>
              <a:t>(lst1.get(i) + lst2.get(i));</a:t>
            </a:r>
          </a:p>
          <a:p>
            <a:pPr>
              <a:tabLst>
                <a:tab pos="0" algn="l"/>
              </a:tabLst>
            </a:pPr>
            <a:r>
              <a:rPr lang="en-US" sz="1600" b="1" dirty="0">
                <a:latin typeface="Courier New" pitchFamily="49" charset="0"/>
              </a:rPr>
              <a:t>  }</a:t>
            </a:r>
          </a:p>
          <a:p>
            <a:pPr>
              <a:tabLst>
                <a:tab pos="0" algn="l"/>
              </a:tabLst>
            </a:pPr>
            <a:r>
              <a:rPr lang="en-US" sz="1600" b="1" dirty="0">
                <a:latin typeface="Courier New" pitchFamily="49" charset="0"/>
              </a:rPr>
              <a:t>  return res;</a:t>
            </a:r>
            <a:br>
              <a:rPr lang="en-US" sz="1600" b="1" dirty="0">
                <a:latin typeface="Courier New" pitchFamily="49" charset="0"/>
              </a:rPr>
            </a:br>
            <a:r>
              <a:rPr lang="en-US" sz="1600" b="1" dirty="0">
                <a:latin typeface="Courier New" pitchFamily="49" charset="0"/>
              </a:rPr>
              <a:t>}</a:t>
            </a:r>
          </a:p>
        </p:txBody>
      </p:sp>
      <p:sp>
        <p:nvSpPr>
          <p:cNvPr id="2" name="Date Placeholder 1"/>
          <p:cNvSpPr>
            <a:spLocks noGrp="1"/>
          </p:cNvSpPr>
          <p:nvPr>
            <p:ph type="dt" sz="half" idx="10"/>
          </p:nvPr>
        </p:nvSpPr>
        <p:spPr/>
        <p:txBody>
          <a:bodyPr/>
          <a:lstStyle/>
          <a:p>
            <a:r>
              <a:rPr lang="en-US" smtClean="0"/>
              <a:t>CSE 331 Autumn 2011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smtClean="0"/>
              <a:t>The challenge of scaling software</a:t>
            </a:r>
            <a:endParaRPr lang="en-GB" dirty="0"/>
          </a:p>
        </p:txBody>
      </p:sp>
      <p:sp>
        <p:nvSpPr>
          <p:cNvPr id="4098" name="Rectangle 2"/>
          <p:cNvSpPr>
            <a:spLocks noGrp="1" noChangeArrowheads="1"/>
          </p:cNvSpPr>
          <p:nvPr>
            <p:ph sz="half" idx="1"/>
          </p:nvPr>
        </p:nvSpPr>
        <p:spPr>
          <a:xfrm>
            <a:off x="457200" y="1600200"/>
            <a:ext cx="3962400" cy="4525963"/>
          </a:xfrm>
        </p:spPr>
        <p:txBody>
          <a:bodyPr>
            <a:normAutofit fontScale="77500" lnSpcReduction="20000"/>
          </a:bodyPr>
          <a:lstStyle/>
          <a:p>
            <a:r>
              <a:rPr lang="en-GB" dirty="0" smtClean="0"/>
              <a:t>Small programs tend to be simple and malleable: relatively</a:t>
            </a:r>
            <a:r>
              <a:rPr lang="en-GB" dirty="0"/>
              <a:t> </a:t>
            </a:r>
            <a:r>
              <a:rPr lang="en-GB" dirty="0" smtClean="0"/>
              <a:t>easy to write and to change</a:t>
            </a:r>
          </a:p>
          <a:p>
            <a:r>
              <a:rPr lang="en-GB" dirty="0" smtClean="0"/>
              <a:t>Big programs tend to be complex and inflexible: harder to write and (much) harder to change</a:t>
            </a:r>
          </a:p>
          <a:p>
            <a:r>
              <a:rPr lang="en-GB" dirty="0" smtClean="0"/>
              <a:t>Why?  In large part because </a:t>
            </a:r>
            <a:r>
              <a:rPr lang="en-GB" dirty="0"/>
              <a:t>interactions become </a:t>
            </a:r>
            <a:r>
              <a:rPr lang="en-GB" dirty="0" smtClean="0"/>
              <a:t>harder to understand and to manage</a:t>
            </a:r>
          </a:p>
          <a:p>
            <a:r>
              <a:rPr lang="en-GB" dirty="0" smtClean="0"/>
              <a:t>We will try to reduce this challenge by using </a:t>
            </a:r>
            <a:r>
              <a:rPr lang="en-GB" i="1" dirty="0" smtClean="0"/>
              <a:t>specifications</a:t>
            </a:r>
            <a:r>
              <a:rPr lang="en-GB" dirty="0" smtClean="0"/>
              <a:t> to simplify and manage these interactions</a:t>
            </a:r>
            <a:endParaRPr lang="en-GB"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920920974"/>
              </p:ext>
            </p:extLst>
          </p:nvPr>
        </p:nvGraphicFramePr>
        <p:xfrm>
          <a:off x="4572000" y="457200"/>
          <a:ext cx="3581400" cy="4130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1"/>
          <p:cNvGrpSpPr/>
          <p:nvPr/>
        </p:nvGrpSpPr>
        <p:grpSpPr>
          <a:xfrm>
            <a:off x="4419600" y="3657600"/>
            <a:ext cx="4595142" cy="2862322"/>
            <a:chOff x="4419600" y="3657600"/>
            <a:chExt cx="4595142" cy="2862322"/>
          </a:xfrm>
        </p:grpSpPr>
        <p:pic>
          <p:nvPicPr>
            <p:cNvPr id="23" name="Picture 22" descr="xyz24.bmp"/>
            <p:cNvPicPr>
              <a:picLocks noChangeAspect="1"/>
            </p:cNvPicPr>
            <p:nvPr/>
          </p:nvPicPr>
          <p:blipFill rotWithShape="1">
            <a:blip r:embed="rId8" cstate="print"/>
            <a:srcRect t="3330" b="19523"/>
            <a:stretch/>
          </p:blipFill>
          <p:spPr>
            <a:xfrm>
              <a:off x="6629399" y="3810000"/>
              <a:ext cx="2385343" cy="2468880"/>
            </a:xfrm>
            <a:prstGeom prst="rect">
              <a:avLst/>
            </a:prstGeom>
            <a:ln>
              <a:solidFill>
                <a:schemeClr val="tx1"/>
              </a:solidFill>
            </a:ln>
          </p:spPr>
        </p:pic>
        <p:sp>
          <p:nvSpPr>
            <p:cNvPr id="21" name="Right Arrow Callout 20"/>
            <p:cNvSpPr/>
            <p:nvPr/>
          </p:nvSpPr>
          <p:spPr>
            <a:xfrm>
              <a:off x="4419600" y="3657600"/>
              <a:ext cx="2667000" cy="2862322"/>
            </a:xfrm>
            <a:prstGeom prst="rightArrowCallout">
              <a:avLst/>
            </a:prstGeom>
            <a:solidFill>
              <a:schemeClr val="accent4"/>
            </a:solidFill>
            <a:ln w="38100">
              <a:solidFill>
                <a:schemeClr val="accent4">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dirty="0">
                  <a:solidFill>
                    <a:schemeClr val="tx1"/>
                  </a:solidFill>
                </a:rPr>
                <a:t>More classes, more methods, more calls, more generics, more imports, more inherits, more libraries, more static and private and public, …</a:t>
              </a:r>
            </a:p>
          </p:txBody>
        </p:sp>
      </p:grpSp>
      <p:sp>
        <p:nvSpPr>
          <p:cNvPr id="4" name="Date Placeholder 3"/>
          <p:cNvSpPr>
            <a:spLocks noGrp="1"/>
          </p:cNvSpPr>
          <p:nvPr>
            <p:ph type="dt" sz="half" idx="15"/>
          </p:nvPr>
        </p:nvSpPr>
        <p:spPr>
          <a:xfrm>
            <a:off x="6324600" y="6248400"/>
            <a:ext cx="2667000" cy="365125"/>
          </a:xfrm>
        </p:spPr>
        <p:txBody>
          <a:bodyPr/>
          <a:lstStyle/>
          <a:p>
            <a:r>
              <a:rPr lang="en-US" smtClean="0"/>
              <a:t>CSE 331 Autumn 2011</a:t>
            </a:r>
            <a:endParaRPr lang="en-US" dirty="0"/>
          </a:p>
        </p:txBody>
      </p:sp>
      <p:sp>
        <p:nvSpPr>
          <p:cNvPr id="5" name="Slide Number Placeholder 4"/>
          <p:cNvSpPr>
            <a:spLocks noGrp="1"/>
          </p:cNvSpPr>
          <p:nvPr>
            <p:ph type="sldNum" sz="quarter" idx="16"/>
          </p:nvPr>
        </p:nvSpPr>
        <p:spPr/>
        <p:txBody>
          <a:bodyPr>
            <a:normAutofit fontScale="85000" lnSpcReduction="20000"/>
          </a:bodyPr>
          <a:lstStyle/>
          <a:p>
            <a:fld id="{0495EA0B-1783-492E-873E-F82651094ECA}" type="slidenum">
              <a:rPr lang="en-US" smtClean="0"/>
              <a:pPr/>
              <a:t>2</a:t>
            </a:fld>
            <a:endParaRPr lang="en-US" dirty="0"/>
          </a:p>
        </p:txBody>
      </p:sp>
    </p:spTree>
    <p:extLst>
      <p:ext uri="{BB962C8B-B14F-4D97-AF65-F5344CB8AC3E}">
        <p14:creationId xmlns:p14="http://schemas.microsoft.com/office/powerpoint/2010/main" val="278785189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a:bodyPr>
          <a:lstStyle/>
          <a:p>
            <a:r>
              <a:rPr lang="en-US" dirty="0" smtClean="0"/>
              <a:t>Ex </a:t>
            </a:r>
            <a:r>
              <a:rPr lang="en-US" dirty="0"/>
              <a:t>3: Spec and an implementation</a:t>
            </a:r>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20</a:t>
            </a:fld>
            <a:endParaRPr lang="en-US" dirty="0"/>
          </a:p>
        </p:txBody>
      </p:sp>
      <p:sp>
        <p:nvSpPr>
          <p:cNvPr id="98307" name="Rectangle 3"/>
          <p:cNvSpPr>
            <a:spLocks noGrp="1" noChangeArrowheads="1"/>
          </p:cNvSpPr>
          <p:nvPr>
            <p:ph sz="quarter" idx="1"/>
          </p:nvPr>
        </p:nvSpPr>
        <p:spPr>
          <a:xfrm>
            <a:off x="612648" y="1600200"/>
            <a:ext cx="8074152" cy="1569660"/>
          </a:xfrm>
          <a:solidFill>
            <a:srgbClr val="FFC000"/>
          </a:solidFill>
          <a:ln w="38100">
            <a:solidFill>
              <a:srgbClr val="FFC000">
                <a:alpha val="50000"/>
              </a:srgbClr>
            </a:solidFill>
          </a:ln>
        </p:spPr>
        <p:txBody>
          <a:bodyPr vert="horz" wrap="square">
            <a:spAutoFit/>
          </a:bodyPr>
          <a:lstStyle/>
          <a:p>
            <a:pPr marL="0" indent="0">
              <a:spcBef>
                <a:spcPts val="0"/>
              </a:spcBef>
              <a:buNone/>
            </a:pPr>
            <a:r>
              <a:rPr lang="sv-SE" sz="1600" b="1" dirty="0">
                <a:latin typeface="Consolas" pitchFamily="49" charset="0"/>
                <a:cs typeface="Consolas" pitchFamily="49" charset="0"/>
              </a:rPr>
              <a:t>static void listAdd2(List&lt;Integer&gt; lst1, List&lt;Integer&gt; lst2)</a:t>
            </a:r>
            <a:br>
              <a:rPr lang="sv-SE" sz="1600" b="1" dirty="0">
                <a:latin typeface="Consolas" pitchFamily="49" charset="0"/>
                <a:cs typeface="Consolas" pitchFamily="49" charset="0"/>
              </a:rPr>
            </a:br>
            <a:r>
              <a:rPr lang="en-US" sz="1600" b="1" dirty="0">
                <a:latin typeface="Consolas" pitchFamily="49" charset="0"/>
                <a:cs typeface="Consolas" pitchFamily="49" charset="0"/>
              </a:rPr>
              <a:t>  requires lst1 and lst2 are non-null</a:t>
            </a:r>
            <a:br>
              <a:rPr lang="en-US" sz="1600" b="1" dirty="0">
                <a:latin typeface="Consolas" pitchFamily="49" charset="0"/>
                <a:cs typeface="Consolas" pitchFamily="49" charset="0"/>
              </a:rPr>
            </a:br>
            <a:r>
              <a:rPr lang="en-US" sz="1600" b="1" dirty="0">
                <a:latin typeface="Consolas" pitchFamily="49" charset="0"/>
                <a:cs typeface="Consolas" pitchFamily="49" charset="0"/>
              </a:rPr>
              <a:t>           lst1 and lst2 are the same size</a:t>
            </a:r>
            <a:br>
              <a:rPr lang="en-US" sz="1600" b="1" dirty="0">
                <a:latin typeface="Consolas" pitchFamily="49" charset="0"/>
                <a:cs typeface="Consolas" pitchFamily="49" charset="0"/>
              </a:rPr>
            </a:br>
            <a:r>
              <a:rPr lang="en-US" sz="1600" b="1" dirty="0">
                <a:latin typeface="Consolas" pitchFamily="49" charset="0"/>
                <a:cs typeface="Consolas" pitchFamily="49" charset="0"/>
              </a:rPr>
              <a:t>  modifies lst1</a:t>
            </a:r>
            <a:br>
              <a:rPr lang="en-US" sz="1600" b="1" dirty="0">
                <a:latin typeface="Consolas" pitchFamily="49" charset="0"/>
                <a:cs typeface="Consolas" pitchFamily="49" charset="0"/>
              </a:rPr>
            </a:br>
            <a:r>
              <a:rPr lang="en-US" sz="1600" b="1" dirty="0">
                <a:latin typeface="Consolas" pitchFamily="49" charset="0"/>
                <a:cs typeface="Consolas" pitchFamily="49" charset="0"/>
              </a:rPr>
              <a:t>  effects  </a:t>
            </a:r>
            <a:r>
              <a:rPr lang="en-US" sz="1600" b="1" dirty="0" err="1">
                <a:latin typeface="Consolas" pitchFamily="49" charset="0"/>
                <a:cs typeface="Consolas" pitchFamily="49" charset="0"/>
              </a:rPr>
              <a:t>ith</a:t>
            </a:r>
            <a:r>
              <a:rPr lang="en-US" sz="1600" b="1" dirty="0">
                <a:latin typeface="Consolas" pitchFamily="49" charset="0"/>
                <a:cs typeface="Consolas" pitchFamily="49" charset="0"/>
              </a:rPr>
              <a:t> element of lst2 is added to the </a:t>
            </a:r>
            <a:r>
              <a:rPr lang="en-US" sz="1600" b="1" dirty="0" err="1">
                <a:latin typeface="Consolas" pitchFamily="49" charset="0"/>
                <a:cs typeface="Consolas" pitchFamily="49" charset="0"/>
              </a:rPr>
              <a:t>ith</a:t>
            </a:r>
            <a:r>
              <a:rPr lang="en-US" sz="1600" b="1" dirty="0">
                <a:latin typeface="Consolas" pitchFamily="49" charset="0"/>
                <a:cs typeface="Consolas" pitchFamily="49" charset="0"/>
              </a:rPr>
              <a:t> element of lst1</a:t>
            </a:r>
          </a:p>
          <a:p>
            <a:pPr marL="0" indent="0">
              <a:spcBef>
                <a:spcPts val="0"/>
              </a:spcBef>
              <a:buNone/>
            </a:pPr>
            <a:r>
              <a:rPr lang="en-US" sz="1600" b="1" dirty="0">
                <a:latin typeface="Consolas" pitchFamily="49" charset="0"/>
                <a:cs typeface="Consolas" pitchFamily="49" charset="0"/>
              </a:rPr>
              <a:t>  returns  none</a:t>
            </a:r>
          </a:p>
        </p:txBody>
      </p:sp>
      <p:sp>
        <p:nvSpPr>
          <p:cNvPr id="4" name="Rectangle 3"/>
          <p:cNvSpPr/>
          <p:nvPr/>
        </p:nvSpPr>
        <p:spPr>
          <a:xfrm>
            <a:off x="609600" y="3581400"/>
            <a:ext cx="8077200" cy="1323439"/>
          </a:xfrm>
          <a:prstGeom prst="rect">
            <a:avLst/>
          </a:prstGeom>
          <a:solidFill>
            <a:schemeClr val="accent1"/>
          </a:solidFill>
          <a:ln w="38100">
            <a:solidFill>
              <a:schemeClr val="accent1">
                <a:alpha val="50000"/>
              </a:schemeClr>
            </a:solidFill>
          </a:ln>
        </p:spPr>
        <p:txBody>
          <a:bodyPr wrap="square">
            <a:spAutoFit/>
          </a:bodyPr>
          <a:lstStyle/>
          <a:p>
            <a:pPr>
              <a:tabLst>
                <a:tab pos="0" algn="l"/>
              </a:tabLst>
            </a:pPr>
            <a:r>
              <a:rPr lang="en-US" sz="1600" b="1" dirty="0">
                <a:latin typeface="Courier New" pitchFamily="49" charset="0"/>
              </a:rPr>
              <a:t>static void listAdd2(List&lt;Integer&gt; lst1, List&lt;Integer&gt; lst2) {</a:t>
            </a:r>
          </a:p>
          <a:p>
            <a:pPr>
              <a:tabLst>
                <a:tab pos="0" algn="l"/>
              </a:tabLst>
            </a:pPr>
            <a:r>
              <a:rPr lang="en-US" sz="1600" b="1" dirty="0">
                <a:latin typeface="Courier New" pitchFamily="49" charset="0"/>
              </a:rPr>
              <a:t>  for (</a:t>
            </a:r>
            <a:r>
              <a:rPr lang="en-US" sz="1600" b="1" dirty="0" err="1">
                <a:latin typeface="Courier New" pitchFamily="49" charset="0"/>
              </a:rPr>
              <a:t>int</a:t>
            </a:r>
            <a:r>
              <a:rPr lang="en-US" sz="1600" b="1" dirty="0">
                <a:latin typeface="Courier New" pitchFamily="49" charset="0"/>
              </a:rPr>
              <a:t> i = 0; i &lt; lst1.size(); i++) {</a:t>
            </a:r>
          </a:p>
          <a:p>
            <a:pPr>
              <a:tabLst>
                <a:tab pos="0" algn="l"/>
              </a:tabLst>
            </a:pPr>
            <a:r>
              <a:rPr lang="en-US" sz="1600" b="1" dirty="0">
                <a:latin typeface="Courier New" pitchFamily="49" charset="0"/>
              </a:rPr>
              <a:t>    lst1.set(i, lst1.get(i) + lst2.get(i));</a:t>
            </a:r>
          </a:p>
          <a:p>
            <a:pPr>
              <a:tabLst>
                <a:tab pos="0" algn="l"/>
              </a:tabLst>
            </a:pPr>
            <a:r>
              <a:rPr lang="en-US" sz="1600" b="1" dirty="0">
                <a:latin typeface="Courier New" pitchFamily="49" charset="0"/>
              </a:rPr>
              <a:t>  }</a:t>
            </a:r>
          </a:p>
          <a:p>
            <a:pPr>
              <a:tabLst>
                <a:tab pos="0" algn="l"/>
              </a:tabLst>
            </a:pPr>
            <a:r>
              <a:rPr lang="en-US" sz="1600" b="1" dirty="0">
                <a:latin typeface="Courier New" pitchFamily="49" charset="0"/>
              </a:rPr>
              <a:t>}</a:t>
            </a:r>
          </a:p>
        </p:txBody>
      </p:sp>
      <p:sp>
        <p:nvSpPr>
          <p:cNvPr id="2" name="Date Placeholder 1"/>
          <p:cNvSpPr>
            <a:spLocks noGrp="1"/>
          </p:cNvSpPr>
          <p:nvPr>
            <p:ph type="dt" sz="half" idx="10"/>
          </p:nvPr>
        </p:nvSpPr>
        <p:spPr/>
        <p:txBody>
          <a:bodyPr/>
          <a:lstStyle/>
          <a:p>
            <a:r>
              <a:rPr lang="en-US" smtClean="0"/>
              <a:t>CSE 331 Autumn 2011</a:t>
            </a:r>
            <a:endParaRPr lang="en-US" dirty="0"/>
          </a:p>
        </p:txBody>
      </p:sp>
    </p:spTree>
    <p:extLst>
      <p:ext uri="{BB962C8B-B14F-4D97-AF65-F5344CB8AC3E}">
        <p14:creationId xmlns:p14="http://schemas.microsoft.com/office/powerpoint/2010/main" val="456717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Ref idx="1001">
        <a:schemeClr val="bg1"/>
      </p:bgRef>
    </p:bg>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a:bodyPr>
          <a:lstStyle/>
          <a:p>
            <a:r>
              <a:rPr lang="en-US" dirty="0" smtClean="0"/>
              <a:t>Ex </a:t>
            </a:r>
            <a:r>
              <a:rPr lang="en-US" dirty="0"/>
              <a:t>4</a:t>
            </a:r>
            <a:r>
              <a:rPr lang="en-US" dirty="0" smtClean="0"/>
              <a:t>: </a:t>
            </a:r>
            <a:r>
              <a:rPr lang="en-US" dirty="0"/>
              <a:t>Spec and an implementation</a:t>
            </a:r>
          </a:p>
        </p:txBody>
      </p:sp>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21</a:t>
            </a:fld>
            <a:endParaRPr lang="en-US" dirty="0"/>
          </a:p>
        </p:txBody>
      </p:sp>
      <p:sp>
        <p:nvSpPr>
          <p:cNvPr id="98307" name="Rectangle 3"/>
          <p:cNvSpPr>
            <a:spLocks noGrp="1" noChangeArrowheads="1"/>
          </p:cNvSpPr>
          <p:nvPr>
            <p:ph sz="quarter" idx="1"/>
          </p:nvPr>
        </p:nvSpPr>
        <p:spPr>
          <a:xfrm>
            <a:off x="612648" y="1600200"/>
            <a:ext cx="8074152" cy="1323439"/>
          </a:xfrm>
          <a:solidFill>
            <a:srgbClr val="FFC000"/>
          </a:solidFill>
          <a:ln w="38100">
            <a:solidFill>
              <a:srgbClr val="FFC000">
                <a:alpha val="50000"/>
              </a:srgbClr>
            </a:solidFill>
          </a:ln>
        </p:spPr>
        <p:txBody>
          <a:bodyPr vert="horz" wrap="square">
            <a:spAutoFit/>
          </a:bodyPr>
          <a:lstStyle/>
          <a:p>
            <a:pPr marL="0" indent="0">
              <a:spcBef>
                <a:spcPts val="0"/>
              </a:spcBef>
              <a:buNone/>
            </a:pPr>
            <a:r>
              <a:rPr lang="sv-SE" sz="1600" b="1" dirty="0">
                <a:latin typeface="Consolas" pitchFamily="49" charset="0"/>
                <a:cs typeface="Consolas" pitchFamily="49" charset="0"/>
              </a:rPr>
              <a:t>static void uniquify(List&lt;Integer&gt; lst)</a:t>
            </a:r>
            <a:br>
              <a:rPr lang="sv-SE" sz="1600" b="1" dirty="0">
                <a:latin typeface="Consolas" pitchFamily="49" charset="0"/>
                <a:cs typeface="Consolas" pitchFamily="49" charset="0"/>
              </a:rPr>
            </a:br>
            <a:r>
              <a:rPr lang="en-US" sz="1600" b="1" dirty="0">
                <a:latin typeface="Consolas" pitchFamily="49" charset="0"/>
                <a:cs typeface="Consolas" pitchFamily="49" charset="0"/>
              </a:rPr>
              <a:t>  requires ???</a:t>
            </a:r>
            <a:br>
              <a:rPr lang="en-US" sz="1600" b="1" dirty="0">
                <a:latin typeface="Consolas" pitchFamily="49" charset="0"/>
                <a:cs typeface="Consolas" pitchFamily="49" charset="0"/>
              </a:rPr>
            </a:br>
            <a:r>
              <a:rPr lang="en-US" sz="1600" b="1" dirty="0">
                <a:latin typeface="Consolas" pitchFamily="49" charset="0"/>
                <a:cs typeface="Consolas" pitchFamily="49" charset="0"/>
              </a:rPr>
              <a:t>  modifies ???</a:t>
            </a:r>
            <a:br>
              <a:rPr lang="en-US" sz="1600" b="1" dirty="0">
                <a:latin typeface="Consolas" pitchFamily="49" charset="0"/>
                <a:cs typeface="Consolas" pitchFamily="49" charset="0"/>
              </a:rPr>
            </a:br>
            <a:r>
              <a:rPr lang="en-US" sz="1600" b="1" dirty="0">
                <a:latin typeface="Consolas" pitchFamily="49" charset="0"/>
                <a:cs typeface="Consolas" pitchFamily="49" charset="0"/>
              </a:rPr>
              <a:t>  effects  ???</a:t>
            </a:r>
          </a:p>
          <a:p>
            <a:pPr marL="0" indent="0">
              <a:spcBef>
                <a:spcPts val="0"/>
              </a:spcBef>
              <a:buNone/>
            </a:pPr>
            <a:r>
              <a:rPr lang="en-US" sz="1600" b="1" dirty="0">
                <a:latin typeface="Consolas" pitchFamily="49" charset="0"/>
                <a:cs typeface="Consolas" pitchFamily="49" charset="0"/>
              </a:rPr>
              <a:t>  returns  ???</a:t>
            </a:r>
          </a:p>
        </p:txBody>
      </p:sp>
      <p:sp>
        <p:nvSpPr>
          <p:cNvPr id="4" name="Rectangle 3"/>
          <p:cNvSpPr/>
          <p:nvPr/>
        </p:nvSpPr>
        <p:spPr>
          <a:xfrm>
            <a:off x="609600" y="3581400"/>
            <a:ext cx="8077200" cy="1323439"/>
          </a:xfrm>
          <a:prstGeom prst="rect">
            <a:avLst/>
          </a:prstGeom>
          <a:solidFill>
            <a:schemeClr val="accent1"/>
          </a:solidFill>
          <a:ln w="38100">
            <a:solidFill>
              <a:schemeClr val="accent1">
                <a:alpha val="50000"/>
              </a:schemeClr>
            </a:solidFill>
          </a:ln>
        </p:spPr>
        <p:txBody>
          <a:bodyPr wrap="square">
            <a:spAutoFit/>
          </a:bodyPr>
          <a:lstStyle/>
          <a:p>
            <a:pPr>
              <a:tabLst>
                <a:tab pos="0" algn="l"/>
              </a:tabLst>
            </a:pPr>
            <a:r>
              <a:rPr lang="en-US" sz="1600" b="1" dirty="0">
                <a:latin typeface="Courier New" pitchFamily="49" charset="0"/>
              </a:rPr>
              <a:t>static void </a:t>
            </a:r>
            <a:r>
              <a:rPr lang="en-US" sz="1600" b="1" dirty="0" err="1">
                <a:latin typeface="Courier New" pitchFamily="49" charset="0"/>
              </a:rPr>
              <a:t>uniquify</a:t>
            </a:r>
            <a:r>
              <a:rPr lang="en-US" sz="1600" b="1" dirty="0">
                <a:latin typeface="Courier New" pitchFamily="49" charset="0"/>
              </a:rPr>
              <a:t>(List&lt;Integer&gt; </a:t>
            </a:r>
            <a:r>
              <a:rPr lang="en-US" sz="1600" b="1" dirty="0" err="1">
                <a:latin typeface="Courier New" pitchFamily="49" charset="0"/>
              </a:rPr>
              <a:t>lst</a:t>
            </a:r>
            <a:r>
              <a:rPr lang="en-US" sz="1600" b="1" dirty="0">
                <a:latin typeface="Courier New" pitchFamily="49" charset="0"/>
              </a:rPr>
              <a:t>) {</a:t>
            </a:r>
          </a:p>
          <a:p>
            <a:pPr>
              <a:tabLst>
                <a:tab pos="0" algn="l"/>
              </a:tabLst>
            </a:pPr>
            <a:r>
              <a:rPr lang="en-US" sz="1600" b="1" dirty="0">
                <a:latin typeface="Courier New" pitchFamily="49" charset="0"/>
              </a:rPr>
              <a:t>  for (</a:t>
            </a:r>
            <a:r>
              <a:rPr lang="en-US" sz="1600" b="1" dirty="0" err="1">
                <a:latin typeface="Courier New" pitchFamily="49" charset="0"/>
              </a:rPr>
              <a:t>int</a:t>
            </a:r>
            <a:r>
              <a:rPr lang="en-US" sz="1600" b="1" dirty="0">
                <a:latin typeface="Courier New" pitchFamily="49" charset="0"/>
              </a:rPr>
              <a:t> i=0; i &lt; </a:t>
            </a:r>
            <a:r>
              <a:rPr lang="en-US" sz="1600" b="1" dirty="0" err="1">
                <a:latin typeface="Courier New" pitchFamily="49" charset="0"/>
              </a:rPr>
              <a:t>lst.size</a:t>
            </a:r>
            <a:r>
              <a:rPr lang="en-US" sz="1600" b="1" dirty="0">
                <a:latin typeface="Courier New" pitchFamily="49" charset="0"/>
              </a:rPr>
              <a:t>()-1; i++) </a:t>
            </a:r>
          </a:p>
          <a:p>
            <a:pPr>
              <a:tabLst>
                <a:tab pos="0" algn="l"/>
              </a:tabLst>
            </a:pPr>
            <a:r>
              <a:rPr lang="en-US" sz="1600" b="1" dirty="0">
                <a:latin typeface="Courier New" pitchFamily="49" charset="0"/>
              </a:rPr>
              <a:t>    if (</a:t>
            </a:r>
            <a:r>
              <a:rPr lang="en-US" sz="1600" b="1" dirty="0" err="1">
                <a:latin typeface="Courier New" pitchFamily="49" charset="0"/>
              </a:rPr>
              <a:t>lst.get</a:t>
            </a:r>
            <a:r>
              <a:rPr lang="en-US" sz="1600" b="1" dirty="0">
                <a:latin typeface="Courier New" pitchFamily="49" charset="0"/>
              </a:rPr>
              <a:t>(i) == </a:t>
            </a:r>
            <a:r>
              <a:rPr lang="en-US" sz="1600" b="1" dirty="0" err="1">
                <a:latin typeface="Courier New" pitchFamily="49" charset="0"/>
              </a:rPr>
              <a:t>lst.get</a:t>
            </a:r>
            <a:r>
              <a:rPr lang="en-US" sz="1600" b="1" dirty="0">
                <a:latin typeface="Courier New" pitchFamily="49" charset="0"/>
              </a:rPr>
              <a:t>(i+1))</a:t>
            </a:r>
          </a:p>
          <a:p>
            <a:pPr>
              <a:tabLst>
                <a:tab pos="0" algn="l"/>
              </a:tabLst>
            </a:pPr>
            <a:r>
              <a:rPr lang="en-US" sz="1600" b="1" dirty="0">
                <a:latin typeface="Courier New" pitchFamily="49" charset="0"/>
              </a:rPr>
              <a:t>      </a:t>
            </a:r>
            <a:r>
              <a:rPr lang="en-US" sz="1600" b="1" dirty="0" err="1">
                <a:latin typeface="Courier New" pitchFamily="49" charset="0"/>
              </a:rPr>
              <a:t>lst.remove</a:t>
            </a:r>
            <a:r>
              <a:rPr lang="en-US" sz="1600" b="1" dirty="0">
                <a:latin typeface="Courier New" pitchFamily="49" charset="0"/>
              </a:rPr>
              <a:t>(i);</a:t>
            </a:r>
          </a:p>
          <a:p>
            <a:pPr>
              <a:tabLst>
                <a:tab pos="0" algn="l"/>
              </a:tabLst>
            </a:pPr>
            <a:r>
              <a:rPr lang="en-US" sz="1600" b="1" dirty="0">
                <a:latin typeface="Courier New" pitchFamily="49" charset="0"/>
              </a:rPr>
              <a:t>}</a:t>
            </a:r>
          </a:p>
        </p:txBody>
      </p:sp>
      <p:sp>
        <p:nvSpPr>
          <p:cNvPr id="7" name="Content Placeholder 4"/>
          <p:cNvSpPr txBox="1">
            <a:spLocks/>
          </p:cNvSpPr>
          <p:nvPr/>
        </p:nvSpPr>
        <p:spPr>
          <a:xfrm>
            <a:off x="609600" y="5271195"/>
            <a:ext cx="8153400" cy="954107"/>
          </a:xfrm>
          <a:prstGeom prst="rect">
            <a:avLst/>
          </a:prstGeom>
          <a:solidFill>
            <a:srgbClr val="92D050"/>
          </a:solidFill>
          <a:ln>
            <a:solidFill>
              <a:schemeClr val="tx1"/>
            </a:solidFill>
          </a:ln>
        </p:spPr>
        <p:txBody>
          <a:bodyPr vert="horz" wrap="square">
            <a:sp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buNone/>
            </a:pPr>
            <a:r>
              <a:rPr lang="en-US" sz="2800" b="1" dirty="0" smtClean="0">
                <a:cs typeface="Courier New" pitchFamily="49" charset="0"/>
              </a:rPr>
              <a:t>In small groups, spend 1-2 minutes filling in the ??? in the specification above</a:t>
            </a:r>
            <a:endParaRPr lang="en-US" sz="2800" b="1" dirty="0">
              <a:cs typeface="Courier New" pitchFamily="49" charset="0"/>
            </a:endParaRPr>
          </a:p>
        </p:txBody>
      </p:sp>
    </p:spTree>
    <p:extLst>
      <p:ext uri="{BB962C8B-B14F-4D97-AF65-F5344CB8AC3E}">
        <p14:creationId xmlns:p14="http://schemas.microsoft.com/office/powerpoint/2010/main" val="7312290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p:txBody>
          <a:bodyPr>
            <a:normAutofit/>
          </a:bodyPr>
          <a:lstStyle/>
          <a:p>
            <a:r>
              <a:rPr lang="en-GB" dirty="0" smtClean="0"/>
              <a:t>Ex: </a:t>
            </a:r>
            <a:r>
              <a:rPr lang="en-GB" dirty="0" err="1" smtClean="0"/>
              <a:t>java.util.Arrays.binarySearch</a:t>
            </a:r>
            <a:endParaRPr lang="en-GB" dirty="0"/>
          </a:p>
        </p:txBody>
      </p:sp>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22</a:t>
            </a:fld>
            <a:endParaRPr lang="en-US" dirty="0"/>
          </a:p>
        </p:txBody>
      </p:sp>
      <p:sp>
        <p:nvSpPr>
          <p:cNvPr id="18434" name="Rectangle 2"/>
          <p:cNvSpPr>
            <a:spLocks noGrp="1" noChangeArrowheads="1"/>
          </p:cNvSpPr>
          <p:nvPr>
            <p:ph sz="quarter" idx="1"/>
          </p:nvPr>
        </p:nvSpPr>
        <p:spPr>
          <a:solidFill>
            <a:srgbClr val="FFC000"/>
          </a:solidFill>
        </p:spPr>
        <p:txBody>
          <a:bodyPr>
            <a:normAutofit fontScale="62500" lnSpcReduction="20000"/>
          </a:bodyPr>
          <a:lstStyle/>
          <a:p>
            <a:pPr marL="0" indent="0">
              <a:lnSpc>
                <a:spcPct val="120000"/>
              </a:lnSpc>
              <a:spcBef>
                <a:spcPts val="0"/>
              </a:spcBef>
              <a:buNone/>
            </a:pPr>
            <a:r>
              <a:rPr lang="en-GB" b="1" i="1" dirty="0" smtClean="0">
                <a:latin typeface="Consolas" pitchFamily="49" charset="0"/>
                <a:cs typeface="Consolas" pitchFamily="49" charset="0"/>
              </a:rPr>
              <a:t>public static </a:t>
            </a:r>
            <a:r>
              <a:rPr lang="en-GB" b="1" i="1" dirty="0" err="1" smtClean="0">
                <a:latin typeface="Consolas" pitchFamily="49" charset="0"/>
                <a:cs typeface="Consolas" pitchFamily="49" charset="0"/>
              </a:rPr>
              <a:t>int</a:t>
            </a:r>
            <a:r>
              <a:rPr lang="en-GB" b="1" i="1" dirty="0" smtClean="0">
                <a:latin typeface="Consolas" pitchFamily="49" charset="0"/>
                <a:cs typeface="Consolas" pitchFamily="49" charset="0"/>
              </a:rPr>
              <a:t> </a:t>
            </a:r>
            <a:r>
              <a:rPr lang="en-GB" b="1" i="1" dirty="0" err="1" smtClean="0">
                <a:latin typeface="Consolas" pitchFamily="49" charset="0"/>
                <a:cs typeface="Consolas" pitchFamily="49" charset="0"/>
              </a:rPr>
              <a:t>binarySearch</a:t>
            </a:r>
            <a:r>
              <a:rPr lang="en-GB" b="1" i="1" dirty="0" smtClean="0">
                <a:latin typeface="Consolas" pitchFamily="49" charset="0"/>
                <a:cs typeface="Consolas" pitchFamily="49" charset="0"/>
              </a:rPr>
              <a:t>(</a:t>
            </a:r>
            <a:r>
              <a:rPr lang="en-GB" b="1" i="1" dirty="0" err="1" smtClean="0">
                <a:latin typeface="Consolas" pitchFamily="49" charset="0"/>
                <a:cs typeface="Consolas" pitchFamily="49" charset="0"/>
              </a:rPr>
              <a:t>int</a:t>
            </a:r>
            <a:r>
              <a:rPr lang="en-GB" b="1" i="1" dirty="0" smtClean="0">
                <a:latin typeface="Consolas" pitchFamily="49" charset="0"/>
                <a:cs typeface="Consolas" pitchFamily="49" charset="0"/>
              </a:rPr>
              <a:t>[] </a:t>
            </a:r>
            <a:r>
              <a:rPr lang="en-GB" b="1" i="1" dirty="0" err="1" smtClean="0">
                <a:latin typeface="Consolas" pitchFamily="49" charset="0"/>
                <a:cs typeface="Consolas" pitchFamily="49" charset="0"/>
              </a:rPr>
              <a:t>a,int</a:t>
            </a:r>
            <a:r>
              <a:rPr lang="en-GB" b="1" i="1" dirty="0" smtClean="0">
                <a:latin typeface="Consolas" pitchFamily="49" charset="0"/>
                <a:cs typeface="Consolas" pitchFamily="49" charset="0"/>
              </a:rPr>
              <a:t> key)</a:t>
            </a:r>
          </a:p>
          <a:p>
            <a:pPr marL="0" indent="0">
              <a:lnSpc>
                <a:spcPct val="120000"/>
              </a:lnSpc>
              <a:spcBef>
                <a:spcPts val="0"/>
              </a:spcBef>
              <a:buNone/>
            </a:pPr>
            <a:r>
              <a:rPr lang="en-GB" i="1" dirty="0" smtClean="0">
                <a:latin typeface="Consolas" pitchFamily="49" charset="0"/>
                <a:cs typeface="Consolas" pitchFamily="49" charset="0"/>
              </a:rPr>
              <a:t/>
            </a:r>
            <a:br>
              <a:rPr lang="en-GB" i="1" dirty="0" smtClean="0">
                <a:latin typeface="Consolas" pitchFamily="49" charset="0"/>
                <a:cs typeface="Consolas" pitchFamily="49" charset="0"/>
              </a:rPr>
            </a:br>
            <a:r>
              <a:rPr lang="en-GB" i="1" dirty="0" smtClean="0">
                <a:latin typeface="Consolas" pitchFamily="49" charset="0"/>
                <a:cs typeface="Consolas" pitchFamily="49" charset="0"/>
              </a:rPr>
              <a:t>Searches the specified array of </a:t>
            </a:r>
            <a:r>
              <a:rPr lang="en-GB" i="1" dirty="0" err="1" smtClean="0">
                <a:latin typeface="Consolas" pitchFamily="49" charset="0"/>
                <a:cs typeface="Consolas" pitchFamily="49" charset="0"/>
              </a:rPr>
              <a:t>ints</a:t>
            </a:r>
            <a:r>
              <a:rPr lang="en-GB" i="1" dirty="0" smtClean="0">
                <a:latin typeface="Consolas" pitchFamily="49" charset="0"/>
                <a:cs typeface="Consolas" pitchFamily="49" charset="0"/>
              </a:rPr>
              <a:t> for the specified value using the binary search algorithm. The array must be sorted  (as by the sort method, above) prior to making this call. If it is not sorted, the results are undefined. If the array contains multiple elements with the specified value, there is no guarantee which one will be found. </a:t>
            </a:r>
          </a:p>
          <a:p>
            <a:pPr marL="0" indent="0">
              <a:lnSpc>
                <a:spcPct val="120000"/>
              </a:lnSpc>
              <a:spcBef>
                <a:spcPts val="0"/>
              </a:spcBef>
              <a:buNone/>
            </a:pPr>
            <a:r>
              <a:rPr lang="en-GB" i="1" dirty="0" smtClean="0">
                <a:latin typeface="Consolas" pitchFamily="49" charset="0"/>
                <a:cs typeface="Consolas" pitchFamily="49" charset="0"/>
              </a:rPr>
              <a:t>Parameters:</a:t>
            </a:r>
          </a:p>
          <a:p>
            <a:pPr marL="0" indent="0">
              <a:lnSpc>
                <a:spcPct val="120000"/>
              </a:lnSpc>
              <a:spcBef>
                <a:spcPts val="0"/>
              </a:spcBef>
              <a:buNone/>
            </a:pPr>
            <a:r>
              <a:rPr lang="en-GB" i="1" dirty="0" smtClean="0">
                <a:latin typeface="Consolas" pitchFamily="49" charset="0"/>
                <a:cs typeface="Consolas" pitchFamily="49" charset="0"/>
              </a:rPr>
              <a:t>  a-   the array to be searched.</a:t>
            </a:r>
          </a:p>
          <a:p>
            <a:pPr marL="0" indent="0">
              <a:lnSpc>
                <a:spcPct val="120000"/>
              </a:lnSpc>
              <a:spcBef>
                <a:spcPts val="0"/>
              </a:spcBef>
              <a:buNone/>
            </a:pPr>
            <a:r>
              <a:rPr lang="en-GB" i="1" dirty="0" smtClean="0">
                <a:latin typeface="Consolas" pitchFamily="49" charset="0"/>
                <a:cs typeface="Consolas" pitchFamily="49" charset="0"/>
              </a:rPr>
              <a:t>  key- the value to be searched for. </a:t>
            </a:r>
          </a:p>
          <a:p>
            <a:pPr marL="0" indent="0">
              <a:lnSpc>
                <a:spcPct val="120000"/>
              </a:lnSpc>
              <a:spcBef>
                <a:spcPts val="0"/>
              </a:spcBef>
              <a:buNone/>
            </a:pPr>
            <a:r>
              <a:rPr lang="en-GB" i="1" dirty="0" smtClean="0">
                <a:latin typeface="Consolas" pitchFamily="49" charset="0"/>
                <a:cs typeface="Consolas" pitchFamily="49" charset="0"/>
              </a:rPr>
              <a:t>Returns:</a:t>
            </a:r>
          </a:p>
          <a:p>
            <a:pPr marL="0" indent="0">
              <a:lnSpc>
                <a:spcPct val="120000"/>
              </a:lnSpc>
              <a:spcBef>
                <a:spcPts val="0"/>
              </a:spcBef>
              <a:buNone/>
            </a:pPr>
            <a:r>
              <a:rPr lang="en-GB" i="1" dirty="0" smtClean="0">
                <a:latin typeface="Consolas" pitchFamily="49" charset="0"/>
                <a:cs typeface="Consolas" pitchFamily="49" charset="0"/>
              </a:rPr>
              <a:t>  index of the search key, if it is contained in the list;</a:t>
            </a:r>
            <a:br>
              <a:rPr lang="en-GB" i="1" dirty="0" smtClean="0">
                <a:latin typeface="Consolas" pitchFamily="49" charset="0"/>
                <a:cs typeface="Consolas" pitchFamily="49" charset="0"/>
              </a:rPr>
            </a:br>
            <a:r>
              <a:rPr lang="en-GB" i="1" dirty="0" smtClean="0">
                <a:latin typeface="Consolas" pitchFamily="49" charset="0"/>
                <a:cs typeface="Consolas" pitchFamily="49" charset="0"/>
              </a:rPr>
              <a:t>  otherwise, (-(insertion point) - 1).</a:t>
            </a:r>
          </a:p>
          <a:p>
            <a:pPr marL="0" indent="0">
              <a:lnSpc>
                <a:spcPct val="120000"/>
              </a:lnSpc>
              <a:spcBef>
                <a:spcPts val="0"/>
              </a:spcBef>
              <a:buNone/>
            </a:pPr>
            <a:r>
              <a:rPr lang="en-GB" i="1" dirty="0" smtClean="0">
                <a:latin typeface="Consolas" pitchFamily="49" charset="0"/>
                <a:cs typeface="Consolas" pitchFamily="49" charset="0"/>
              </a:rPr>
              <a:t/>
            </a:r>
            <a:br>
              <a:rPr lang="en-GB" i="1" dirty="0" smtClean="0">
                <a:latin typeface="Consolas" pitchFamily="49" charset="0"/>
                <a:cs typeface="Consolas" pitchFamily="49" charset="0"/>
              </a:rPr>
            </a:br>
            <a:r>
              <a:rPr lang="en-GB" i="1" dirty="0" smtClean="0">
                <a:latin typeface="Consolas" pitchFamily="49" charset="0"/>
                <a:cs typeface="Consolas" pitchFamily="49" charset="0"/>
              </a:rPr>
              <a:t>[…long description…]</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a:lstStyle/>
          <a:p>
            <a:r>
              <a:rPr lang="en-GB" smtClean="0"/>
              <a:t>Improved specification</a:t>
            </a:r>
            <a:endParaRPr lang="en-GB" dirty="0"/>
          </a:p>
        </p:txBody>
      </p:sp>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23</a:t>
            </a:fld>
            <a:endParaRPr lang="en-US" dirty="0"/>
          </a:p>
        </p:txBody>
      </p:sp>
      <p:sp>
        <p:nvSpPr>
          <p:cNvPr id="19458" name="Rectangle 2"/>
          <p:cNvSpPr>
            <a:spLocks noGrp="1" noChangeArrowheads="1"/>
          </p:cNvSpPr>
          <p:nvPr>
            <p:ph sz="quarter" idx="1"/>
          </p:nvPr>
        </p:nvSpPr>
        <p:spPr>
          <a:xfrm>
            <a:off x="612648" y="1600200"/>
            <a:ext cx="8153400" cy="1938992"/>
          </a:xfrm>
          <a:solidFill>
            <a:srgbClr val="FFC000"/>
          </a:solidFill>
        </p:spPr>
        <p:txBody>
          <a:bodyPr>
            <a:spAutoFit/>
          </a:bodyPr>
          <a:lstStyle/>
          <a:p>
            <a:pPr marL="0" indent="0">
              <a:spcBef>
                <a:spcPts val="0"/>
              </a:spcBef>
              <a:buNone/>
            </a:pPr>
            <a:r>
              <a:rPr lang="en-GB" sz="2000" b="1" dirty="0" smtClean="0">
                <a:latin typeface="Consolas" pitchFamily="49" charset="0"/>
                <a:cs typeface="Consolas" pitchFamily="49" charset="0"/>
              </a:rPr>
              <a:t>public static </a:t>
            </a:r>
            <a:r>
              <a:rPr lang="en-GB" sz="2000" b="1" dirty="0" err="1" smtClean="0">
                <a:latin typeface="Consolas" pitchFamily="49" charset="0"/>
                <a:cs typeface="Consolas" pitchFamily="49" charset="0"/>
              </a:rPr>
              <a:t>int</a:t>
            </a:r>
            <a:r>
              <a:rPr lang="en-GB" sz="2000" b="1" dirty="0" smtClean="0">
                <a:latin typeface="Consolas" pitchFamily="49" charset="0"/>
                <a:cs typeface="Consolas" pitchFamily="49" charset="0"/>
              </a:rPr>
              <a:t> </a:t>
            </a:r>
            <a:r>
              <a:rPr lang="en-GB" sz="2000" b="1" dirty="0" err="1" smtClean="0">
                <a:latin typeface="Consolas" pitchFamily="49" charset="0"/>
                <a:cs typeface="Consolas" pitchFamily="49" charset="0"/>
              </a:rPr>
              <a:t>binarySearch</a:t>
            </a:r>
            <a:r>
              <a:rPr lang="en-GB" sz="2000" b="1" dirty="0" smtClean="0">
                <a:latin typeface="Consolas" pitchFamily="49" charset="0"/>
                <a:cs typeface="Consolas" pitchFamily="49" charset="0"/>
              </a:rPr>
              <a:t>(</a:t>
            </a:r>
            <a:r>
              <a:rPr lang="en-GB" sz="2000" b="1" dirty="0" err="1" smtClean="0">
                <a:latin typeface="Consolas" pitchFamily="49" charset="0"/>
                <a:cs typeface="Consolas" pitchFamily="49" charset="0"/>
              </a:rPr>
              <a:t>int</a:t>
            </a:r>
            <a:r>
              <a:rPr lang="en-GB" sz="2000" b="1" dirty="0" smtClean="0">
                <a:latin typeface="Consolas" pitchFamily="49" charset="0"/>
                <a:cs typeface="Consolas" pitchFamily="49" charset="0"/>
              </a:rPr>
              <a:t>[] </a:t>
            </a:r>
            <a:r>
              <a:rPr lang="en-GB" sz="2000" b="1" dirty="0" err="1" smtClean="0">
                <a:latin typeface="Consolas" pitchFamily="49" charset="0"/>
                <a:cs typeface="Consolas" pitchFamily="49" charset="0"/>
              </a:rPr>
              <a:t>a,int</a:t>
            </a:r>
            <a:r>
              <a:rPr lang="en-GB" sz="2000" b="1" dirty="0" smtClean="0">
                <a:latin typeface="Consolas" pitchFamily="49" charset="0"/>
                <a:cs typeface="Consolas" pitchFamily="49" charset="0"/>
              </a:rPr>
              <a:t> key)</a:t>
            </a:r>
          </a:p>
          <a:p>
            <a:pPr marL="0" indent="0">
              <a:spcBef>
                <a:spcPts val="0"/>
              </a:spcBef>
              <a:buNone/>
            </a:pPr>
            <a:endParaRPr lang="en-GB" sz="2000" dirty="0" smtClean="0">
              <a:latin typeface="Consolas" pitchFamily="49" charset="0"/>
              <a:cs typeface="Consolas" pitchFamily="49" charset="0"/>
            </a:endParaRPr>
          </a:p>
          <a:p>
            <a:pPr marL="0" indent="0">
              <a:spcBef>
                <a:spcPts val="0"/>
              </a:spcBef>
              <a:buNone/>
            </a:pPr>
            <a:r>
              <a:rPr lang="en-GB" sz="2000" dirty="0" smtClean="0">
                <a:solidFill>
                  <a:srgbClr val="FF0000"/>
                </a:solidFill>
                <a:latin typeface="Consolas" pitchFamily="49" charset="0"/>
                <a:cs typeface="Consolas" pitchFamily="49" charset="0"/>
              </a:rPr>
              <a:t>requires</a:t>
            </a:r>
            <a:r>
              <a:rPr lang="en-GB" sz="2000" dirty="0" smtClean="0">
                <a:latin typeface="Consolas" pitchFamily="49" charset="0"/>
                <a:cs typeface="Consolas" pitchFamily="49" charset="0"/>
              </a:rPr>
              <a:t>: a is sorted in ascending order</a:t>
            </a:r>
          </a:p>
          <a:p>
            <a:pPr marL="0" indent="0">
              <a:spcBef>
                <a:spcPts val="0"/>
              </a:spcBef>
              <a:buNone/>
            </a:pPr>
            <a:r>
              <a:rPr lang="en-GB" sz="2000" dirty="0" smtClean="0">
                <a:solidFill>
                  <a:srgbClr val="FF0000"/>
                </a:solidFill>
                <a:latin typeface="Consolas" pitchFamily="49" charset="0"/>
                <a:cs typeface="Consolas" pitchFamily="49" charset="0"/>
              </a:rPr>
              <a:t>returns</a:t>
            </a:r>
            <a:r>
              <a:rPr lang="en-GB" sz="2000" dirty="0" smtClean="0">
                <a:latin typeface="Consolas" pitchFamily="49" charset="0"/>
                <a:cs typeface="Consolas" pitchFamily="49" charset="0"/>
              </a:rPr>
              <a:t>:</a:t>
            </a:r>
          </a:p>
          <a:p>
            <a:pPr marL="0" lvl="1" indent="0">
              <a:spcBef>
                <a:spcPts val="0"/>
              </a:spcBef>
              <a:buNone/>
            </a:pPr>
            <a:r>
              <a:rPr lang="en-GB" sz="2000" dirty="0" smtClean="0">
                <a:latin typeface="Consolas" pitchFamily="49" charset="0"/>
                <a:cs typeface="Consolas" pitchFamily="49" charset="0"/>
              </a:rPr>
              <a:t>     some i such that a[i] = key if such an i exists,</a:t>
            </a:r>
          </a:p>
          <a:p>
            <a:pPr marL="0" lvl="1" indent="0">
              <a:spcBef>
                <a:spcPts val="0"/>
              </a:spcBef>
              <a:buNone/>
            </a:pPr>
            <a:r>
              <a:rPr lang="en-GB" sz="2000" dirty="0" smtClean="0">
                <a:latin typeface="Consolas" pitchFamily="49" charset="0"/>
                <a:cs typeface="Consolas" pitchFamily="49" charset="0"/>
              </a:rPr>
              <a:t>     otherwise -1</a:t>
            </a:r>
          </a:p>
        </p:txBody>
      </p:sp>
      <p:sp>
        <p:nvSpPr>
          <p:cNvPr id="9" name="Rectangle 8"/>
          <p:cNvSpPr/>
          <p:nvPr/>
        </p:nvSpPr>
        <p:spPr>
          <a:xfrm>
            <a:off x="620973" y="3886200"/>
            <a:ext cx="8001000" cy="2308324"/>
          </a:xfrm>
          <a:prstGeom prst="rect">
            <a:avLst/>
          </a:prstGeom>
          <a:ln w="12700">
            <a:solidFill>
              <a:schemeClr val="tx1"/>
            </a:solidFill>
          </a:ln>
        </p:spPr>
        <p:txBody>
          <a:bodyPr wrap="square">
            <a:spAutoFit/>
          </a:bodyPr>
          <a:lstStyle/>
          <a:p>
            <a:pPr marL="285750" indent="-285750">
              <a:buFont typeface="Arial" pitchFamily="34" charset="0"/>
              <a:buChar char="•"/>
            </a:pPr>
            <a:r>
              <a:rPr lang="en-GB" sz="2400" dirty="0" smtClean="0">
                <a:cs typeface="Consolas" pitchFamily="49" charset="0"/>
              </a:rPr>
              <a:t>Returning </a:t>
            </a:r>
            <a:r>
              <a:rPr lang="en-GB" sz="2000" b="1" dirty="0">
                <a:latin typeface="Consolas" pitchFamily="49" charset="0"/>
                <a:cs typeface="Consolas" pitchFamily="49" charset="0"/>
              </a:rPr>
              <a:t>(-(insertion point</a:t>
            </a:r>
            <a:r>
              <a:rPr lang="en-GB" sz="2000" b="1" dirty="0" smtClean="0">
                <a:latin typeface="Consolas" pitchFamily="49" charset="0"/>
                <a:cs typeface="Consolas" pitchFamily="49" charset="0"/>
              </a:rPr>
              <a:t>)-1</a:t>
            </a:r>
            <a:r>
              <a:rPr lang="en-GB" sz="2000" b="1" dirty="0">
                <a:latin typeface="Consolas" pitchFamily="49" charset="0"/>
                <a:cs typeface="Consolas" pitchFamily="49" charset="0"/>
              </a:rPr>
              <a:t>)</a:t>
            </a:r>
            <a:r>
              <a:rPr lang="en-GB" sz="2400" dirty="0">
                <a:cs typeface="Consolas" pitchFamily="49" charset="0"/>
              </a:rPr>
              <a:t> is an invitation to bugs and </a:t>
            </a:r>
            <a:r>
              <a:rPr lang="en-GB" sz="2400" dirty="0" smtClean="0">
                <a:cs typeface="Consolas" pitchFamily="49" charset="0"/>
              </a:rPr>
              <a:t>confusion</a:t>
            </a:r>
          </a:p>
          <a:p>
            <a:pPr marL="742950" lvl="1" indent="-285750">
              <a:buFont typeface="Arial" pitchFamily="34" charset="0"/>
              <a:buChar char="•"/>
            </a:pPr>
            <a:r>
              <a:rPr lang="en-GB" sz="2400" dirty="0" smtClean="0">
                <a:cs typeface="Consolas" pitchFamily="49" charset="0"/>
              </a:rPr>
              <a:t>Consider: The </a:t>
            </a:r>
            <a:r>
              <a:rPr lang="en-GB" sz="2400" dirty="0">
                <a:cs typeface="Consolas" pitchFamily="49" charset="0"/>
              </a:rPr>
              <a:t>designers had a reason; what was it, and what are the alternatives?  </a:t>
            </a:r>
            <a:endParaRPr lang="en-GB" sz="2400" dirty="0" smtClean="0">
              <a:cs typeface="Consolas" pitchFamily="49" charset="0"/>
            </a:endParaRPr>
          </a:p>
          <a:p>
            <a:pPr marL="285750" indent="-285750">
              <a:buFont typeface="Arial" pitchFamily="34" charset="0"/>
              <a:buChar char="•"/>
            </a:pPr>
            <a:r>
              <a:rPr lang="en-GB" sz="2400" dirty="0" smtClean="0">
                <a:cs typeface="Consolas" pitchFamily="49" charset="0"/>
              </a:rPr>
              <a:t>We'll </a:t>
            </a:r>
            <a:r>
              <a:rPr lang="en-GB" sz="2400" dirty="0">
                <a:cs typeface="Consolas" pitchFamily="49" charset="0"/>
              </a:rPr>
              <a:t>return to the topic of exceptions and special values in a later </a:t>
            </a:r>
            <a:r>
              <a:rPr lang="en-GB" sz="2400" dirty="0" smtClean="0">
                <a:cs typeface="Consolas" pitchFamily="49" charset="0"/>
              </a:rPr>
              <a:t>lecture</a:t>
            </a:r>
            <a:endParaRPr lang="en-GB" sz="2400" dirty="0">
              <a:cs typeface="Consolas" pitchFamily="49" charset="0"/>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p:txBody>
          <a:bodyPr/>
          <a:lstStyle/>
          <a:p>
            <a:r>
              <a:rPr lang="en-GB" dirty="0" smtClean="0"/>
              <a:t>Summary</a:t>
            </a:r>
            <a:endParaRPr lang="en-GB" dirty="0"/>
          </a:p>
        </p:txBody>
      </p:sp>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24</a:t>
            </a:fld>
            <a:endParaRPr lang="en-US" dirty="0"/>
          </a:p>
        </p:txBody>
      </p:sp>
      <p:sp>
        <p:nvSpPr>
          <p:cNvPr id="11266" name="Rectangle 2"/>
          <p:cNvSpPr>
            <a:spLocks noGrp="1" noChangeArrowheads="1"/>
          </p:cNvSpPr>
          <p:nvPr>
            <p:ph sz="quarter" idx="1"/>
          </p:nvPr>
        </p:nvSpPr>
        <p:spPr/>
        <p:txBody>
          <a:bodyPr>
            <a:normAutofit/>
          </a:bodyPr>
          <a:lstStyle/>
          <a:p>
            <a:r>
              <a:rPr lang="en-GB" dirty="0" smtClean="0"/>
              <a:t>Properties of a specification</a:t>
            </a:r>
          </a:p>
          <a:p>
            <a:pPr lvl="1"/>
            <a:r>
              <a:rPr lang="en-GB" dirty="0" smtClean="0"/>
              <a:t>The client </a:t>
            </a:r>
            <a:r>
              <a:rPr lang="en-GB" i="1" dirty="0" smtClean="0"/>
              <a:t>relies only</a:t>
            </a:r>
            <a:r>
              <a:rPr lang="en-GB" dirty="0" smtClean="0"/>
              <a:t> on the specification and on nothing (else) from the implementation</a:t>
            </a:r>
          </a:p>
          <a:p>
            <a:pPr lvl="1"/>
            <a:r>
              <a:rPr lang="en-GB" dirty="0" smtClean="0"/>
              <a:t>The implementer </a:t>
            </a:r>
            <a:r>
              <a:rPr lang="en-GB" i="1" dirty="0" smtClean="0"/>
              <a:t>provides</a:t>
            </a:r>
            <a:r>
              <a:rPr lang="en-GB" dirty="0" smtClean="0"/>
              <a:t> </a:t>
            </a:r>
            <a:r>
              <a:rPr lang="en-GB" i="1" dirty="0" smtClean="0"/>
              <a:t>everything</a:t>
            </a:r>
            <a:r>
              <a:rPr lang="en-GB" dirty="0" smtClean="0"/>
              <a:t> in the specification and is otherwise unconstrained</a:t>
            </a:r>
          </a:p>
          <a:p>
            <a:r>
              <a:rPr lang="en-GB" dirty="0" smtClean="0"/>
              <a:t>Overall, effective use of specifications leads to simpler and more flexible programs that have fewer bugs and cleaner dependencies</a:t>
            </a:r>
            <a:endParaRPr lang="en-GB" dirty="0"/>
          </a:p>
        </p:txBody>
      </p:sp>
    </p:spTree>
    <p:extLst>
      <p:ext uri="{BB962C8B-B14F-4D97-AF65-F5344CB8AC3E}">
        <p14:creationId xmlns:p14="http://schemas.microsoft.com/office/powerpoint/2010/main" val="1816214596"/>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Date Placeholder 2"/>
          <p:cNvSpPr>
            <a:spLocks noGrp="1"/>
          </p:cNvSpPr>
          <p:nvPr>
            <p:ph type="dt" sz="half" idx="10"/>
          </p:nvPr>
        </p:nvSpPr>
        <p:spPr/>
        <p:txBody>
          <a:bodyPr/>
          <a:lstStyle/>
          <a:p>
            <a:r>
              <a:rPr lang="en-US" smtClean="0"/>
              <a:t>CSE 331 Autumn 2011</a:t>
            </a:r>
            <a:endParaRPr lang="en-US"/>
          </a:p>
        </p:txBody>
      </p:sp>
      <p:sp>
        <p:nvSpPr>
          <p:cNvPr id="4" name="Slide Number Placeholder 3"/>
          <p:cNvSpPr>
            <a:spLocks noGrp="1"/>
          </p:cNvSpPr>
          <p:nvPr>
            <p:ph type="sldNum" sz="quarter" idx="12"/>
          </p:nvPr>
        </p:nvSpPr>
        <p:spPr/>
        <p:txBody>
          <a:bodyPr>
            <a:normAutofit fontScale="85000" lnSpcReduction="20000"/>
          </a:bodyPr>
          <a:lstStyle/>
          <a:p>
            <a:fld id="{2D7FA20C-4CD7-444A-A924-39D7745EE13F}" type="slidenum">
              <a:rPr lang="en-US" smtClean="0"/>
              <a:pPr/>
              <a:t>25</a:t>
            </a:fld>
            <a:endParaRPr lang="en-US"/>
          </a:p>
        </p:txBody>
      </p:sp>
      <p:sp>
        <p:nvSpPr>
          <p:cNvPr id="5" name="Content Placeholder 4"/>
          <p:cNvSpPr>
            <a:spLocks noGrp="1"/>
          </p:cNvSpPr>
          <p:nvPr>
            <p:ph sz="quarter" idx="1"/>
          </p:nvPr>
        </p:nvSpPr>
        <p:spPr/>
        <p:txBody>
          <a:bodyPr>
            <a:normAutofit fontScale="70000" lnSpcReduction="20000"/>
          </a:bodyPr>
          <a:lstStyle/>
          <a:p>
            <a:r>
              <a:rPr lang="en-US" dirty="0" smtClean="0"/>
              <a:t>Assignment 0</a:t>
            </a:r>
          </a:p>
          <a:p>
            <a:pPr lvl="1"/>
            <a:r>
              <a:rPr lang="en-US" dirty="0" smtClean="0"/>
              <a:t>Due today 11:59PM</a:t>
            </a:r>
            <a:endParaRPr lang="en-US" dirty="0" smtClean="0"/>
          </a:p>
          <a:p>
            <a:r>
              <a:rPr lang="en-US" dirty="0" smtClean="0"/>
              <a:t>Assignment 1</a:t>
            </a:r>
          </a:p>
          <a:p>
            <a:pPr lvl="1"/>
            <a:r>
              <a:rPr lang="en-US" dirty="0" smtClean="0"/>
              <a:t>out later today</a:t>
            </a:r>
          </a:p>
          <a:p>
            <a:pPr lvl="1"/>
            <a:r>
              <a:rPr lang="en-US" dirty="0" smtClean="0"/>
              <a:t>due Wednesday (10/5) 11:59PM</a:t>
            </a:r>
            <a:endParaRPr lang="en-US" dirty="0" smtClean="0"/>
          </a:p>
          <a:p>
            <a:r>
              <a:rPr lang="en-US" dirty="0" smtClean="0"/>
              <a:t>Assignment </a:t>
            </a:r>
            <a:r>
              <a:rPr lang="en-US" dirty="0" smtClean="0"/>
              <a:t>2</a:t>
            </a:r>
          </a:p>
          <a:p>
            <a:pPr lvl="1"/>
            <a:r>
              <a:rPr lang="en-US" dirty="0" smtClean="0"/>
              <a:t>out Wednesday (10/5)</a:t>
            </a:r>
          </a:p>
          <a:p>
            <a:pPr lvl="2"/>
            <a:r>
              <a:rPr lang="en-US" dirty="0" smtClean="0"/>
              <a:t>due </a:t>
            </a:r>
            <a:r>
              <a:rPr lang="en-US" dirty="0" smtClean="0"/>
              <a:t>in two </a:t>
            </a:r>
            <a:r>
              <a:rPr lang="en-US" dirty="0" smtClean="0"/>
              <a:t>parts</a:t>
            </a:r>
          </a:p>
          <a:p>
            <a:pPr lvl="2"/>
            <a:r>
              <a:rPr lang="en-US" dirty="0" smtClean="0"/>
              <a:t>part </a:t>
            </a:r>
            <a:r>
              <a:rPr lang="en-US" dirty="0" smtClean="0"/>
              <a:t>A on Friday </a:t>
            </a:r>
            <a:r>
              <a:rPr lang="en-US" dirty="0" smtClean="0"/>
              <a:t>(10/7) 11:59PM</a:t>
            </a:r>
          </a:p>
          <a:p>
            <a:pPr lvl="2"/>
            <a:r>
              <a:rPr lang="en-US" dirty="0" smtClean="0"/>
              <a:t>part B </a:t>
            </a:r>
            <a:r>
              <a:rPr lang="en-US" dirty="0" smtClean="0"/>
              <a:t>the following Wednesday </a:t>
            </a:r>
            <a:r>
              <a:rPr lang="en-US" dirty="0" smtClean="0"/>
              <a:t>(10/12) at 11:59PM</a:t>
            </a:r>
            <a:endParaRPr lang="en-US" dirty="0" smtClean="0"/>
          </a:p>
          <a:p>
            <a:r>
              <a:rPr lang="en-US" dirty="0" smtClean="0"/>
              <a:t>Lectures</a:t>
            </a:r>
          </a:p>
          <a:p>
            <a:pPr lvl="1"/>
            <a:r>
              <a:rPr lang="en-US" dirty="0"/>
              <a:t>T</a:t>
            </a:r>
            <a:r>
              <a:rPr lang="en-US" dirty="0" smtClean="0"/>
              <a:t>esting </a:t>
            </a:r>
            <a:r>
              <a:rPr lang="en-US" dirty="0"/>
              <a:t>and </a:t>
            </a:r>
            <a:r>
              <a:rPr lang="en-US" dirty="0" err="1" smtClean="0"/>
              <a:t>Junit</a:t>
            </a:r>
            <a:r>
              <a:rPr lang="en-US" dirty="0" smtClean="0"/>
              <a:t> (M)</a:t>
            </a:r>
          </a:p>
          <a:p>
            <a:pPr lvl="1"/>
            <a:r>
              <a:rPr lang="en-US" dirty="0" smtClean="0"/>
              <a:t>Equality (W)</a:t>
            </a:r>
          </a:p>
          <a:p>
            <a:pPr lvl="1"/>
            <a:r>
              <a:rPr lang="en-US" dirty="0" smtClean="0"/>
              <a:t>Abstract data types I (F)</a:t>
            </a:r>
          </a:p>
          <a:p>
            <a:pPr lvl="1"/>
            <a:r>
              <a:rPr lang="en-US" dirty="0" smtClean="0"/>
              <a:t>Abstract data types II (M)</a:t>
            </a:r>
            <a:endParaRPr lang="en-US" dirty="0"/>
          </a:p>
        </p:txBody>
      </p:sp>
    </p:spTree>
    <p:extLst>
      <p:ext uri="{BB962C8B-B14F-4D97-AF65-F5344CB8AC3E}">
        <p14:creationId xmlns:p14="http://schemas.microsoft.com/office/powerpoint/2010/main" val="24863768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68172" y="1174537"/>
            <a:ext cx="2207656" cy="4508927"/>
          </a:xfrm>
          <a:prstGeom prst="rect">
            <a:avLst/>
          </a:prstGeom>
          <a:noFill/>
        </p:spPr>
        <p:txBody>
          <a:bodyPr wrap="none" rtlCol="0">
            <a:spAutoFit/>
            <a:scene3d>
              <a:camera prst="obliqueTopRight">
                <a:rot lat="0" lon="1200000" rev="0"/>
              </a:camera>
              <a:lightRig rig="threePt" dir="t"/>
            </a:scene3d>
            <a:sp3d prstMaterial="dkEdge">
              <a:bevelB w="69850" h="69850" prst="divot"/>
            </a:sp3d>
          </a:bodyPr>
          <a:lstStyle/>
          <a:p>
            <a:pPr algn="ctr"/>
            <a:r>
              <a:rPr lang="en-US" sz="28700" b="1" dirty="0" smtClean="0">
                <a:solidFill>
                  <a:srgbClr val="7030A0"/>
                </a:solidFill>
                <a:effectLst>
                  <a:glow rad="139700">
                    <a:schemeClr val="accent4">
                      <a:satMod val="175000"/>
                      <a:alpha val="40000"/>
                    </a:schemeClr>
                  </a:glow>
                </a:effectLst>
                <a:latin typeface="Consolas" pitchFamily="49" charset="0"/>
                <a:cs typeface="Consolas" pitchFamily="49" charset="0"/>
              </a:rPr>
              <a:t>?</a:t>
            </a:r>
            <a:endParaRPr lang="en-US" sz="28700" b="1" dirty="0">
              <a:solidFill>
                <a:srgbClr val="7030A0"/>
              </a:solidFill>
              <a:effectLst>
                <a:glow rad="139700">
                  <a:schemeClr val="accent4">
                    <a:satMod val="175000"/>
                    <a:alpha val="40000"/>
                  </a:schemeClr>
                </a:glow>
              </a:effectLst>
              <a:latin typeface="Consolas" pitchFamily="49" charset="0"/>
              <a:cs typeface="Consolas" pitchFamily="49" charset="0"/>
            </a:endParaRPr>
          </a:p>
        </p:txBody>
      </p:sp>
    </p:spTree>
    <p:extLst>
      <p:ext uri="{BB962C8B-B14F-4D97-AF65-F5344CB8AC3E}">
        <p14:creationId xmlns:p14="http://schemas.microsoft.com/office/powerpoint/2010/main" val="3687858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p:txBody>
          <a:bodyPr/>
          <a:lstStyle/>
          <a:p>
            <a:r>
              <a:rPr lang="en-GB" dirty="0" smtClean="0"/>
              <a:t> </a:t>
            </a:r>
            <a:r>
              <a:rPr lang="en-GB" dirty="0" smtClean="0">
                <a:solidFill>
                  <a:schemeClr val="tx1"/>
                </a:solidFill>
              </a:rPr>
              <a:t>A</a:t>
            </a:r>
            <a:r>
              <a:rPr lang="en-GB" dirty="0" smtClean="0"/>
              <a:t> </a:t>
            </a:r>
            <a:r>
              <a:rPr lang="en-GB" i="1" dirty="0" smtClean="0">
                <a:solidFill>
                  <a:srgbClr val="FF0000"/>
                </a:solidFill>
              </a:rPr>
              <a:t>specification</a:t>
            </a:r>
            <a:r>
              <a:rPr lang="en-GB" dirty="0" smtClean="0"/>
              <a:t> </a:t>
            </a:r>
            <a:r>
              <a:rPr lang="en-GB" dirty="0">
                <a:solidFill>
                  <a:schemeClr val="tx1"/>
                </a:solidFill>
              </a:rPr>
              <a:t>is a contract</a:t>
            </a:r>
          </a:p>
        </p:txBody>
      </p:sp>
      <p:sp>
        <p:nvSpPr>
          <p:cNvPr id="6146" name="Rectangle 2"/>
          <p:cNvSpPr>
            <a:spLocks noGrp="1" noChangeArrowheads="1"/>
          </p:cNvSpPr>
          <p:nvPr>
            <p:ph sz="quarter" idx="1"/>
          </p:nvPr>
        </p:nvSpPr>
        <p:spPr/>
        <p:txBody>
          <a:bodyPr>
            <a:normAutofit fontScale="92500" lnSpcReduction="10000"/>
          </a:bodyPr>
          <a:lstStyle/>
          <a:p>
            <a:r>
              <a:rPr lang="en-GB" dirty="0" smtClean="0"/>
              <a:t>A set of obligations agreed to by the user (client) and the manufacturer (implementer) of the product</a:t>
            </a:r>
          </a:p>
          <a:p>
            <a:r>
              <a:rPr lang="en-GB" dirty="0" smtClean="0"/>
              <a:t>Facilitates simplicity by two-way isolation</a:t>
            </a:r>
          </a:p>
          <a:p>
            <a:pPr lvl="1"/>
            <a:r>
              <a:rPr lang="en-GB" dirty="0" smtClean="0"/>
              <a:t>Isolate client from implementation details</a:t>
            </a:r>
          </a:p>
          <a:p>
            <a:pPr lvl="1"/>
            <a:r>
              <a:rPr lang="en-GB" dirty="0" smtClean="0"/>
              <a:t>Isolate implementer from how the part is used</a:t>
            </a:r>
          </a:p>
          <a:p>
            <a:pPr lvl="1"/>
            <a:r>
              <a:rPr lang="en-GB" dirty="0" smtClean="0"/>
              <a:t>Discourages implicit, unwritten expectations</a:t>
            </a:r>
          </a:p>
          <a:p>
            <a:r>
              <a:rPr lang="en-GB" dirty="0" smtClean="0"/>
              <a:t>Facilitates change</a:t>
            </a:r>
          </a:p>
          <a:p>
            <a:pPr lvl="1"/>
            <a:r>
              <a:rPr lang="en-GB" dirty="0"/>
              <a:t>Allows either side to make changes that respect the specification</a:t>
            </a:r>
          </a:p>
          <a:p>
            <a:pPr lvl="1"/>
            <a:r>
              <a:rPr lang="en-GB" dirty="0" smtClean="0"/>
              <a:t>An effective specification changes very little (at most), allowing the code (on both sides) to be more malleable</a:t>
            </a:r>
          </a:p>
        </p:txBody>
      </p:sp>
      <p:pic>
        <p:nvPicPr>
          <p:cNvPr id="4" name="Picture 4"/>
          <p:cNvPicPr>
            <a:picLocks noChangeAspect="1" noChangeArrowheads="1"/>
          </p:cNvPicPr>
          <p:nvPr/>
        </p:nvPicPr>
        <p:blipFill>
          <a:blip r:embed="rId3" cstate="print"/>
          <a:srcRect/>
          <a:stretch>
            <a:fillRect/>
          </a:stretch>
        </p:blipFill>
        <p:spPr bwMode="auto">
          <a:xfrm>
            <a:off x="7696200" y="76200"/>
            <a:ext cx="1322336" cy="1168912"/>
          </a:xfrm>
          <a:prstGeom prst="rect">
            <a:avLst/>
          </a:prstGeom>
          <a:noFill/>
          <a:ln w="9525" algn="ctr">
            <a:noFill/>
            <a:miter lim="800000"/>
            <a:headEnd/>
            <a:tailEnd/>
          </a:ln>
          <a:effectLst/>
        </p:spPr>
      </p:pic>
      <p:sp>
        <p:nvSpPr>
          <p:cNvPr id="5" name="Date Placeholder 4"/>
          <p:cNvSpPr>
            <a:spLocks noGrp="1"/>
          </p:cNvSpPr>
          <p:nvPr>
            <p:ph type="dt" sz="half" idx="10"/>
          </p:nvPr>
        </p:nvSpPr>
        <p:spPr/>
        <p:txBody>
          <a:bodyPr/>
          <a:lstStyle/>
          <a:p>
            <a:r>
              <a:rPr lang="en-US" smtClean="0"/>
              <a:t>CSE 331 Autumn 2011</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0495EA0B-1783-492E-873E-F82651094ECA}" type="slidenum">
              <a:rPr lang="en-US" smtClean="0"/>
              <a:pPr/>
              <a:t>3</a:t>
            </a:fld>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normAutofit fontScale="90000"/>
          </a:bodyPr>
          <a:lstStyle/>
          <a:p>
            <a:r>
              <a:rPr lang="en-GB" sz="4000" dirty="0" smtClean="0"/>
              <a:t>Different but dualistic </a:t>
            </a:r>
            <a:r>
              <a:rPr lang="en-GB" sz="4000" dirty="0" smtClean="0"/>
              <a:t>roles</a:t>
            </a:r>
            <a:br>
              <a:rPr lang="en-GB" sz="4000" dirty="0" smtClean="0"/>
            </a:br>
            <a:r>
              <a:rPr lang="en-GB" sz="3600" dirty="0" smtClean="0"/>
              <a:t>Implementers vs. Clients</a:t>
            </a:r>
            <a:endParaRPr lang="en-GB" sz="3600" dirty="0"/>
          </a:p>
        </p:txBody>
      </p:sp>
      <p:sp>
        <p:nvSpPr>
          <p:cNvPr id="4" name="Date Placeholder 3"/>
          <p:cNvSpPr>
            <a:spLocks noGrp="1"/>
          </p:cNvSpPr>
          <p:nvPr>
            <p:ph type="dt" sz="half" idx="10"/>
          </p:nvPr>
        </p:nvSpPr>
        <p:spPr/>
        <p:txBody>
          <a:bodyPr/>
          <a:lstStyle/>
          <a:p>
            <a:r>
              <a:rPr lang="en-US" smtClean="0"/>
              <a:t>CSE 331 Autumn 2011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0495EA0B-1783-492E-873E-F82651094ECA}" type="slidenum">
              <a:rPr lang="en-US" smtClean="0"/>
              <a:pPr/>
              <a:t>4</a:t>
            </a:fld>
            <a:endParaRPr lang="en-US" dirty="0"/>
          </a:p>
        </p:txBody>
      </p:sp>
      <p:pic>
        <p:nvPicPr>
          <p:cNvPr id="1026" name="Picture 2" descr="http://4.bp.blogspot.com/_rRJvAmooSpE/SzlEJYWXSbI/AAAAAAAACqw/3ioz6s1MLLQ/s320/perception_vase.gif">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627" t="6781" r="17288" b="7798"/>
          <a:stretch/>
        </p:blipFill>
        <p:spPr bwMode="auto">
          <a:xfrm>
            <a:off x="7858432" y="152400"/>
            <a:ext cx="1133168" cy="1487283"/>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pic>
      <p:sp>
        <p:nvSpPr>
          <p:cNvPr id="16" name="Oval 15"/>
          <p:cNvSpPr/>
          <p:nvPr/>
        </p:nvSpPr>
        <p:spPr>
          <a:xfrm>
            <a:off x="3505200" y="1924665"/>
            <a:ext cx="4800600" cy="3942734"/>
          </a:xfrm>
          <a:prstGeom prst="ellipse">
            <a:avLst/>
          </a:prstGeom>
          <a:solidFill>
            <a:schemeClr val="accent1">
              <a:alpha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914400" y="1905000"/>
            <a:ext cx="4762500" cy="3942734"/>
          </a:xfrm>
          <a:prstGeom prst="ellipse">
            <a:avLst/>
          </a:prstGeom>
          <a:solidFill>
            <a:srgbClr val="FFFF00">
              <a:alpha val="50000"/>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rot="16200000">
            <a:off x="3463551" y="3668472"/>
            <a:ext cx="2068964" cy="523220"/>
          </a:xfrm>
          <a:prstGeom prst="rect">
            <a:avLst/>
          </a:prstGeom>
          <a:noFill/>
        </p:spPr>
        <p:txBody>
          <a:bodyPr wrap="none" rtlCol="0">
            <a:spAutoFit/>
          </a:bodyPr>
          <a:lstStyle/>
          <a:p>
            <a:r>
              <a:rPr lang="en-US" sz="2800" b="1" dirty="0" smtClean="0"/>
              <a:t>Specification</a:t>
            </a:r>
            <a:endParaRPr lang="en-US" b="1" dirty="0"/>
          </a:p>
        </p:txBody>
      </p:sp>
      <p:sp>
        <p:nvSpPr>
          <p:cNvPr id="22" name="Rectangle 21"/>
          <p:cNvSpPr/>
          <p:nvPr/>
        </p:nvSpPr>
        <p:spPr>
          <a:xfrm>
            <a:off x="1325880" y="2810279"/>
            <a:ext cx="2000250" cy="1138773"/>
          </a:xfrm>
          <a:prstGeom prst="rect">
            <a:avLst/>
          </a:prstGeom>
        </p:spPr>
        <p:txBody>
          <a:bodyPr wrap="square">
            <a:spAutoFit/>
          </a:bodyPr>
          <a:lstStyle/>
          <a:p>
            <a:r>
              <a:rPr lang="en-US" sz="400" b="1" dirty="0">
                <a:latin typeface="Courier New" pitchFamily="49" charset="0"/>
                <a:cs typeface="Courier New" pitchFamily="49" charset="0"/>
              </a:rPr>
              <a:t>public interface Queue&lt;E&gt; {</a:t>
            </a:r>
          </a:p>
          <a:p>
            <a:r>
              <a:rPr lang="en-US" sz="400" dirty="0">
                <a:latin typeface="Courier New" pitchFamily="49" charset="0"/>
                <a:cs typeface="Courier New" pitchFamily="49" charset="0"/>
              </a:rPr>
              <a:t>    </a:t>
            </a:r>
            <a:r>
              <a:rPr lang="en-US" sz="400" b="1" dirty="0">
                <a:latin typeface="Consolas" pitchFamily="49" charset="0"/>
                <a:cs typeface="Consolas" pitchFamily="49" charset="0"/>
              </a:rPr>
              <a:t>// post: given value inserted at the end of the queue</a:t>
            </a:r>
          </a:p>
          <a:p>
            <a:r>
              <a:rPr lang="en-US" sz="400" dirty="0">
                <a:latin typeface="Courier New" pitchFamily="49" charset="0"/>
                <a:cs typeface="Courier New" pitchFamily="49" charset="0"/>
              </a:rPr>
              <a:t>    </a:t>
            </a:r>
            <a:r>
              <a:rPr lang="en-US" sz="400" b="1" dirty="0">
                <a:latin typeface="Courier New" pitchFamily="49" charset="0"/>
                <a:cs typeface="Courier New" pitchFamily="49" charset="0"/>
              </a:rPr>
              <a:t>public void </a:t>
            </a:r>
            <a:r>
              <a:rPr lang="en-US" sz="400" b="1" dirty="0" err="1">
                <a:latin typeface="Courier New" pitchFamily="49" charset="0"/>
                <a:cs typeface="Courier New" pitchFamily="49" charset="0"/>
              </a:rPr>
              <a:t>enqueue</a:t>
            </a:r>
            <a:r>
              <a:rPr lang="en-US" sz="400" b="1" dirty="0">
                <a:latin typeface="Courier New" pitchFamily="49" charset="0"/>
                <a:cs typeface="Courier New" pitchFamily="49" charset="0"/>
              </a:rPr>
              <a:t>(E value);</a:t>
            </a:r>
          </a:p>
          <a:p>
            <a:endParaRPr lang="en-US" sz="400" dirty="0">
              <a:latin typeface="Courier New" pitchFamily="49" charset="0"/>
              <a:cs typeface="Courier New" pitchFamily="49" charset="0"/>
            </a:endParaRPr>
          </a:p>
          <a:p>
            <a:pPr lvl="1"/>
            <a:r>
              <a:rPr lang="en-US" sz="400" b="1" dirty="0">
                <a:latin typeface="Consolas" pitchFamily="49" charset="0"/>
                <a:cs typeface="Consolas" pitchFamily="49" charset="0"/>
              </a:rPr>
              <a:t>// pre : !</a:t>
            </a:r>
            <a:r>
              <a:rPr lang="en-US" sz="400" b="1" dirty="0" err="1">
                <a:latin typeface="Consolas" pitchFamily="49" charset="0"/>
                <a:cs typeface="Consolas" pitchFamily="49" charset="0"/>
              </a:rPr>
              <a:t>isEmpty</a:t>
            </a:r>
            <a:r>
              <a:rPr lang="en-US" sz="400" b="1" dirty="0">
                <a:latin typeface="Consolas" pitchFamily="49" charset="0"/>
                <a:cs typeface="Consolas" pitchFamily="49" charset="0"/>
              </a:rPr>
              <a:t>()</a:t>
            </a:r>
          </a:p>
          <a:p>
            <a:pPr lvl="1"/>
            <a:r>
              <a:rPr lang="en-US" sz="400" b="1" dirty="0">
                <a:latin typeface="Consolas" pitchFamily="49" charset="0"/>
                <a:cs typeface="Consolas" pitchFamily="49" charset="0"/>
              </a:rPr>
              <a:t>// post: removes and returns the value at the front of the queue</a:t>
            </a:r>
          </a:p>
          <a:p>
            <a:r>
              <a:rPr lang="en-US" sz="400" dirty="0">
                <a:latin typeface="Courier New" pitchFamily="49" charset="0"/>
                <a:cs typeface="Courier New" pitchFamily="49" charset="0"/>
              </a:rPr>
              <a:t>    </a:t>
            </a:r>
            <a:r>
              <a:rPr lang="en-US" sz="400" b="1" dirty="0">
                <a:latin typeface="Courier New" pitchFamily="49" charset="0"/>
                <a:cs typeface="Courier New" pitchFamily="49" charset="0"/>
              </a:rPr>
              <a:t>public E </a:t>
            </a:r>
            <a:r>
              <a:rPr lang="en-US" sz="400" b="1" dirty="0" err="1">
                <a:latin typeface="Courier New" pitchFamily="49" charset="0"/>
                <a:cs typeface="Courier New" pitchFamily="49" charset="0"/>
              </a:rPr>
              <a:t>dequeue</a:t>
            </a:r>
            <a:r>
              <a:rPr lang="en-US" sz="400" b="1" dirty="0">
                <a:latin typeface="Courier New" pitchFamily="49" charset="0"/>
                <a:cs typeface="Courier New" pitchFamily="49" charset="0"/>
              </a:rPr>
              <a:t>();</a:t>
            </a:r>
          </a:p>
          <a:p>
            <a:endParaRPr lang="en-US" sz="400" dirty="0">
              <a:latin typeface="Courier New" pitchFamily="49" charset="0"/>
              <a:cs typeface="Courier New" pitchFamily="49" charset="0"/>
            </a:endParaRPr>
          </a:p>
          <a:p>
            <a:r>
              <a:rPr lang="en-US" sz="400" dirty="0">
                <a:latin typeface="Courier New" pitchFamily="49" charset="0"/>
                <a:cs typeface="Courier New" pitchFamily="49" charset="0"/>
              </a:rPr>
              <a:t>    </a:t>
            </a:r>
            <a:r>
              <a:rPr lang="en-US" sz="400" b="1" dirty="0">
                <a:latin typeface="Consolas" pitchFamily="49" charset="0"/>
                <a:cs typeface="Consolas" pitchFamily="49" charset="0"/>
              </a:rPr>
              <a:t>// post: returns true if the queue is empty, false otherwise</a:t>
            </a:r>
          </a:p>
          <a:p>
            <a:r>
              <a:rPr lang="en-US" sz="400" dirty="0">
                <a:latin typeface="Courier New" pitchFamily="49" charset="0"/>
                <a:cs typeface="Courier New" pitchFamily="49" charset="0"/>
              </a:rPr>
              <a:t>    </a:t>
            </a:r>
            <a:r>
              <a:rPr lang="en-US" sz="400" b="1" dirty="0">
                <a:latin typeface="Courier New" pitchFamily="49" charset="0"/>
                <a:cs typeface="Courier New" pitchFamily="49" charset="0"/>
              </a:rPr>
              <a:t>public </a:t>
            </a:r>
            <a:r>
              <a:rPr lang="en-US" sz="400" b="1" dirty="0" err="1">
                <a:latin typeface="Courier New" pitchFamily="49" charset="0"/>
                <a:cs typeface="Courier New" pitchFamily="49" charset="0"/>
              </a:rPr>
              <a:t>boolean</a:t>
            </a:r>
            <a:r>
              <a:rPr lang="en-US" sz="400" b="1" dirty="0">
                <a:latin typeface="Courier New" pitchFamily="49" charset="0"/>
                <a:cs typeface="Courier New" pitchFamily="49" charset="0"/>
              </a:rPr>
              <a:t> </a:t>
            </a:r>
            <a:r>
              <a:rPr lang="en-US" sz="400" b="1" dirty="0" err="1">
                <a:latin typeface="Courier New" pitchFamily="49" charset="0"/>
                <a:cs typeface="Courier New" pitchFamily="49" charset="0"/>
              </a:rPr>
              <a:t>isEmpty</a:t>
            </a:r>
            <a:r>
              <a:rPr lang="en-US" sz="400" b="1" dirty="0">
                <a:latin typeface="Courier New" pitchFamily="49" charset="0"/>
                <a:cs typeface="Courier New" pitchFamily="49" charset="0"/>
              </a:rPr>
              <a:t>();</a:t>
            </a:r>
          </a:p>
          <a:p>
            <a:endParaRPr lang="en-US" sz="400" dirty="0">
              <a:latin typeface="Courier New" pitchFamily="49" charset="0"/>
              <a:cs typeface="Courier New" pitchFamily="49" charset="0"/>
            </a:endParaRPr>
          </a:p>
          <a:p>
            <a:r>
              <a:rPr lang="en-US" sz="400" dirty="0">
                <a:latin typeface="Courier New" pitchFamily="49" charset="0"/>
                <a:cs typeface="Courier New" pitchFamily="49" charset="0"/>
              </a:rPr>
              <a:t>    </a:t>
            </a:r>
            <a:r>
              <a:rPr lang="en-US" sz="400" b="1" dirty="0">
                <a:latin typeface="Consolas" pitchFamily="49" charset="0"/>
                <a:cs typeface="Consolas" pitchFamily="49" charset="0"/>
              </a:rPr>
              <a:t>// post: returns the current number of elements in the queue</a:t>
            </a:r>
          </a:p>
          <a:p>
            <a:r>
              <a:rPr lang="en-US" sz="400" b="1" dirty="0">
                <a:latin typeface="Courier New" pitchFamily="49" charset="0"/>
                <a:cs typeface="Courier New" pitchFamily="49" charset="0"/>
              </a:rPr>
              <a:t>    public </a:t>
            </a:r>
            <a:r>
              <a:rPr lang="en-US" sz="400" b="1" dirty="0" err="1">
                <a:latin typeface="Courier New" pitchFamily="49" charset="0"/>
                <a:cs typeface="Courier New" pitchFamily="49" charset="0"/>
              </a:rPr>
              <a:t>int</a:t>
            </a:r>
            <a:r>
              <a:rPr lang="en-US" sz="400" b="1" dirty="0">
                <a:latin typeface="Courier New" pitchFamily="49" charset="0"/>
                <a:cs typeface="Courier New" pitchFamily="49" charset="0"/>
              </a:rPr>
              <a:t> size();</a:t>
            </a:r>
          </a:p>
          <a:p>
            <a:r>
              <a:rPr lang="en-US" sz="400" b="1" dirty="0">
                <a:latin typeface="Courier New" pitchFamily="49" charset="0"/>
                <a:cs typeface="Courier New" pitchFamily="49" charset="0"/>
              </a:rPr>
              <a:t>}</a:t>
            </a:r>
          </a:p>
        </p:txBody>
      </p:sp>
      <p:sp>
        <p:nvSpPr>
          <p:cNvPr id="24" name="Rounded Rectangular Callout 23"/>
          <p:cNvSpPr/>
          <p:nvPr/>
        </p:nvSpPr>
        <p:spPr>
          <a:xfrm>
            <a:off x="1600200" y="3984189"/>
            <a:ext cx="1828801" cy="1328023"/>
          </a:xfrm>
          <a:prstGeom prst="wedgeRoundRectCallout">
            <a:avLst>
              <a:gd name="adj1" fmla="val 78426"/>
              <a:gd name="adj2" fmla="val -52500"/>
              <a:gd name="adj3" fmla="val 16667"/>
            </a:avLst>
          </a:prstGeom>
          <a:solidFill>
            <a:srgbClr val="7030A0"/>
          </a:solidFill>
          <a:ln w="38100">
            <a:solidFill>
              <a:srgbClr val="7030A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solidFill>
                  <a:schemeClr val="bg1"/>
                </a:solidFill>
              </a:rPr>
              <a:t>Client code:</a:t>
            </a:r>
            <a:br>
              <a:rPr lang="en-US" b="1" dirty="0" smtClean="0">
                <a:solidFill>
                  <a:schemeClr val="bg1"/>
                </a:solidFill>
              </a:rPr>
            </a:br>
            <a:r>
              <a:rPr lang="en-US" b="1" dirty="0" smtClean="0">
                <a:solidFill>
                  <a:schemeClr val="bg1"/>
                </a:solidFill>
              </a:rPr>
              <a:t>must depend </a:t>
            </a:r>
            <a:r>
              <a:rPr lang="en-US" b="1" dirty="0">
                <a:solidFill>
                  <a:schemeClr val="bg1"/>
                </a:solidFill>
              </a:rPr>
              <a:t>only </a:t>
            </a:r>
            <a:r>
              <a:rPr lang="en-US" b="1" dirty="0" smtClean="0">
                <a:solidFill>
                  <a:schemeClr val="bg1"/>
                </a:solidFill>
              </a:rPr>
              <a:t>on specification</a:t>
            </a:r>
            <a:endParaRPr lang="en-US" b="1" dirty="0">
              <a:solidFill>
                <a:schemeClr val="bg1"/>
              </a:solidFill>
            </a:endParaRPr>
          </a:p>
        </p:txBody>
      </p:sp>
      <p:sp>
        <p:nvSpPr>
          <p:cNvPr id="31" name="Rectangle 30"/>
          <p:cNvSpPr/>
          <p:nvPr/>
        </p:nvSpPr>
        <p:spPr>
          <a:xfrm>
            <a:off x="5715000" y="3809999"/>
            <a:ext cx="2000250" cy="1631216"/>
          </a:xfrm>
          <a:prstGeom prst="rect">
            <a:avLst/>
          </a:prstGeom>
        </p:spPr>
        <p:txBody>
          <a:bodyPr wrap="square">
            <a:spAutoFit/>
          </a:bodyPr>
          <a:lstStyle/>
          <a:p>
            <a:r>
              <a:rPr lang="en-US" sz="400" b="1" dirty="0" smtClean="0">
                <a:latin typeface="Courier New" pitchFamily="49" charset="0"/>
                <a:cs typeface="Courier New" pitchFamily="49" charset="0"/>
              </a:rPr>
              <a:t>public </a:t>
            </a:r>
            <a:r>
              <a:rPr lang="en-US" sz="400" b="1" dirty="0">
                <a:latin typeface="Courier New" pitchFamily="49" charset="0"/>
                <a:cs typeface="Courier New" pitchFamily="49" charset="0"/>
              </a:rPr>
              <a:t>E </a:t>
            </a:r>
            <a:r>
              <a:rPr lang="en-US" sz="400" b="1" dirty="0" err="1">
                <a:latin typeface="Courier New" pitchFamily="49" charset="0"/>
                <a:cs typeface="Courier New" pitchFamily="49" charset="0"/>
              </a:rPr>
              <a:t>dequeue</a:t>
            </a:r>
            <a:r>
              <a:rPr lang="en-US" sz="400" b="1" dirty="0">
                <a:latin typeface="Courier New" pitchFamily="49" charset="0"/>
                <a:cs typeface="Courier New" pitchFamily="49" charset="0"/>
              </a:rPr>
              <a:t>();</a:t>
            </a:r>
          </a:p>
          <a:p>
            <a:endParaRPr lang="en-US" sz="400" dirty="0">
              <a:latin typeface="Courier New" pitchFamily="49" charset="0"/>
              <a:cs typeface="Courier New" pitchFamily="49" charset="0"/>
            </a:endParaRPr>
          </a:p>
          <a:p>
            <a:r>
              <a:rPr lang="en-US" sz="400" dirty="0">
                <a:latin typeface="Courier New" pitchFamily="49" charset="0"/>
                <a:cs typeface="Courier New" pitchFamily="49" charset="0"/>
              </a:rPr>
              <a:t>    </a:t>
            </a:r>
            <a:r>
              <a:rPr lang="en-US" sz="400" b="1" dirty="0">
                <a:latin typeface="Consolas" pitchFamily="49" charset="0"/>
                <a:cs typeface="Consolas" pitchFamily="49" charset="0"/>
              </a:rPr>
              <a:t>// post: returns true if the queue is empty, false otherwise</a:t>
            </a:r>
          </a:p>
          <a:p>
            <a:r>
              <a:rPr lang="en-US" sz="400" dirty="0">
                <a:latin typeface="Courier New" pitchFamily="49" charset="0"/>
                <a:cs typeface="Courier New" pitchFamily="49" charset="0"/>
              </a:rPr>
              <a:t>    </a:t>
            </a:r>
            <a:r>
              <a:rPr lang="en-US" sz="400" b="1" dirty="0">
                <a:latin typeface="Courier New" pitchFamily="49" charset="0"/>
                <a:cs typeface="Courier New" pitchFamily="49" charset="0"/>
              </a:rPr>
              <a:t>public </a:t>
            </a:r>
            <a:r>
              <a:rPr lang="en-US" sz="400" b="1" dirty="0" err="1">
                <a:latin typeface="Courier New" pitchFamily="49" charset="0"/>
                <a:cs typeface="Courier New" pitchFamily="49" charset="0"/>
              </a:rPr>
              <a:t>boolean</a:t>
            </a:r>
            <a:r>
              <a:rPr lang="en-US" sz="400" b="1" dirty="0">
                <a:latin typeface="Courier New" pitchFamily="49" charset="0"/>
                <a:cs typeface="Courier New" pitchFamily="49" charset="0"/>
              </a:rPr>
              <a:t> </a:t>
            </a:r>
            <a:r>
              <a:rPr lang="en-US" sz="400" b="1" dirty="0" err="1">
                <a:latin typeface="Courier New" pitchFamily="49" charset="0"/>
                <a:cs typeface="Courier New" pitchFamily="49" charset="0"/>
              </a:rPr>
              <a:t>isEmpty</a:t>
            </a:r>
            <a:r>
              <a:rPr lang="en-US" sz="400" b="1" dirty="0" smtClean="0">
                <a:latin typeface="Courier New" pitchFamily="49" charset="0"/>
                <a:cs typeface="Courier New" pitchFamily="49" charset="0"/>
              </a:rPr>
              <a:t>();</a:t>
            </a:r>
          </a:p>
          <a:p>
            <a:r>
              <a:rPr lang="en-US" sz="400" b="1" dirty="0">
                <a:latin typeface="Courier New" pitchFamily="49" charset="0"/>
                <a:cs typeface="Courier New" pitchFamily="49" charset="0"/>
              </a:rPr>
              <a:t>public interface Queue&lt;E&gt; {</a:t>
            </a:r>
          </a:p>
          <a:p>
            <a:r>
              <a:rPr lang="en-US" sz="400" dirty="0">
                <a:latin typeface="Courier New" pitchFamily="49" charset="0"/>
                <a:cs typeface="Courier New" pitchFamily="49" charset="0"/>
              </a:rPr>
              <a:t>    </a:t>
            </a:r>
            <a:r>
              <a:rPr lang="en-US" sz="400" b="1" dirty="0">
                <a:latin typeface="Consolas" pitchFamily="49" charset="0"/>
                <a:cs typeface="Consolas" pitchFamily="49" charset="0"/>
              </a:rPr>
              <a:t>// post: given value inserted at the end of the queue</a:t>
            </a:r>
          </a:p>
          <a:p>
            <a:r>
              <a:rPr lang="en-US" sz="400" dirty="0">
                <a:latin typeface="Courier New" pitchFamily="49" charset="0"/>
                <a:cs typeface="Courier New" pitchFamily="49" charset="0"/>
              </a:rPr>
              <a:t>    </a:t>
            </a:r>
            <a:r>
              <a:rPr lang="en-US" sz="400" b="1" dirty="0">
                <a:latin typeface="Courier New" pitchFamily="49" charset="0"/>
                <a:cs typeface="Courier New" pitchFamily="49" charset="0"/>
              </a:rPr>
              <a:t>public void </a:t>
            </a:r>
            <a:r>
              <a:rPr lang="en-US" sz="400" b="1" dirty="0" err="1">
                <a:latin typeface="Courier New" pitchFamily="49" charset="0"/>
                <a:cs typeface="Courier New" pitchFamily="49" charset="0"/>
              </a:rPr>
              <a:t>enqueue</a:t>
            </a:r>
            <a:r>
              <a:rPr lang="en-US" sz="400" b="1" dirty="0">
                <a:latin typeface="Courier New" pitchFamily="49" charset="0"/>
                <a:cs typeface="Courier New" pitchFamily="49" charset="0"/>
              </a:rPr>
              <a:t>(E value);</a:t>
            </a:r>
          </a:p>
          <a:p>
            <a:endParaRPr lang="en-US" sz="400" dirty="0">
              <a:latin typeface="Courier New" pitchFamily="49" charset="0"/>
              <a:cs typeface="Courier New" pitchFamily="49" charset="0"/>
            </a:endParaRPr>
          </a:p>
          <a:p>
            <a:pPr lvl="1"/>
            <a:r>
              <a:rPr lang="en-US" sz="400" b="1" dirty="0">
                <a:latin typeface="Consolas" pitchFamily="49" charset="0"/>
                <a:cs typeface="Consolas" pitchFamily="49" charset="0"/>
              </a:rPr>
              <a:t>// pre : !</a:t>
            </a:r>
            <a:r>
              <a:rPr lang="en-US" sz="400" b="1" dirty="0" err="1">
                <a:latin typeface="Consolas" pitchFamily="49" charset="0"/>
                <a:cs typeface="Consolas" pitchFamily="49" charset="0"/>
              </a:rPr>
              <a:t>isEmpty</a:t>
            </a:r>
            <a:r>
              <a:rPr lang="en-US" sz="400" b="1" dirty="0">
                <a:latin typeface="Consolas" pitchFamily="49" charset="0"/>
                <a:cs typeface="Consolas" pitchFamily="49" charset="0"/>
              </a:rPr>
              <a:t>()</a:t>
            </a:r>
          </a:p>
          <a:p>
            <a:pPr lvl="1"/>
            <a:r>
              <a:rPr lang="en-US" sz="400" b="1" dirty="0">
                <a:latin typeface="Consolas" pitchFamily="49" charset="0"/>
                <a:cs typeface="Consolas" pitchFamily="49" charset="0"/>
              </a:rPr>
              <a:t>// post: removes and returns the value at the front of the queue</a:t>
            </a:r>
          </a:p>
          <a:p>
            <a:endParaRPr lang="en-US" sz="400" b="1" dirty="0">
              <a:latin typeface="Courier New" pitchFamily="49" charset="0"/>
              <a:cs typeface="Courier New" pitchFamily="49" charset="0"/>
            </a:endParaRPr>
          </a:p>
          <a:p>
            <a:endParaRPr lang="en-US" sz="400" dirty="0">
              <a:latin typeface="Courier New" pitchFamily="49" charset="0"/>
              <a:cs typeface="Courier New" pitchFamily="49" charset="0"/>
            </a:endParaRPr>
          </a:p>
          <a:p>
            <a:r>
              <a:rPr lang="en-US" sz="400" dirty="0">
                <a:latin typeface="Courier New" pitchFamily="49" charset="0"/>
                <a:cs typeface="Courier New" pitchFamily="49" charset="0"/>
              </a:rPr>
              <a:t>    </a:t>
            </a:r>
            <a:r>
              <a:rPr lang="en-US" sz="400" b="1" dirty="0">
                <a:latin typeface="Consolas" pitchFamily="49" charset="0"/>
                <a:cs typeface="Consolas" pitchFamily="49" charset="0"/>
              </a:rPr>
              <a:t>// post: returns the current number of elements in the queue</a:t>
            </a:r>
          </a:p>
          <a:p>
            <a:r>
              <a:rPr lang="en-US" sz="400" b="1" dirty="0">
                <a:latin typeface="Courier New" pitchFamily="49" charset="0"/>
                <a:cs typeface="Courier New" pitchFamily="49" charset="0"/>
              </a:rPr>
              <a:t>    public </a:t>
            </a:r>
            <a:r>
              <a:rPr lang="en-US" sz="400" b="1" dirty="0" err="1">
                <a:latin typeface="Courier New" pitchFamily="49" charset="0"/>
                <a:cs typeface="Courier New" pitchFamily="49" charset="0"/>
              </a:rPr>
              <a:t>int</a:t>
            </a:r>
            <a:r>
              <a:rPr lang="en-US" sz="400" b="1" dirty="0">
                <a:latin typeface="Courier New" pitchFamily="49" charset="0"/>
                <a:cs typeface="Courier New" pitchFamily="49" charset="0"/>
              </a:rPr>
              <a:t> size();</a:t>
            </a:r>
          </a:p>
          <a:p>
            <a:r>
              <a:rPr lang="en-US" sz="400" b="1" dirty="0" smtClean="0">
                <a:latin typeface="Courier New" pitchFamily="49" charset="0"/>
                <a:cs typeface="Courier New" pitchFamily="49" charset="0"/>
              </a:rPr>
              <a:t>}</a:t>
            </a:r>
            <a:r>
              <a:rPr lang="en-US" sz="400" b="1" dirty="0">
                <a:latin typeface="Courier New" pitchFamily="49" charset="0"/>
                <a:cs typeface="Courier New" pitchFamily="49" charset="0"/>
              </a:rPr>
              <a:t> public interface Queue&lt;E&gt; {</a:t>
            </a:r>
          </a:p>
          <a:p>
            <a:r>
              <a:rPr lang="en-US" sz="400" dirty="0">
                <a:latin typeface="Courier New" pitchFamily="49" charset="0"/>
                <a:cs typeface="Courier New" pitchFamily="49" charset="0"/>
              </a:rPr>
              <a:t>    </a:t>
            </a:r>
            <a:r>
              <a:rPr lang="en-US" sz="400" b="1" dirty="0">
                <a:latin typeface="Consolas" pitchFamily="49" charset="0"/>
                <a:cs typeface="Consolas" pitchFamily="49" charset="0"/>
              </a:rPr>
              <a:t>// post: given value inserted at the end of the queue</a:t>
            </a:r>
          </a:p>
          <a:p>
            <a:r>
              <a:rPr lang="en-US" sz="400" dirty="0">
                <a:latin typeface="Courier New" pitchFamily="49" charset="0"/>
                <a:cs typeface="Courier New" pitchFamily="49" charset="0"/>
              </a:rPr>
              <a:t>    </a:t>
            </a:r>
            <a:r>
              <a:rPr lang="en-US" sz="400" b="1" dirty="0">
                <a:latin typeface="Courier New" pitchFamily="49" charset="0"/>
                <a:cs typeface="Courier New" pitchFamily="49" charset="0"/>
              </a:rPr>
              <a:t>public void </a:t>
            </a:r>
            <a:r>
              <a:rPr lang="en-US" sz="400" b="1" dirty="0" err="1">
                <a:latin typeface="Courier New" pitchFamily="49" charset="0"/>
                <a:cs typeface="Courier New" pitchFamily="49" charset="0"/>
              </a:rPr>
              <a:t>enqueue</a:t>
            </a:r>
            <a:r>
              <a:rPr lang="en-US" sz="400" b="1" dirty="0">
                <a:latin typeface="Courier New" pitchFamily="49" charset="0"/>
                <a:cs typeface="Courier New" pitchFamily="49" charset="0"/>
              </a:rPr>
              <a:t>(E value);</a:t>
            </a:r>
          </a:p>
          <a:p>
            <a:endParaRPr lang="en-US" sz="400" dirty="0">
              <a:latin typeface="Courier New" pitchFamily="49" charset="0"/>
              <a:cs typeface="Courier New" pitchFamily="49" charset="0"/>
            </a:endParaRPr>
          </a:p>
          <a:p>
            <a:pPr lvl="1"/>
            <a:r>
              <a:rPr lang="en-US" sz="400" b="1" dirty="0">
                <a:latin typeface="Consolas" pitchFamily="49" charset="0"/>
                <a:cs typeface="Consolas" pitchFamily="49" charset="0"/>
              </a:rPr>
              <a:t>// pre : !</a:t>
            </a:r>
            <a:r>
              <a:rPr lang="en-US" sz="400" b="1" dirty="0" err="1">
                <a:latin typeface="Consolas" pitchFamily="49" charset="0"/>
                <a:cs typeface="Consolas" pitchFamily="49" charset="0"/>
              </a:rPr>
              <a:t>isEmpty</a:t>
            </a:r>
            <a:r>
              <a:rPr lang="en-US" sz="400" b="1" dirty="0">
                <a:latin typeface="Consolas" pitchFamily="49" charset="0"/>
                <a:cs typeface="Consolas" pitchFamily="49" charset="0"/>
              </a:rPr>
              <a:t>()</a:t>
            </a:r>
          </a:p>
          <a:p>
            <a:pPr lvl="1"/>
            <a:r>
              <a:rPr lang="en-US" sz="400" b="1" dirty="0">
                <a:latin typeface="Consolas" pitchFamily="49" charset="0"/>
                <a:cs typeface="Consolas" pitchFamily="49" charset="0"/>
              </a:rPr>
              <a:t>// post: removes and returns the value at the front of the queue</a:t>
            </a:r>
          </a:p>
          <a:p>
            <a:endParaRPr lang="en-US" sz="400" b="1" dirty="0">
              <a:latin typeface="Courier New" pitchFamily="49" charset="0"/>
              <a:cs typeface="Courier New" pitchFamily="49" charset="0"/>
            </a:endParaRPr>
          </a:p>
        </p:txBody>
      </p:sp>
      <p:sp>
        <p:nvSpPr>
          <p:cNvPr id="32" name="Rounded Rectangular Callout 31"/>
          <p:cNvSpPr/>
          <p:nvPr/>
        </p:nvSpPr>
        <p:spPr>
          <a:xfrm>
            <a:off x="5748184" y="2590799"/>
            <a:ext cx="1967066" cy="1021556"/>
          </a:xfrm>
          <a:prstGeom prst="wedgeRoundRectCallout">
            <a:avLst>
              <a:gd name="adj1" fmla="val -79998"/>
              <a:gd name="adj2" fmla="val 44584"/>
              <a:gd name="adj3" fmla="val 16667"/>
            </a:avLst>
          </a:prstGeom>
          <a:solidFill>
            <a:schemeClr val="accent4"/>
          </a:solidFill>
          <a:ln w="38100">
            <a:solidFill>
              <a:schemeClr val="accent4">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solidFill>
                  <a:schemeClr val="bg1"/>
                </a:solidFill>
              </a:rPr>
              <a:t>Implementation:</a:t>
            </a:r>
            <a:br>
              <a:rPr lang="en-US" b="1" dirty="0" smtClean="0">
                <a:solidFill>
                  <a:schemeClr val="bg1"/>
                </a:solidFill>
              </a:rPr>
            </a:br>
            <a:r>
              <a:rPr lang="en-US" b="1" dirty="0" smtClean="0">
                <a:solidFill>
                  <a:schemeClr val="bg1"/>
                </a:solidFill>
              </a:rPr>
              <a:t>only must satisfy specification</a:t>
            </a:r>
            <a:endParaRPr lang="en-US" b="1" dirty="0">
              <a:solidFill>
                <a:schemeClr val="bg1"/>
              </a:solidFill>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normAutofit fontScale="90000"/>
          </a:bodyPr>
          <a:lstStyle/>
          <a:p>
            <a:r>
              <a:rPr lang="en-GB" dirty="0" smtClean="0"/>
              <a:t>Respecting the specification has value</a:t>
            </a:r>
            <a:endParaRPr lang="en-GB" sz="4000" dirty="0"/>
          </a:p>
        </p:txBody>
      </p:sp>
      <p:sp>
        <p:nvSpPr>
          <p:cNvPr id="4" name="Date Placeholder 3"/>
          <p:cNvSpPr>
            <a:spLocks noGrp="1"/>
          </p:cNvSpPr>
          <p:nvPr>
            <p:ph type="dt" sz="half" idx="10"/>
          </p:nvPr>
        </p:nvSpPr>
        <p:spPr/>
        <p:txBody>
          <a:bodyPr/>
          <a:lstStyle/>
          <a:p>
            <a:r>
              <a:rPr lang="en-US" smtClean="0"/>
              <a:t>CSE 331 Autumn 2011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0495EA0B-1783-492E-873E-F82651094ECA}" type="slidenum">
              <a:rPr lang="en-US" smtClean="0"/>
              <a:pPr/>
              <a:t>5</a:t>
            </a:fld>
            <a:endParaRPr lang="en-US" dirty="0"/>
          </a:p>
        </p:txBody>
      </p:sp>
      <p:grpSp>
        <p:nvGrpSpPr>
          <p:cNvPr id="28" name="Group 27"/>
          <p:cNvGrpSpPr/>
          <p:nvPr/>
        </p:nvGrpSpPr>
        <p:grpSpPr>
          <a:xfrm>
            <a:off x="914400" y="1905000"/>
            <a:ext cx="7391400" cy="3962399"/>
            <a:chOff x="914400" y="1981201"/>
            <a:chExt cx="7391400" cy="3962399"/>
          </a:xfrm>
        </p:grpSpPr>
        <p:sp>
          <p:nvSpPr>
            <p:cNvPr id="16" name="Oval 15"/>
            <p:cNvSpPr/>
            <p:nvPr/>
          </p:nvSpPr>
          <p:spPr>
            <a:xfrm>
              <a:off x="3505200" y="2000866"/>
              <a:ext cx="4800600" cy="3942734"/>
            </a:xfrm>
            <a:prstGeom prst="ellipse">
              <a:avLst/>
            </a:prstGeom>
            <a:solidFill>
              <a:schemeClr val="accent1">
                <a:alpha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88720" tIns="365760" rIns="0" rtlCol="0" anchor="ctr"/>
            <a:lstStyle/>
            <a:p>
              <a:pPr algn="r"/>
              <a:r>
                <a:rPr lang="en-US" b="1" dirty="0" smtClean="0">
                  <a:solidFill>
                    <a:schemeClr val="tx1"/>
                  </a:solidFill>
                </a:rPr>
                <a:t>If an implementation focuses on the needs of a specific client rather than only ensuring that the specification is satisfied, what happens to other clients?  To the implementation itself?</a:t>
              </a:r>
              <a:endParaRPr lang="en-US" b="1" dirty="0">
                <a:solidFill>
                  <a:schemeClr val="tx1"/>
                </a:solidFill>
              </a:endParaRPr>
            </a:p>
            <a:p>
              <a:pPr algn="ctr"/>
              <a:endParaRPr lang="en-US" dirty="0"/>
            </a:p>
          </p:txBody>
        </p:sp>
        <p:sp>
          <p:nvSpPr>
            <p:cNvPr id="23" name="Oval 22"/>
            <p:cNvSpPr/>
            <p:nvPr/>
          </p:nvSpPr>
          <p:spPr>
            <a:xfrm>
              <a:off x="914400" y="1981201"/>
              <a:ext cx="4762500" cy="3942734"/>
            </a:xfrm>
            <a:prstGeom prst="ellipse">
              <a:avLst/>
            </a:prstGeom>
            <a:solidFill>
              <a:srgbClr val="FFFF00">
                <a:alpha val="50000"/>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1371600" rtlCol="0" anchor="ctr"/>
            <a:lstStyle/>
            <a:p>
              <a:r>
                <a:rPr lang="en-US" b="1" dirty="0" smtClean="0">
                  <a:solidFill>
                    <a:schemeClr val="tx1"/>
                  </a:solidFill>
                </a:rPr>
                <a:t>If a client uses properties of the implementation that are not part of the specification, what happens if the implementation changes those properties?</a:t>
              </a:r>
              <a:endParaRPr lang="en-US" b="1" dirty="0">
                <a:solidFill>
                  <a:schemeClr val="tx1"/>
                </a:solidFill>
              </a:endParaRPr>
            </a:p>
          </p:txBody>
        </p:sp>
        <p:sp>
          <p:nvSpPr>
            <p:cNvPr id="26" name="TextBox 25"/>
            <p:cNvSpPr txBox="1"/>
            <p:nvPr/>
          </p:nvSpPr>
          <p:spPr>
            <a:xfrm rot="16200000">
              <a:off x="3463551" y="3744673"/>
              <a:ext cx="2068964" cy="523220"/>
            </a:xfrm>
            <a:prstGeom prst="rect">
              <a:avLst/>
            </a:prstGeom>
            <a:noFill/>
          </p:spPr>
          <p:txBody>
            <a:bodyPr wrap="none" rtlCol="0">
              <a:spAutoFit/>
            </a:bodyPr>
            <a:lstStyle/>
            <a:p>
              <a:r>
                <a:rPr lang="en-US" sz="2800" b="1" dirty="0" smtClean="0"/>
                <a:t>Specification</a:t>
              </a:r>
              <a:endParaRPr lang="en-US" b="1" dirty="0"/>
            </a:p>
          </p:txBody>
        </p:sp>
      </p:grpSp>
    </p:spTree>
    <p:extLst>
      <p:ext uri="{BB962C8B-B14F-4D97-AF65-F5344CB8AC3E}">
        <p14:creationId xmlns:p14="http://schemas.microsoft.com/office/powerpoint/2010/main" val="137412918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play both roles</a:t>
            </a:r>
            <a:endParaRPr lang="en-US" dirty="0"/>
          </a:p>
        </p:txBody>
      </p:sp>
      <p:sp>
        <p:nvSpPr>
          <p:cNvPr id="3" name="Date Placeholder 2"/>
          <p:cNvSpPr>
            <a:spLocks noGrp="1"/>
          </p:cNvSpPr>
          <p:nvPr>
            <p:ph type="dt" sz="half" idx="10"/>
          </p:nvPr>
        </p:nvSpPr>
        <p:spPr/>
        <p:txBody>
          <a:bodyPr/>
          <a:lstStyle/>
          <a:p>
            <a:r>
              <a:rPr lang="en-US" smtClean="0"/>
              <a:t>CSE 331 Autumn 2011</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495EA0B-1783-492E-873E-F82651094ECA}" type="slidenum">
              <a:rPr lang="en-US" smtClean="0"/>
              <a:pPr/>
              <a:t>6</a:t>
            </a:fld>
            <a:endParaRPr lang="en-US" dirty="0"/>
          </a:p>
        </p:txBody>
      </p:sp>
      <p:sp>
        <p:nvSpPr>
          <p:cNvPr id="5" name="Content Placeholder 4"/>
          <p:cNvSpPr>
            <a:spLocks noGrp="1"/>
          </p:cNvSpPr>
          <p:nvPr>
            <p:ph sz="quarter" idx="1"/>
          </p:nvPr>
        </p:nvSpPr>
        <p:spPr>
          <a:xfrm>
            <a:off x="612648" y="1600200"/>
            <a:ext cx="4264152" cy="4495800"/>
          </a:xfrm>
        </p:spPr>
        <p:txBody>
          <a:bodyPr>
            <a:normAutofit/>
          </a:bodyPr>
          <a:lstStyle/>
          <a:p>
            <a:r>
              <a:rPr lang="en-US" dirty="0" smtClean="0"/>
              <a:t>Not only in 331, but commonly in your career</a:t>
            </a:r>
          </a:p>
          <a:p>
            <a:r>
              <a:rPr lang="en-GB" dirty="0" smtClean="0"/>
              <a:t>By reducing how much you and your dualistic “alter ego” know</a:t>
            </a:r>
            <a:r>
              <a:rPr lang="en-GB" dirty="0"/>
              <a:t> </a:t>
            </a:r>
            <a:r>
              <a:rPr lang="en-GB" dirty="0" smtClean="0"/>
              <a:t>about each others’ view, the interactions can be kept </a:t>
            </a:r>
            <a:r>
              <a:rPr lang="en-GB" dirty="0" smtClean="0"/>
              <a:t>cleaner</a:t>
            </a:r>
          </a:p>
          <a:p>
            <a:r>
              <a:rPr lang="en-GB" dirty="0" smtClean="0"/>
              <a:t>This is hard!</a:t>
            </a:r>
            <a:endParaRPr lang="en-GB" dirty="0" smtClean="0"/>
          </a:p>
          <a:p>
            <a:endParaRPr lang="en-US" dirty="0"/>
          </a:p>
        </p:txBody>
      </p:sp>
      <p:pic>
        <p:nvPicPr>
          <p:cNvPr id="6" name="Picture 2" descr="http://flyingcolorscomics.com/blog/uploaded_images/mailedD1-719007.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8127" y="1676400"/>
            <a:ext cx="4293473" cy="3276600"/>
          </a:xfrm>
          <a:prstGeom prst="rect">
            <a:avLst/>
          </a:prstGeom>
          <a:noFill/>
          <a:ln w="38100">
            <a:solidFill>
              <a:schemeClr val="accent1">
                <a:alpha val="50000"/>
              </a:schemeClr>
            </a:solidFill>
          </a:ln>
          <a:extLst>
            <a:ext uri="{909E8E84-426E-40DD-AFC4-6F175D3DCCD1}">
              <a14:hiddenFill xmlns:a14="http://schemas.microsoft.com/office/drawing/2010/main">
                <a:solidFill>
                  <a:srgbClr val="FFFFFF"/>
                </a:solidFill>
              </a14:hiddenFill>
            </a:ext>
          </a:extLst>
        </p:spPr>
      </p:pic>
      <p:sp>
        <p:nvSpPr>
          <p:cNvPr id="12" name="Rectangle 11"/>
          <p:cNvSpPr/>
          <p:nvPr/>
        </p:nvSpPr>
        <p:spPr>
          <a:xfrm>
            <a:off x="4698128" y="4953000"/>
            <a:ext cx="4293472" cy="1200329"/>
          </a:xfrm>
          <a:prstGeom prst="rect">
            <a:avLst/>
          </a:prstGeom>
        </p:spPr>
        <p:txBody>
          <a:bodyPr wrap="square">
            <a:spAutoFit/>
          </a:bodyPr>
          <a:lstStyle/>
          <a:p>
            <a:pPr algn="ctr"/>
            <a:r>
              <a:rPr lang="en-GB" sz="2400" dirty="0" smtClean="0">
                <a:solidFill>
                  <a:srgbClr val="7030A0"/>
                </a:solidFill>
                <a:latin typeface="Broadway" pitchFamily="82" charset="0"/>
              </a:rPr>
              <a:t>Leading towards </a:t>
            </a:r>
            <a:br>
              <a:rPr lang="en-GB" sz="2400" dirty="0" smtClean="0">
                <a:solidFill>
                  <a:srgbClr val="7030A0"/>
                </a:solidFill>
                <a:latin typeface="Broadway" pitchFamily="82" charset="0"/>
              </a:rPr>
            </a:br>
            <a:r>
              <a:rPr lang="en-GB" sz="2400" dirty="0" smtClean="0">
                <a:solidFill>
                  <a:srgbClr val="7030A0"/>
                </a:solidFill>
                <a:latin typeface="Broadway" pitchFamily="82" charset="0"/>
              </a:rPr>
              <a:t>“</a:t>
            </a:r>
            <a:r>
              <a:rPr lang="en-GB" sz="2400" dirty="0">
                <a:solidFill>
                  <a:srgbClr val="7030A0"/>
                </a:solidFill>
                <a:latin typeface="Broadway" pitchFamily="82" charset="0"/>
              </a:rPr>
              <a:t>Truth, </a:t>
            </a:r>
            <a:r>
              <a:rPr lang="en-GB" sz="2400" dirty="0" smtClean="0">
                <a:solidFill>
                  <a:srgbClr val="7030A0"/>
                </a:solidFill>
                <a:latin typeface="Broadway" pitchFamily="82" charset="0"/>
              </a:rPr>
              <a:t>Justice</a:t>
            </a:r>
            <a:br>
              <a:rPr lang="en-GB" sz="2400" dirty="0" smtClean="0">
                <a:solidFill>
                  <a:srgbClr val="7030A0"/>
                </a:solidFill>
                <a:latin typeface="Broadway" pitchFamily="82" charset="0"/>
              </a:rPr>
            </a:br>
            <a:r>
              <a:rPr lang="en-GB" sz="2400" dirty="0" smtClean="0">
                <a:solidFill>
                  <a:srgbClr val="7030A0"/>
                </a:solidFill>
                <a:latin typeface="Broadway" pitchFamily="82" charset="0"/>
              </a:rPr>
              <a:t>and </a:t>
            </a:r>
            <a:r>
              <a:rPr lang="en-GB" sz="2400" dirty="0">
                <a:solidFill>
                  <a:srgbClr val="7030A0"/>
                </a:solidFill>
                <a:latin typeface="Broadway" pitchFamily="82" charset="0"/>
              </a:rPr>
              <a:t>the 331 Way”</a:t>
            </a:r>
          </a:p>
        </p:txBody>
      </p:sp>
    </p:spTree>
    <p:extLst>
      <p:ext uri="{BB962C8B-B14F-4D97-AF65-F5344CB8AC3E}">
        <p14:creationId xmlns:p14="http://schemas.microsoft.com/office/powerpoint/2010/main" val="1079023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dirty="0" smtClean="0"/>
              <a:t>Isn’t the interface a specification?</a:t>
            </a:r>
            <a:endParaRPr lang="en-US" dirty="0"/>
          </a:p>
        </p:txBody>
      </p:sp>
      <p:sp>
        <p:nvSpPr>
          <p:cNvPr id="104451" name="Rectangle 3"/>
          <p:cNvSpPr>
            <a:spLocks noGrp="1" noChangeArrowheads="1"/>
          </p:cNvSpPr>
          <p:nvPr>
            <p:ph sz="quarter" idx="1"/>
          </p:nvPr>
        </p:nvSpPr>
        <p:spPr>
          <a:xfrm>
            <a:off x="612648" y="1600200"/>
            <a:ext cx="8153400" cy="4648200"/>
          </a:xfrm>
        </p:spPr>
        <p:txBody>
          <a:bodyPr>
            <a:normAutofit fontScale="92500" lnSpcReduction="20000"/>
          </a:bodyPr>
          <a:lstStyle/>
          <a:p>
            <a:r>
              <a:rPr lang="en-GB" sz="2400" dirty="0" smtClean="0"/>
              <a:t>Java (and most languages) allow programs to define interfaces as a boundary between the implementations and the clients</a:t>
            </a:r>
            <a:r>
              <a:rPr lang="en-GB" sz="2200" dirty="0" smtClean="0"/>
              <a:t/>
            </a:r>
            <a:br>
              <a:rPr lang="en-GB" sz="2200" dirty="0" smtClean="0"/>
            </a:br>
            <a:endParaRPr lang="en-GB" sz="2200" dirty="0" smtClean="0"/>
          </a:p>
          <a:p>
            <a:pPr marL="320040" lvl="1" indent="0">
              <a:lnSpc>
                <a:spcPct val="110000"/>
              </a:lnSpc>
              <a:spcBef>
                <a:spcPts val="300"/>
              </a:spcBef>
              <a:buNone/>
            </a:pPr>
            <a:r>
              <a:rPr lang="en-GB" sz="1800" b="1" dirty="0" smtClean="0">
                <a:latin typeface="Courier New" pitchFamily="49" charset="0"/>
                <a:cs typeface="Courier New" pitchFamily="49" charset="0"/>
              </a:rPr>
              <a:t>public interface List&lt;E&gt; {</a:t>
            </a:r>
          </a:p>
          <a:p>
            <a:pPr marL="320040" lvl="1" indent="0">
              <a:lnSpc>
                <a:spcPct val="110000"/>
              </a:lnSpc>
              <a:spcBef>
                <a:spcPts val="300"/>
              </a:spcBef>
              <a:buNone/>
            </a:pPr>
            <a:r>
              <a:rPr lang="en-GB" sz="1800" b="1" dirty="0" smtClean="0">
                <a:latin typeface="Courier New" pitchFamily="49" charset="0"/>
                <a:cs typeface="Courier New" pitchFamily="49" charset="0"/>
              </a:rPr>
              <a:t>  </a:t>
            </a:r>
            <a:r>
              <a:rPr lang="en-GB" sz="1800" b="1" dirty="0">
                <a:latin typeface="Courier New" pitchFamily="49" charset="0"/>
                <a:cs typeface="Courier New" pitchFamily="49" charset="0"/>
              </a:rPr>
              <a:t>public </a:t>
            </a:r>
            <a:r>
              <a:rPr lang="en-GB" sz="1800" b="1" dirty="0" err="1">
                <a:latin typeface="Courier New" pitchFamily="49" charset="0"/>
                <a:cs typeface="Courier New" pitchFamily="49" charset="0"/>
              </a:rPr>
              <a:t>int</a:t>
            </a:r>
            <a:r>
              <a:rPr lang="en-GB" sz="1800" b="1" dirty="0">
                <a:latin typeface="Courier New" pitchFamily="49" charset="0"/>
                <a:cs typeface="Courier New" pitchFamily="49" charset="0"/>
              </a:rPr>
              <a:t> get(</a:t>
            </a:r>
            <a:r>
              <a:rPr lang="en-GB" sz="1800" b="1" dirty="0" err="1">
                <a:latin typeface="Courier New" pitchFamily="49" charset="0"/>
                <a:cs typeface="Courier New" pitchFamily="49" charset="0"/>
              </a:rPr>
              <a:t>int</a:t>
            </a:r>
            <a:r>
              <a:rPr lang="en-GB" sz="1800" b="1" dirty="0" smtClean="0">
                <a:latin typeface="Courier New" pitchFamily="49" charset="0"/>
                <a:cs typeface="Courier New" pitchFamily="49" charset="0"/>
              </a:rPr>
              <a:t>);</a:t>
            </a:r>
          </a:p>
          <a:p>
            <a:pPr marL="320040" lvl="1" indent="0">
              <a:lnSpc>
                <a:spcPct val="110000"/>
              </a:lnSpc>
              <a:spcBef>
                <a:spcPts val="300"/>
              </a:spcBef>
              <a:buNone/>
            </a:pPr>
            <a:r>
              <a:rPr lang="en-GB" sz="1800" b="1" dirty="0" smtClean="0">
                <a:latin typeface="Courier New" pitchFamily="49" charset="0"/>
                <a:cs typeface="Courier New" pitchFamily="49" charset="0"/>
              </a:rPr>
              <a:t>  </a:t>
            </a:r>
            <a:r>
              <a:rPr lang="en-GB" sz="1800" b="1" dirty="0">
                <a:latin typeface="Courier New" pitchFamily="49" charset="0"/>
                <a:cs typeface="Courier New" pitchFamily="49" charset="0"/>
              </a:rPr>
              <a:t>public void </a:t>
            </a:r>
            <a:r>
              <a:rPr lang="en-GB" sz="1800" b="1" dirty="0" smtClean="0">
                <a:latin typeface="Courier New" pitchFamily="49" charset="0"/>
                <a:cs typeface="Courier New" pitchFamily="49" charset="0"/>
              </a:rPr>
              <a:t>set(</a:t>
            </a:r>
            <a:r>
              <a:rPr lang="en-GB" sz="1800" b="1" dirty="0" err="1">
                <a:latin typeface="Courier New" pitchFamily="49" charset="0"/>
                <a:cs typeface="Courier New" pitchFamily="49" charset="0"/>
              </a:rPr>
              <a:t>int</a:t>
            </a:r>
            <a:r>
              <a:rPr lang="en-GB" sz="1800" b="1" dirty="0" smtClean="0">
                <a:latin typeface="Courier New" pitchFamily="49" charset="0"/>
                <a:cs typeface="Courier New" pitchFamily="49" charset="0"/>
              </a:rPr>
              <a:t>, E);</a:t>
            </a:r>
          </a:p>
          <a:p>
            <a:pPr marL="320040" lvl="1" indent="0">
              <a:lnSpc>
                <a:spcPct val="110000"/>
              </a:lnSpc>
              <a:spcBef>
                <a:spcPts val="300"/>
              </a:spcBef>
              <a:buNone/>
            </a:pPr>
            <a:r>
              <a:rPr lang="en-GB" sz="1800" b="1" dirty="0">
                <a:latin typeface="Courier New" pitchFamily="49" charset="0"/>
                <a:cs typeface="Courier New" pitchFamily="49" charset="0"/>
              </a:rPr>
              <a:t>  public void </a:t>
            </a:r>
            <a:r>
              <a:rPr lang="en-GB" sz="1800" b="1" dirty="0" smtClean="0">
                <a:latin typeface="Courier New" pitchFamily="49" charset="0"/>
                <a:cs typeface="Courier New" pitchFamily="49" charset="0"/>
              </a:rPr>
              <a:t>add(E);</a:t>
            </a:r>
          </a:p>
          <a:p>
            <a:pPr marL="320040" lvl="1" indent="0">
              <a:lnSpc>
                <a:spcPct val="110000"/>
              </a:lnSpc>
              <a:spcBef>
                <a:spcPts val="300"/>
              </a:spcBef>
              <a:buNone/>
            </a:pPr>
            <a:r>
              <a:rPr lang="en-GB" sz="1800" b="1" dirty="0" smtClean="0">
                <a:latin typeface="Courier New" pitchFamily="49" charset="0"/>
                <a:cs typeface="Courier New" pitchFamily="49" charset="0"/>
              </a:rPr>
              <a:t>  </a:t>
            </a:r>
            <a:r>
              <a:rPr lang="en-GB" sz="1800" b="1" dirty="0">
                <a:latin typeface="Courier New" pitchFamily="49" charset="0"/>
                <a:cs typeface="Courier New" pitchFamily="49" charset="0"/>
              </a:rPr>
              <a:t>public void </a:t>
            </a:r>
            <a:r>
              <a:rPr lang="en-GB" sz="1800" b="1" dirty="0" smtClean="0">
                <a:latin typeface="Courier New" pitchFamily="49" charset="0"/>
                <a:cs typeface="Courier New" pitchFamily="49" charset="0"/>
              </a:rPr>
              <a:t>add(</a:t>
            </a:r>
            <a:r>
              <a:rPr lang="en-GB" sz="1800" b="1" dirty="0" err="1">
                <a:latin typeface="Courier New" pitchFamily="49" charset="0"/>
                <a:cs typeface="Courier New" pitchFamily="49" charset="0"/>
              </a:rPr>
              <a:t>int</a:t>
            </a:r>
            <a:r>
              <a:rPr lang="en-GB" sz="1800" b="1" dirty="0" smtClean="0">
                <a:latin typeface="Courier New" pitchFamily="49" charset="0"/>
                <a:cs typeface="Courier New" pitchFamily="49" charset="0"/>
              </a:rPr>
              <a:t>, E);</a:t>
            </a:r>
          </a:p>
          <a:p>
            <a:pPr marL="320040" lvl="1" indent="0">
              <a:lnSpc>
                <a:spcPct val="110000"/>
              </a:lnSpc>
              <a:spcBef>
                <a:spcPts val="300"/>
              </a:spcBef>
              <a:buNone/>
            </a:pPr>
            <a:r>
              <a:rPr lang="en-GB" sz="1800" b="1" dirty="0" smtClean="0">
                <a:latin typeface="Courier New" pitchFamily="49" charset="0"/>
                <a:cs typeface="Courier New" pitchFamily="49" charset="0"/>
              </a:rPr>
              <a:t>  …</a:t>
            </a:r>
          </a:p>
          <a:p>
            <a:pPr marL="320040" lvl="1" indent="0">
              <a:lnSpc>
                <a:spcPct val="110000"/>
              </a:lnSpc>
              <a:spcBef>
                <a:spcPts val="300"/>
              </a:spcBef>
              <a:buNone/>
            </a:pPr>
            <a:r>
              <a:rPr lang="en-GB" sz="1800" b="1" dirty="0" smtClean="0">
                <a:latin typeface="Courier New" pitchFamily="49" charset="0"/>
                <a:cs typeface="Courier New" pitchFamily="49" charset="0"/>
              </a:rPr>
              <a:t>  </a:t>
            </a:r>
            <a:r>
              <a:rPr lang="en-GB" sz="1800" b="1" dirty="0">
                <a:latin typeface="Courier New" pitchFamily="49" charset="0"/>
                <a:cs typeface="Courier New" pitchFamily="49" charset="0"/>
              </a:rPr>
              <a:t>public static </a:t>
            </a:r>
            <a:r>
              <a:rPr lang="en-US" sz="1800" b="1" dirty="0" err="1">
                <a:latin typeface="Courier New" pitchFamily="49" charset="0"/>
                <a:cs typeface="Courier New" pitchFamily="49" charset="0"/>
              </a:rPr>
              <a:t>boolean</a:t>
            </a:r>
            <a:r>
              <a:rPr lang="en-US" sz="1800" b="1" dirty="0">
                <a:latin typeface="Courier New" pitchFamily="49" charset="0"/>
                <a:cs typeface="Courier New" pitchFamily="49" charset="0"/>
              </a:rPr>
              <a:t> </a:t>
            </a:r>
            <a:r>
              <a:rPr lang="en-US" sz="1800" b="1" dirty="0" smtClean="0">
                <a:latin typeface="Courier New" pitchFamily="49" charset="0"/>
                <a:cs typeface="Courier New" pitchFamily="49" charset="0"/>
              </a:rPr>
              <a:t>sub(List&lt;T&gt;, List&lt;T&gt;);</a:t>
            </a:r>
          </a:p>
          <a:p>
            <a:pPr marL="320040" lvl="1" indent="0">
              <a:lnSpc>
                <a:spcPct val="110000"/>
              </a:lnSpc>
              <a:spcBef>
                <a:spcPts val="300"/>
              </a:spcBef>
              <a:buNone/>
            </a:pPr>
            <a:r>
              <a:rPr lang="en-US" sz="1800" b="1" dirty="0" smtClean="0">
                <a:latin typeface="Courier New" pitchFamily="49" charset="0"/>
                <a:cs typeface="Courier New" pitchFamily="49" charset="0"/>
              </a:rPr>
              <a:t>}</a:t>
            </a:r>
            <a:r>
              <a:rPr lang="en-US" sz="1600" b="1" dirty="0" smtClean="0">
                <a:latin typeface="Courier New" pitchFamily="49" charset="0"/>
                <a:cs typeface="Courier New" pitchFamily="49" charset="0"/>
              </a:rPr>
              <a:t/>
            </a:r>
            <a:br>
              <a:rPr lang="en-US" sz="1600" b="1" dirty="0" smtClean="0">
                <a:latin typeface="Courier New" pitchFamily="49" charset="0"/>
                <a:cs typeface="Courier New" pitchFamily="49" charset="0"/>
              </a:rPr>
            </a:br>
            <a:endParaRPr lang="en-GB" sz="1600" dirty="0" smtClean="0"/>
          </a:p>
          <a:p>
            <a:r>
              <a:rPr lang="en-GB" sz="2400" dirty="0"/>
              <a:t>The interface is a weak kind of </a:t>
            </a:r>
            <a:r>
              <a:rPr lang="en-GB" sz="2400" dirty="0" smtClean="0"/>
              <a:t>specification that provides the syntax, but nothing about the behavior and the </a:t>
            </a:r>
            <a:r>
              <a:rPr lang="en-GB" sz="2400" dirty="0" smtClean="0"/>
              <a:t>effects</a:t>
            </a:r>
          </a:p>
          <a:p>
            <a:r>
              <a:rPr lang="en-GB" sz="2400" dirty="0" smtClean="0"/>
              <a:t>This kind of contract says, “I’ll gi</a:t>
            </a:r>
            <a:r>
              <a:rPr lang="en-GB" sz="2400" dirty="0" smtClean="0"/>
              <a:t>ve you this and you’ll give me that, but ‘this’ and ‘that’ aren’t carefully defined”</a:t>
            </a:r>
            <a:endParaRPr lang="en-GB" sz="2400" dirty="0" smtClean="0"/>
          </a:p>
        </p:txBody>
      </p:sp>
      <p:sp>
        <p:nvSpPr>
          <p:cNvPr id="4" name="Date Placeholder 3"/>
          <p:cNvSpPr>
            <a:spLocks noGrp="1"/>
          </p:cNvSpPr>
          <p:nvPr>
            <p:ph type="dt" sz="half" idx="10"/>
          </p:nvPr>
        </p:nvSpPr>
        <p:spPr/>
        <p:txBody>
          <a:bodyPr/>
          <a:lstStyle/>
          <a:p>
            <a:r>
              <a:rPr lang="en-US" smtClean="0"/>
              <a:t>CSE 331 Autumn 2011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0495EA0B-1783-492E-873E-F82651094ECA}"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451">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4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p:txBody>
          <a:bodyPr/>
          <a:lstStyle/>
          <a:p>
            <a:r>
              <a:rPr lang="en-GB" smtClean="0"/>
              <a:t>Why not just read code?</a:t>
            </a:r>
            <a:endParaRPr lang="en-GB" dirty="0"/>
          </a:p>
        </p:txBody>
      </p:sp>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8</a:t>
            </a:fld>
            <a:endParaRPr lang="en-US" dirty="0"/>
          </a:p>
        </p:txBody>
      </p:sp>
      <p:sp>
        <p:nvSpPr>
          <p:cNvPr id="7170" name="Rectangle 2"/>
          <p:cNvSpPr>
            <a:spLocks noGrp="1" noChangeArrowheads="1"/>
          </p:cNvSpPr>
          <p:nvPr>
            <p:ph sz="quarter" idx="1"/>
          </p:nvPr>
        </p:nvSpPr>
        <p:spPr/>
        <p:txBody>
          <a:bodyPr>
            <a:noAutofit/>
          </a:bodyPr>
          <a:lstStyle/>
          <a:p>
            <a:pPr marL="0" indent="0">
              <a:spcBef>
                <a:spcPts val="0"/>
              </a:spcBef>
              <a:buNone/>
            </a:pPr>
            <a:r>
              <a:rPr lang="en-GB" sz="1800" b="1" dirty="0">
                <a:latin typeface="Courier New" pitchFamily="49" charset="0"/>
                <a:cs typeface="Courier New" pitchFamily="49" charset="0"/>
              </a:rPr>
              <a:t>T</a:t>
            </a:r>
            <a:r>
              <a:rPr lang="en-GB" sz="1600" b="1" dirty="0">
                <a:latin typeface="Courier New" pitchFamily="49" charset="0"/>
                <a:cs typeface="Courier New" pitchFamily="49" charset="0"/>
              </a:rPr>
              <a:t> </a:t>
            </a:r>
            <a:r>
              <a:rPr lang="en-GB" sz="1800" b="1" dirty="0" err="1" smtClean="0">
                <a:latin typeface="Courier New" pitchFamily="49" charset="0"/>
                <a:cs typeface="Courier New" pitchFamily="49" charset="0"/>
              </a:rPr>
              <a:t>boolean</a:t>
            </a:r>
            <a:r>
              <a:rPr lang="en-GB" sz="1800" b="1" dirty="0" smtClean="0">
                <a:latin typeface="Courier New" pitchFamily="49" charset="0"/>
                <a:cs typeface="Courier New" pitchFamily="49" charset="0"/>
              </a:rPr>
              <a:t> sub(List&lt;T&gt; </a:t>
            </a:r>
            <a:r>
              <a:rPr lang="en-GB" sz="1800" b="1" dirty="0" err="1" smtClean="0">
                <a:latin typeface="Courier New" pitchFamily="49" charset="0"/>
                <a:cs typeface="Courier New" pitchFamily="49" charset="0"/>
              </a:rPr>
              <a:t>src</a:t>
            </a:r>
            <a:r>
              <a:rPr lang="en-GB" sz="1800" b="1" dirty="0" smtClean="0">
                <a:latin typeface="Courier New" pitchFamily="49" charset="0"/>
                <a:cs typeface="Courier New" pitchFamily="49" charset="0"/>
              </a:rPr>
              <a:t>, List&lt;T&gt; part) {</a:t>
            </a:r>
          </a:p>
          <a:p>
            <a:pPr marL="0" indent="0">
              <a:spcBef>
                <a:spcPts val="0"/>
              </a:spcBef>
              <a:buNone/>
            </a:pPr>
            <a:r>
              <a:rPr lang="en-GB" sz="1800" b="1" dirty="0" smtClean="0">
                <a:latin typeface="Courier New" pitchFamily="49" charset="0"/>
                <a:cs typeface="Courier New" pitchFamily="49" charset="0"/>
              </a:rPr>
              <a:t>  </a:t>
            </a:r>
            <a:r>
              <a:rPr lang="en-GB" sz="1800" b="1" dirty="0" err="1">
                <a:latin typeface="Courier New" pitchFamily="49" charset="0"/>
                <a:cs typeface="Courier New" pitchFamily="49" charset="0"/>
              </a:rPr>
              <a:t>int</a:t>
            </a:r>
            <a:r>
              <a:rPr lang="en-GB" sz="1800" b="1" dirty="0" smtClean="0">
                <a:latin typeface="Courier New" pitchFamily="49" charset="0"/>
                <a:cs typeface="Courier New" pitchFamily="49" charset="0"/>
              </a:rPr>
              <a:t> </a:t>
            </a:r>
            <a:r>
              <a:rPr lang="en-GB" sz="1800" b="1" dirty="0" err="1" smtClean="0">
                <a:latin typeface="Courier New" pitchFamily="49" charset="0"/>
                <a:cs typeface="Courier New" pitchFamily="49" charset="0"/>
              </a:rPr>
              <a:t>part_index</a:t>
            </a:r>
            <a:r>
              <a:rPr lang="en-GB" sz="1800" b="1" dirty="0" smtClean="0">
                <a:latin typeface="Courier New" pitchFamily="49" charset="0"/>
                <a:cs typeface="Courier New" pitchFamily="49" charset="0"/>
              </a:rPr>
              <a:t> = 0;</a:t>
            </a:r>
          </a:p>
          <a:p>
            <a:pPr marL="0" indent="0">
              <a:spcBef>
                <a:spcPts val="0"/>
              </a:spcBef>
              <a:buNone/>
            </a:pPr>
            <a:r>
              <a:rPr lang="en-GB" sz="1800" b="1" dirty="0" smtClean="0">
                <a:latin typeface="Courier New" pitchFamily="49" charset="0"/>
                <a:cs typeface="Courier New" pitchFamily="49" charset="0"/>
              </a:rPr>
              <a:t>  </a:t>
            </a:r>
            <a:r>
              <a:rPr lang="en-GB" sz="1800" b="1" dirty="0">
                <a:latin typeface="Courier New" pitchFamily="49" charset="0"/>
                <a:cs typeface="Courier New" pitchFamily="49" charset="0"/>
              </a:rPr>
              <a:t>for</a:t>
            </a:r>
            <a:r>
              <a:rPr lang="en-GB" sz="1800" b="1" dirty="0" smtClean="0">
                <a:latin typeface="Courier New" pitchFamily="49" charset="0"/>
                <a:cs typeface="Courier New" pitchFamily="49" charset="0"/>
              </a:rPr>
              <a:t> (</a:t>
            </a:r>
            <a:r>
              <a:rPr lang="en-GB" sz="1800" b="1" dirty="0">
                <a:latin typeface="Courier New" pitchFamily="49" charset="0"/>
                <a:cs typeface="Courier New" pitchFamily="49" charset="0"/>
              </a:rPr>
              <a:t>T </a:t>
            </a:r>
            <a:r>
              <a:rPr lang="en-GB" sz="1800" b="1" dirty="0" err="1">
                <a:latin typeface="Courier New" pitchFamily="49" charset="0"/>
                <a:cs typeface="Courier New" pitchFamily="49" charset="0"/>
              </a:rPr>
              <a:t>elt</a:t>
            </a:r>
            <a:r>
              <a:rPr lang="en-GB" sz="1800" b="1" dirty="0">
                <a:latin typeface="Courier New" pitchFamily="49" charset="0"/>
                <a:cs typeface="Courier New" pitchFamily="49" charset="0"/>
              </a:rPr>
              <a:t> : </a:t>
            </a:r>
            <a:r>
              <a:rPr lang="en-GB" sz="1800" b="1" dirty="0" err="1">
                <a:latin typeface="Courier New" pitchFamily="49" charset="0"/>
                <a:cs typeface="Courier New" pitchFamily="49" charset="0"/>
              </a:rPr>
              <a:t>src</a:t>
            </a:r>
            <a:r>
              <a:rPr lang="en-GB" sz="1800" b="1" dirty="0">
                <a:latin typeface="Courier New" pitchFamily="49" charset="0"/>
                <a:cs typeface="Courier New" pitchFamily="49" charset="0"/>
              </a:rPr>
              <a:t>) </a:t>
            </a:r>
            <a:r>
              <a:rPr lang="en-GB" sz="1800" b="1" dirty="0" smtClean="0">
                <a:latin typeface="Courier New" pitchFamily="49" charset="0"/>
                <a:cs typeface="Courier New" pitchFamily="49" charset="0"/>
              </a:rPr>
              <a:t>{</a:t>
            </a:r>
          </a:p>
          <a:p>
            <a:pPr marL="0" indent="0">
              <a:spcBef>
                <a:spcPts val="0"/>
              </a:spcBef>
              <a:buNone/>
            </a:pPr>
            <a:r>
              <a:rPr lang="en-GB" sz="1800" b="1" dirty="0" smtClean="0">
                <a:latin typeface="Courier New" pitchFamily="49" charset="0"/>
                <a:cs typeface="Courier New" pitchFamily="49" charset="0"/>
              </a:rPr>
              <a:t>    </a:t>
            </a:r>
            <a:r>
              <a:rPr lang="en-GB" sz="1800" b="1" dirty="0">
                <a:latin typeface="Courier New" pitchFamily="49" charset="0"/>
                <a:cs typeface="Courier New" pitchFamily="49" charset="0"/>
              </a:rPr>
              <a:t>if</a:t>
            </a:r>
            <a:r>
              <a:rPr lang="en-GB" sz="1800" b="1" dirty="0" smtClean="0">
                <a:latin typeface="Courier New" pitchFamily="49" charset="0"/>
                <a:cs typeface="Courier New" pitchFamily="49" charset="0"/>
              </a:rPr>
              <a:t> (</a:t>
            </a:r>
            <a:r>
              <a:rPr lang="en-GB" sz="1800" b="1" dirty="0" err="1">
                <a:latin typeface="Courier New" pitchFamily="49" charset="0"/>
                <a:cs typeface="Courier New" pitchFamily="49" charset="0"/>
              </a:rPr>
              <a:t>elt.equals</a:t>
            </a:r>
            <a:r>
              <a:rPr lang="en-GB" sz="1800" b="1" dirty="0">
                <a:latin typeface="Courier New" pitchFamily="49" charset="0"/>
                <a:cs typeface="Courier New" pitchFamily="49" charset="0"/>
              </a:rPr>
              <a:t>(</a:t>
            </a:r>
            <a:r>
              <a:rPr lang="en-GB" sz="1800" b="1" dirty="0" err="1">
                <a:latin typeface="Courier New" pitchFamily="49" charset="0"/>
                <a:cs typeface="Courier New" pitchFamily="49" charset="0"/>
              </a:rPr>
              <a:t>part.get</a:t>
            </a:r>
            <a:r>
              <a:rPr lang="en-GB" sz="1800" b="1" dirty="0">
                <a:latin typeface="Courier New" pitchFamily="49" charset="0"/>
                <a:cs typeface="Courier New" pitchFamily="49" charset="0"/>
              </a:rPr>
              <a:t>(</a:t>
            </a:r>
            <a:r>
              <a:rPr lang="en-GB" sz="1800" b="1" dirty="0" err="1">
                <a:latin typeface="Courier New" pitchFamily="49" charset="0"/>
                <a:cs typeface="Courier New" pitchFamily="49" charset="0"/>
              </a:rPr>
              <a:t>part_index</a:t>
            </a:r>
            <a:r>
              <a:rPr lang="en-GB" sz="1800" b="1" dirty="0">
                <a:latin typeface="Courier New" pitchFamily="49" charset="0"/>
                <a:cs typeface="Courier New" pitchFamily="49" charset="0"/>
              </a:rPr>
              <a:t>))) </a:t>
            </a:r>
            <a:r>
              <a:rPr lang="en-GB" sz="1800" b="1" dirty="0" smtClean="0">
                <a:latin typeface="Courier New" pitchFamily="49" charset="0"/>
                <a:cs typeface="Courier New" pitchFamily="49" charset="0"/>
              </a:rPr>
              <a:t>{</a:t>
            </a:r>
          </a:p>
          <a:p>
            <a:pPr marL="0" indent="0">
              <a:spcBef>
                <a:spcPts val="0"/>
              </a:spcBef>
              <a:buNone/>
            </a:pPr>
            <a:r>
              <a:rPr lang="en-GB" sz="1800" b="1" dirty="0" smtClean="0">
                <a:latin typeface="Courier New" pitchFamily="49" charset="0"/>
                <a:cs typeface="Courier New" pitchFamily="49" charset="0"/>
              </a:rPr>
              <a:t>      </a:t>
            </a:r>
            <a:r>
              <a:rPr lang="en-GB" sz="1800" b="1" dirty="0" err="1" smtClean="0">
                <a:latin typeface="Courier New" pitchFamily="49" charset="0"/>
                <a:cs typeface="Courier New" pitchFamily="49" charset="0"/>
              </a:rPr>
              <a:t>part_index</a:t>
            </a:r>
            <a:r>
              <a:rPr lang="en-GB" sz="1800" b="1" dirty="0" smtClean="0">
                <a:latin typeface="Courier New" pitchFamily="49" charset="0"/>
                <a:cs typeface="Courier New" pitchFamily="49" charset="0"/>
              </a:rPr>
              <a:t>++;</a:t>
            </a:r>
          </a:p>
          <a:p>
            <a:pPr marL="0" indent="0">
              <a:spcBef>
                <a:spcPts val="0"/>
              </a:spcBef>
              <a:buNone/>
            </a:pPr>
            <a:r>
              <a:rPr lang="en-GB" sz="1800" b="1" dirty="0" smtClean="0">
                <a:latin typeface="Courier New" pitchFamily="49" charset="0"/>
                <a:cs typeface="Courier New" pitchFamily="49" charset="0"/>
              </a:rPr>
              <a:t>      </a:t>
            </a:r>
            <a:r>
              <a:rPr lang="en-GB" sz="1800" b="1" dirty="0">
                <a:latin typeface="Courier New" pitchFamily="49" charset="0"/>
                <a:cs typeface="Courier New" pitchFamily="49" charset="0"/>
              </a:rPr>
              <a:t>if</a:t>
            </a:r>
            <a:r>
              <a:rPr lang="en-GB" sz="1800" b="1" dirty="0" smtClean="0">
                <a:latin typeface="Courier New" pitchFamily="49" charset="0"/>
                <a:cs typeface="Courier New" pitchFamily="49" charset="0"/>
              </a:rPr>
              <a:t> (</a:t>
            </a:r>
            <a:r>
              <a:rPr lang="en-GB" sz="1800" b="1" dirty="0" err="1" smtClean="0">
                <a:latin typeface="Courier New" pitchFamily="49" charset="0"/>
                <a:cs typeface="Courier New" pitchFamily="49" charset="0"/>
              </a:rPr>
              <a:t>part_index</a:t>
            </a:r>
            <a:r>
              <a:rPr lang="en-GB" sz="1800" b="1" dirty="0" smtClean="0">
                <a:latin typeface="Courier New" pitchFamily="49" charset="0"/>
                <a:cs typeface="Courier New" pitchFamily="49" charset="0"/>
              </a:rPr>
              <a:t> == </a:t>
            </a:r>
            <a:r>
              <a:rPr lang="en-GB" sz="1800" b="1" dirty="0" err="1" smtClean="0">
                <a:latin typeface="Courier New" pitchFamily="49" charset="0"/>
                <a:cs typeface="Courier New" pitchFamily="49" charset="0"/>
              </a:rPr>
              <a:t>part.size</a:t>
            </a:r>
            <a:r>
              <a:rPr lang="en-GB" sz="1800" b="1" dirty="0" smtClean="0">
                <a:latin typeface="Courier New" pitchFamily="49" charset="0"/>
                <a:cs typeface="Courier New" pitchFamily="49" charset="0"/>
              </a:rPr>
              <a:t>()) {</a:t>
            </a:r>
          </a:p>
          <a:p>
            <a:pPr marL="0" indent="0">
              <a:spcBef>
                <a:spcPts val="0"/>
              </a:spcBef>
              <a:buNone/>
            </a:pPr>
            <a:r>
              <a:rPr lang="en-GB" sz="1800" b="1" dirty="0" smtClean="0">
                <a:latin typeface="Courier New" pitchFamily="49" charset="0"/>
                <a:cs typeface="Courier New" pitchFamily="49" charset="0"/>
              </a:rPr>
              <a:t>        </a:t>
            </a:r>
            <a:r>
              <a:rPr lang="en-GB" sz="1800" b="1" dirty="0">
                <a:latin typeface="Courier New" pitchFamily="49" charset="0"/>
                <a:cs typeface="Courier New" pitchFamily="49" charset="0"/>
              </a:rPr>
              <a:t>return</a:t>
            </a:r>
            <a:r>
              <a:rPr lang="en-GB" sz="1800" b="1" dirty="0" smtClean="0">
                <a:latin typeface="Courier New" pitchFamily="49" charset="0"/>
                <a:cs typeface="Courier New" pitchFamily="49" charset="0"/>
              </a:rPr>
              <a:t> </a:t>
            </a:r>
            <a:r>
              <a:rPr lang="en-GB" sz="1800" b="1" dirty="0">
                <a:latin typeface="Courier New" pitchFamily="49" charset="0"/>
                <a:cs typeface="Courier New" pitchFamily="49" charset="0"/>
              </a:rPr>
              <a:t>true</a:t>
            </a:r>
            <a:r>
              <a:rPr lang="en-GB" sz="1800" b="1" dirty="0" smtClean="0">
                <a:latin typeface="Courier New" pitchFamily="49" charset="0"/>
                <a:cs typeface="Courier New" pitchFamily="49" charset="0"/>
              </a:rPr>
              <a:t>;</a:t>
            </a:r>
          </a:p>
          <a:p>
            <a:pPr marL="0" indent="0">
              <a:spcBef>
                <a:spcPts val="0"/>
              </a:spcBef>
              <a:buNone/>
            </a:pPr>
            <a:r>
              <a:rPr lang="en-GB" sz="1800" b="1" dirty="0" smtClean="0">
                <a:latin typeface="Courier New" pitchFamily="49" charset="0"/>
                <a:cs typeface="Courier New" pitchFamily="49" charset="0"/>
              </a:rPr>
              <a:t>      }</a:t>
            </a:r>
          </a:p>
          <a:p>
            <a:pPr marL="0" indent="0">
              <a:spcBef>
                <a:spcPts val="0"/>
              </a:spcBef>
              <a:buNone/>
            </a:pPr>
            <a:r>
              <a:rPr lang="en-GB" sz="1800" b="1" dirty="0" smtClean="0">
                <a:latin typeface="Courier New" pitchFamily="49" charset="0"/>
                <a:cs typeface="Courier New" pitchFamily="49" charset="0"/>
              </a:rPr>
              <a:t>    }</a:t>
            </a:r>
            <a:br>
              <a:rPr lang="en-GB" sz="1800" b="1" dirty="0" smtClean="0">
                <a:latin typeface="Courier New" pitchFamily="49" charset="0"/>
                <a:cs typeface="Courier New" pitchFamily="49" charset="0"/>
              </a:rPr>
            </a:br>
            <a:r>
              <a:rPr lang="en-GB" sz="1800" b="1" dirty="0" smtClean="0">
                <a:latin typeface="Courier New" pitchFamily="49" charset="0"/>
                <a:cs typeface="Courier New" pitchFamily="49" charset="0"/>
              </a:rPr>
              <a:t>    </a:t>
            </a:r>
            <a:r>
              <a:rPr lang="en-GB" sz="1800" b="1" dirty="0">
                <a:latin typeface="Courier New" pitchFamily="49" charset="0"/>
                <a:cs typeface="Courier New" pitchFamily="49" charset="0"/>
              </a:rPr>
              <a:t>else</a:t>
            </a:r>
            <a:r>
              <a:rPr lang="en-GB" sz="1800" b="1" dirty="0" smtClean="0">
                <a:latin typeface="Courier New" pitchFamily="49" charset="0"/>
                <a:cs typeface="Courier New" pitchFamily="49" charset="0"/>
              </a:rPr>
              <a:t> {</a:t>
            </a:r>
          </a:p>
          <a:p>
            <a:pPr marL="0" indent="0">
              <a:spcBef>
                <a:spcPts val="0"/>
              </a:spcBef>
              <a:buNone/>
            </a:pPr>
            <a:r>
              <a:rPr lang="en-GB" sz="1800" b="1" dirty="0" smtClean="0">
                <a:latin typeface="Courier New" pitchFamily="49" charset="0"/>
                <a:cs typeface="Courier New" pitchFamily="49" charset="0"/>
              </a:rPr>
              <a:t>      </a:t>
            </a:r>
            <a:r>
              <a:rPr lang="en-GB" sz="1800" b="1" dirty="0" err="1" smtClean="0">
                <a:latin typeface="Courier New" pitchFamily="49" charset="0"/>
                <a:cs typeface="Courier New" pitchFamily="49" charset="0"/>
              </a:rPr>
              <a:t>part_index</a:t>
            </a:r>
            <a:r>
              <a:rPr lang="en-GB" sz="1800" b="1" dirty="0" smtClean="0">
                <a:latin typeface="Courier New" pitchFamily="49" charset="0"/>
                <a:cs typeface="Courier New" pitchFamily="49" charset="0"/>
              </a:rPr>
              <a:t> = 0;</a:t>
            </a:r>
          </a:p>
          <a:p>
            <a:pPr marL="0" indent="0">
              <a:spcBef>
                <a:spcPts val="0"/>
              </a:spcBef>
              <a:buNone/>
            </a:pPr>
            <a:r>
              <a:rPr lang="en-GB" sz="1800" b="1" dirty="0" smtClean="0">
                <a:latin typeface="Courier New" pitchFamily="49" charset="0"/>
                <a:cs typeface="Courier New" pitchFamily="49" charset="0"/>
              </a:rPr>
              <a:t>    }</a:t>
            </a:r>
          </a:p>
          <a:p>
            <a:pPr marL="0" indent="0">
              <a:spcBef>
                <a:spcPts val="0"/>
              </a:spcBef>
              <a:buNone/>
            </a:pPr>
            <a:r>
              <a:rPr lang="en-GB" sz="1800" b="1" dirty="0" smtClean="0">
                <a:latin typeface="Courier New" pitchFamily="49" charset="0"/>
                <a:cs typeface="Courier New" pitchFamily="49" charset="0"/>
              </a:rPr>
              <a:t>  }</a:t>
            </a:r>
          </a:p>
          <a:p>
            <a:pPr marL="0" indent="0">
              <a:spcBef>
                <a:spcPts val="0"/>
              </a:spcBef>
              <a:buNone/>
            </a:pPr>
            <a:r>
              <a:rPr lang="en-GB" sz="1800" b="1" dirty="0" smtClean="0">
                <a:latin typeface="Courier New" pitchFamily="49" charset="0"/>
                <a:cs typeface="Courier New" pitchFamily="49" charset="0"/>
              </a:rPr>
              <a:t>  </a:t>
            </a:r>
            <a:r>
              <a:rPr lang="en-GB" sz="1800" b="1" dirty="0">
                <a:latin typeface="Courier New" pitchFamily="49" charset="0"/>
                <a:cs typeface="Courier New" pitchFamily="49" charset="0"/>
              </a:rPr>
              <a:t>return</a:t>
            </a:r>
            <a:r>
              <a:rPr lang="en-GB" sz="1800" b="1" dirty="0" smtClean="0">
                <a:latin typeface="Courier New" pitchFamily="49" charset="0"/>
                <a:cs typeface="Courier New" pitchFamily="49" charset="0"/>
              </a:rPr>
              <a:t> </a:t>
            </a:r>
            <a:r>
              <a:rPr lang="en-GB" sz="1800" b="1" dirty="0">
                <a:latin typeface="Courier New" pitchFamily="49" charset="0"/>
                <a:cs typeface="Courier New" pitchFamily="49" charset="0"/>
              </a:rPr>
              <a:t>false</a:t>
            </a:r>
            <a:r>
              <a:rPr lang="en-GB" sz="1800" b="1" dirty="0" smtClean="0">
                <a:latin typeface="Courier New" pitchFamily="49" charset="0"/>
                <a:cs typeface="Courier New" pitchFamily="49" charset="0"/>
              </a:rPr>
              <a:t>;</a:t>
            </a:r>
          </a:p>
          <a:p>
            <a:pPr marL="0" indent="0">
              <a:spcBef>
                <a:spcPts val="0"/>
              </a:spcBef>
              <a:buNone/>
            </a:pPr>
            <a:r>
              <a:rPr lang="en-GB" sz="1800" b="1" dirty="0" smtClean="0">
                <a:latin typeface="Courier New" pitchFamily="49" charset="0"/>
                <a:cs typeface="Courier New" pitchFamily="49" charset="0"/>
              </a:rPr>
              <a:t>}</a:t>
            </a:r>
          </a:p>
        </p:txBody>
      </p:sp>
      <p:sp>
        <p:nvSpPr>
          <p:cNvPr id="12" name="Content Placeholder 4"/>
          <p:cNvSpPr txBox="1">
            <a:spLocks/>
          </p:cNvSpPr>
          <p:nvPr/>
        </p:nvSpPr>
        <p:spPr>
          <a:xfrm>
            <a:off x="3124200" y="4876800"/>
            <a:ext cx="5791200" cy="1200329"/>
          </a:xfrm>
          <a:prstGeom prst="rect">
            <a:avLst/>
          </a:prstGeom>
          <a:solidFill>
            <a:srgbClr val="92D050"/>
          </a:solidFill>
          <a:ln w="38100">
            <a:solidFill>
              <a:srgbClr val="00B050">
                <a:alpha val="50000"/>
              </a:srgbClr>
            </a:solidFill>
          </a:ln>
        </p:spPr>
        <p:txBody>
          <a:bodyPr vert="horz" wrap="square">
            <a:sp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buNone/>
            </a:pPr>
            <a:r>
              <a:rPr lang="en-US" sz="2400" b="1" dirty="0" smtClean="0">
                <a:cs typeface="Courier New" pitchFamily="49" charset="0"/>
              </a:rPr>
              <a:t>In small groups, spend 1-2 minutes listing reasons why reading code would be a poor substitute for having a specification</a:t>
            </a:r>
            <a:endParaRPr lang="en-US" sz="2400" b="1" dirty="0">
              <a:cs typeface="Courier New" pitchFamily="49" charset="0"/>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p:txBody>
          <a:bodyPr/>
          <a:lstStyle/>
          <a:p>
            <a:r>
              <a:rPr lang="en-GB" smtClean="0"/>
              <a:t>Code is complicated</a:t>
            </a:r>
            <a:endParaRPr lang="en-GB" dirty="0"/>
          </a:p>
        </p:txBody>
      </p:sp>
      <p:sp>
        <p:nvSpPr>
          <p:cNvPr id="2" name="Date Placeholder 1"/>
          <p:cNvSpPr>
            <a:spLocks noGrp="1"/>
          </p:cNvSpPr>
          <p:nvPr>
            <p:ph type="dt" sz="half" idx="10"/>
          </p:nvPr>
        </p:nvSpPr>
        <p:spPr/>
        <p:txBody>
          <a:bodyPr/>
          <a:lstStyle/>
          <a:p>
            <a:r>
              <a:rPr lang="en-US" smtClean="0"/>
              <a:t>CSE 331 Autumn 2011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495EA0B-1783-492E-873E-F82651094ECA}" type="slidenum">
              <a:rPr lang="en-US" smtClean="0"/>
              <a:pPr/>
              <a:t>9</a:t>
            </a:fld>
            <a:endParaRPr lang="en-US" dirty="0"/>
          </a:p>
        </p:txBody>
      </p:sp>
      <p:sp>
        <p:nvSpPr>
          <p:cNvPr id="8194" name="Rectangle 2"/>
          <p:cNvSpPr>
            <a:spLocks noGrp="1" noChangeArrowheads="1"/>
          </p:cNvSpPr>
          <p:nvPr>
            <p:ph sz="quarter" idx="1"/>
          </p:nvPr>
        </p:nvSpPr>
        <p:spPr/>
        <p:txBody>
          <a:bodyPr>
            <a:normAutofit lnSpcReduction="10000"/>
          </a:bodyPr>
          <a:lstStyle/>
          <a:p>
            <a:r>
              <a:rPr lang="en-GB" dirty="0" smtClean="0"/>
              <a:t>Much detail not needed by client – understanding every line of code is excessive and impractical </a:t>
            </a:r>
          </a:p>
          <a:p>
            <a:pPr lvl="1"/>
            <a:r>
              <a:rPr lang="en-GB" dirty="0" smtClean="0"/>
              <a:t>Ex: Read all source code of Java libraries before using them? </a:t>
            </a:r>
          </a:p>
          <a:p>
            <a:r>
              <a:rPr lang="en-GB" dirty="0" smtClean="0"/>
              <a:t>Client should care only what is in the specification, not what is in the code</a:t>
            </a:r>
          </a:p>
          <a:p>
            <a:pPr lvl="1"/>
            <a:r>
              <a:rPr lang="en-GB" dirty="0" smtClean="0"/>
              <a:t>When a client sees the implementation code, subconscious dependencies arise and may be exploited</a:t>
            </a:r>
          </a:p>
          <a:p>
            <a:pPr lvl="1"/>
            <a:r>
              <a:rPr lang="en-GB" dirty="0" smtClean="0"/>
              <a:t>Why is this bad?</a:t>
            </a:r>
          </a:p>
          <a:p>
            <a:pPr lvl="1"/>
            <a:r>
              <a:rPr lang="en-GB" dirty="0" smtClean="0"/>
              <a:t>Why should you be especially concerned about this?</a:t>
            </a:r>
          </a:p>
          <a:p>
            <a:endParaRPr lang="en-GB" dirty="0" smtClean="0"/>
          </a:p>
          <a:p>
            <a:endParaRPr lang="en-GB" dirty="0"/>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n-course-lectur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7390</TotalTime>
  <Words>1945</Words>
  <Application>Microsoft Office PowerPoint</Application>
  <PresentationFormat>On-screen Show (4:3)</PresentationFormat>
  <Paragraphs>333</Paragraphs>
  <Slides>26</Slides>
  <Notes>21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dn-course-lecture</vt:lpstr>
      <vt:lpstr>CSE 331 Software Design &amp; Implementation specifications</vt:lpstr>
      <vt:lpstr>The challenge of scaling software</vt:lpstr>
      <vt:lpstr> A specification is a contract</vt:lpstr>
      <vt:lpstr>Different but dualistic roles Implementers vs. Clients</vt:lpstr>
      <vt:lpstr>Respecting the specification has value</vt:lpstr>
      <vt:lpstr>You play both roles</vt:lpstr>
      <vt:lpstr>Isn’t the interface a specification?</vt:lpstr>
      <vt:lpstr>Why not just read code?</vt:lpstr>
      <vt:lpstr>Code is complicated</vt:lpstr>
      <vt:lpstr>Why not just run code?</vt:lpstr>
      <vt:lpstr>Which code details are essential?</vt:lpstr>
      <vt:lpstr>Comments With more comments on comments later on</vt:lpstr>
      <vt:lpstr>Improving the spec of sub()</vt:lpstr>
      <vt:lpstr>Further improving the spec of sub()</vt:lpstr>
      <vt:lpstr>Examples of specifications</vt:lpstr>
      <vt:lpstr>Example: Javadoc for String.contains</vt:lpstr>
      <vt:lpstr>CSE 331 specifications (Javadoc is extensible)</vt:lpstr>
      <vt:lpstr>Ex 1: Spec and an implementation</vt:lpstr>
      <vt:lpstr>Ex 2: Spec and an implementation</vt:lpstr>
      <vt:lpstr>Ex 3: Spec and an implementation</vt:lpstr>
      <vt:lpstr>Ex 4: Spec and an implementation</vt:lpstr>
      <vt:lpstr>Ex: java.util.Arrays.binarySearch</vt:lpstr>
      <vt:lpstr>Improved specification</vt:lpstr>
      <vt:lpstr>Summary</vt:lpstr>
      <vt:lpstr>Next steps</vt:lpstr>
      <vt:lpstr>PowerPoint Presentation</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cse</dc:creator>
  <cp:lastModifiedBy>CSE</cp:lastModifiedBy>
  <cp:revision>412</cp:revision>
  <dcterms:created xsi:type="dcterms:W3CDTF">2010-03-29T16:00:41Z</dcterms:created>
  <dcterms:modified xsi:type="dcterms:W3CDTF">2011-09-30T17:33:38Z</dcterms:modified>
</cp:coreProperties>
</file>