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28"/>
  </p:notesMasterIdLst>
  <p:handoutMasterIdLst>
    <p:handoutMasterId r:id="rId29"/>
  </p:handoutMasterIdLst>
  <p:sldIdLst>
    <p:sldId id="384" r:id="rId2"/>
    <p:sldId id="385" r:id="rId3"/>
    <p:sldId id="386" r:id="rId4"/>
    <p:sldId id="281" r:id="rId5"/>
    <p:sldId id="282" r:id="rId6"/>
    <p:sldId id="442" r:id="rId7"/>
    <p:sldId id="374" r:id="rId8"/>
    <p:sldId id="395" r:id="rId9"/>
    <p:sldId id="398" r:id="rId10"/>
    <p:sldId id="399" r:id="rId11"/>
    <p:sldId id="413" r:id="rId12"/>
    <p:sldId id="401" r:id="rId13"/>
    <p:sldId id="410" r:id="rId14"/>
    <p:sldId id="400" r:id="rId15"/>
    <p:sldId id="402" r:id="rId16"/>
    <p:sldId id="403" r:id="rId17"/>
    <p:sldId id="441" r:id="rId18"/>
    <p:sldId id="411" r:id="rId19"/>
    <p:sldId id="412" r:id="rId20"/>
    <p:sldId id="433" r:id="rId21"/>
    <p:sldId id="427" r:id="rId22"/>
    <p:sldId id="435" r:id="rId23"/>
    <p:sldId id="443" r:id="rId24"/>
    <p:sldId id="439" r:id="rId25"/>
    <p:sldId id="444" r:id="rId26"/>
    <p:sldId id="445" r:id="rId27"/>
  </p:sldIdLst>
  <p:sldSz cx="10077450" cy="7562850"/>
  <p:notesSz cx="7315200" cy="96012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38400"/>
    <a:srgbClr val="0000FF"/>
    <a:srgbClr val="9C20E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2895" autoAdjust="0"/>
  </p:normalViewPr>
  <p:slideViewPr>
    <p:cSldViewPr snapToGrid="0" snapToObjects="1" showGuides="1">
      <p:cViewPr>
        <p:scale>
          <a:sx n="60" d="100"/>
          <a:sy n="60" d="100"/>
        </p:scale>
        <p:origin x="-2760" y="-1248"/>
      </p:cViewPr>
      <p:guideLst>
        <p:guide orient="horz" pos="2528"/>
        <p:guide pos="3168"/>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90" d="100"/>
        <a:sy n="90" d="100"/>
      </p:scale>
      <p:origin x="0" y="0"/>
    </p:cViewPr>
  </p:sorterViewPr>
  <p:notesViewPr>
    <p:cSldViewPr snapToGrid="0" snapToObjects="1" showGuides="1">
      <p:cViewPr varScale="1">
        <p:scale>
          <a:sx n="59" d="100"/>
          <a:sy n="59" d="100"/>
        </p:scale>
        <p:origin x="-1752" y="-72"/>
      </p:cViewPr>
      <p:guideLst>
        <p:guide orient="horz" pos="2749"/>
        <p:guide pos="20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defRPr sz="1200"/>
            </a:lvl1pPr>
          </a:lstStyle>
          <a:p>
            <a:pPr>
              <a:defRPr/>
            </a:pPr>
            <a:endParaRPr lang="en-US"/>
          </a:p>
        </p:txBody>
      </p:sp>
      <p:sp>
        <p:nvSpPr>
          <p:cNvPr id="103427" name="Rectangle 3"/>
          <p:cNvSpPr>
            <a:spLocks noGrp="1" noChangeArrowheads="1"/>
          </p:cNvSpPr>
          <p:nvPr>
            <p:ph type="dt" sz="quarter" idx="1"/>
          </p:nvPr>
        </p:nvSpPr>
        <p:spPr bwMode="auto">
          <a:xfrm>
            <a:off x="4143375" y="0"/>
            <a:ext cx="3170238" cy="477838"/>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a:defRPr sz="1200"/>
            </a:lvl1pPr>
          </a:lstStyle>
          <a:p>
            <a:pPr>
              <a:defRPr/>
            </a:pPr>
            <a:endParaRPr lang="en-US"/>
          </a:p>
        </p:txBody>
      </p:sp>
      <p:sp>
        <p:nvSpPr>
          <p:cNvPr id="10342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defRPr sz="1200"/>
            </a:lvl1pPr>
          </a:lstStyle>
          <a:p>
            <a:pPr>
              <a:defRPr/>
            </a:pPr>
            <a:endParaRPr lang="en-US"/>
          </a:p>
        </p:txBody>
      </p:sp>
      <p:sp>
        <p:nvSpPr>
          <p:cNvPr id="10342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a:defRPr sz="1200"/>
            </a:lvl1pPr>
          </a:lstStyle>
          <a:p>
            <a:pPr>
              <a:defRPr/>
            </a:pPr>
            <a:fld id="{0A7B9B29-2C28-4274-9B7D-5EE155472621}" type="slidenum">
              <a:rPr lang="en-US"/>
              <a:pPr>
                <a:defRPr/>
              </a:pPr>
              <a:t>‹#›</a:t>
            </a:fld>
            <a:endParaRPr lang="en-US"/>
          </a:p>
        </p:txBody>
      </p:sp>
    </p:spTree>
    <p:extLst>
      <p:ext uri="{BB962C8B-B14F-4D97-AF65-F5344CB8AC3E}">
        <p14:creationId xmlns:p14="http://schemas.microsoft.com/office/powerpoint/2010/main" val="4039543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bwMode="auto">
          <a:xfrm>
            <a:off x="1466850" y="960438"/>
            <a:ext cx="4383088" cy="3289300"/>
          </a:xfrm>
          <a:prstGeom prst="rect">
            <a:avLst/>
          </a:prstGeom>
          <a:solidFill>
            <a:srgbClr val="FFFFFF"/>
          </a:solidFill>
          <a:ln w="9525">
            <a:solidFill>
              <a:srgbClr val="000000"/>
            </a:solidFill>
            <a:miter lim="800000"/>
            <a:headEnd/>
            <a:tailEnd/>
          </a:ln>
        </p:spPr>
      </p:sp>
      <p:sp>
        <p:nvSpPr>
          <p:cNvPr id="2050" name="Rectangle 2"/>
          <p:cNvSpPr txBox="1">
            <a:spLocks noGrp="1" noChangeArrowheads="1"/>
          </p:cNvSpPr>
          <p:nvPr>
            <p:ph type="body" idx="1"/>
          </p:nvPr>
        </p:nvSpPr>
        <p:spPr bwMode="auto">
          <a:xfrm>
            <a:off x="1117600" y="4572000"/>
            <a:ext cx="5089525" cy="36496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222629697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a:xfrm>
            <a:off x="1465263" y="960438"/>
            <a:ext cx="4383087" cy="3290887"/>
          </a:xfrm>
          <a:ln/>
        </p:spPr>
      </p:sp>
      <p:sp>
        <p:nvSpPr>
          <p:cNvPr id="37891" name="Rectangle 2"/>
          <p:cNvSpPr txBox="1">
            <a:spLocks noGrp="1" noChangeArrowheads="1"/>
          </p:cNvSpPr>
          <p:nvPr>
            <p:ph type="body" idx="1"/>
          </p:nvPr>
        </p:nvSpPr>
        <p:spPr>
          <a:xfrm>
            <a:off x="1116013" y="4570413"/>
            <a:ext cx="5089525" cy="3652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6584950"/>
            <a:ext cx="10077450"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5" name="Rectangle 4"/>
          <p:cNvSpPr/>
          <p:nvPr/>
        </p:nvSpPr>
        <p:spPr>
          <a:xfrm>
            <a:off x="-9525" y="6675438"/>
            <a:ext cx="2478088" cy="7858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6" name="Rectangle 5"/>
          <p:cNvSpPr/>
          <p:nvPr/>
        </p:nvSpPr>
        <p:spPr>
          <a:xfrm>
            <a:off x="2600325" y="6665913"/>
            <a:ext cx="7477125"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8" name="Title 7"/>
          <p:cNvSpPr>
            <a:spLocks noGrp="1"/>
          </p:cNvSpPr>
          <p:nvPr>
            <p:ph type="ctrTitle"/>
          </p:nvPr>
        </p:nvSpPr>
        <p:spPr>
          <a:xfrm>
            <a:off x="2603341" y="4453678"/>
            <a:ext cx="7138194" cy="201676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603341" y="6671846"/>
            <a:ext cx="7390130" cy="756285"/>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84138" y="6692900"/>
            <a:ext cx="2266950" cy="755650"/>
          </a:xfrm>
        </p:spPr>
        <p:txBody>
          <a:bodyPr>
            <a:noAutofit/>
          </a:bodyPr>
          <a:lstStyle>
            <a:lvl1pPr algn="ctr">
              <a:defRPr sz="2200">
                <a:solidFill>
                  <a:srgbClr val="FFFFFF"/>
                </a:solidFill>
              </a:defRPr>
            </a:lvl1pPr>
          </a:lstStyle>
          <a:p>
            <a:pPr>
              <a:defRPr/>
            </a:pPr>
            <a:r>
              <a:rPr lang="en-US"/>
              <a:t>CSE 331 Autumn 2011</a:t>
            </a:r>
          </a:p>
        </p:txBody>
      </p:sp>
      <p:sp>
        <p:nvSpPr>
          <p:cNvPr id="10" name="Footer Placeholder 16"/>
          <p:cNvSpPr>
            <a:spLocks noGrp="1"/>
          </p:cNvSpPr>
          <p:nvPr>
            <p:ph type="ftr" sz="quarter" idx="11"/>
          </p:nvPr>
        </p:nvSpPr>
        <p:spPr>
          <a:xfrm>
            <a:off x="2298700" y="260350"/>
            <a:ext cx="6465888" cy="4032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818563" y="252413"/>
            <a:ext cx="922337" cy="419100"/>
          </a:xfrm>
        </p:spPr>
        <p:txBody>
          <a:bodyPr/>
          <a:lstStyle>
            <a:lvl1pPr>
              <a:defRPr>
                <a:solidFill>
                  <a:schemeClr val="tx2"/>
                </a:solidFill>
              </a:defRPr>
            </a:lvl1pPr>
          </a:lstStyle>
          <a:p>
            <a:pPr>
              <a:defRPr/>
            </a:pPr>
            <a:fld id="{41AF5867-571F-420A-BE03-E4A500C690CF}" type="slidenum">
              <a:rPr lang="en-US"/>
              <a:pPr>
                <a:defRPr/>
              </a:pPr>
              <a:t>‹#›</a:t>
            </a:fld>
            <a:endParaRPr lang="en-US"/>
          </a:p>
        </p:txBody>
      </p:sp>
    </p:spTree>
    <p:extLst>
      <p:ext uri="{BB962C8B-B14F-4D97-AF65-F5344CB8AC3E}">
        <p14:creationId xmlns:p14="http://schemas.microsoft.com/office/powerpoint/2010/main" val="2063867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CSE 331 Autumn 2011</a:t>
            </a:r>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44E349-5311-4E38-9B75-6B5FC7C97DC5}" type="slidenum">
              <a:rPr lang="en-US"/>
              <a:pPr>
                <a:defRPr/>
              </a:pPr>
              <a:t>‹#›</a:t>
            </a:fld>
            <a:endParaRPr lang="en-US"/>
          </a:p>
        </p:txBody>
      </p:sp>
    </p:spTree>
    <p:extLst>
      <p:ext uri="{BB962C8B-B14F-4D97-AF65-F5344CB8AC3E}">
        <p14:creationId xmlns:p14="http://schemas.microsoft.com/office/powerpoint/2010/main" val="123350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718300" y="0"/>
            <a:ext cx="352425" cy="756285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eaLnBrk="1" hangingPunct="1">
              <a:defRPr/>
            </a:pPr>
            <a:endParaRPr lang="en-US"/>
          </a:p>
        </p:txBody>
      </p:sp>
      <p:sp>
        <p:nvSpPr>
          <p:cNvPr id="5" name="Rectangle 4"/>
          <p:cNvSpPr/>
          <p:nvPr/>
        </p:nvSpPr>
        <p:spPr>
          <a:xfrm>
            <a:off x="6769100" y="671513"/>
            <a:ext cx="252413" cy="6891337"/>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eaLnBrk="1" hangingPunct="1">
              <a:defRPr/>
            </a:pPr>
            <a:endParaRPr lang="en-US"/>
          </a:p>
        </p:txBody>
      </p:sp>
      <p:sp>
        <p:nvSpPr>
          <p:cNvPr id="6" name="Rectangle 5"/>
          <p:cNvSpPr/>
          <p:nvPr/>
        </p:nvSpPr>
        <p:spPr>
          <a:xfrm>
            <a:off x="6769100" y="0"/>
            <a:ext cx="252413" cy="588963"/>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eaLnBrk="1" hangingPunct="1">
              <a:defRPr/>
            </a:pPr>
            <a:endParaRPr lang="en-US"/>
          </a:p>
        </p:txBody>
      </p:sp>
      <p:sp>
        <p:nvSpPr>
          <p:cNvPr id="2" name="Vertical Title 1"/>
          <p:cNvSpPr>
            <a:spLocks noGrp="1"/>
          </p:cNvSpPr>
          <p:nvPr>
            <p:ph type="title" orient="vert"/>
          </p:nvPr>
        </p:nvSpPr>
        <p:spPr>
          <a:xfrm>
            <a:off x="7222173" y="672254"/>
            <a:ext cx="2267426" cy="60835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872" y="672253"/>
            <a:ext cx="6130449" cy="6083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7221538" y="6891338"/>
            <a:ext cx="2435225" cy="401637"/>
          </a:xfrm>
        </p:spPr>
        <p:txBody>
          <a:bodyPr/>
          <a:lstStyle>
            <a:lvl1pPr>
              <a:defRPr/>
            </a:lvl1pPr>
          </a:lstStyle>
          <a:p>
            <a:pPr>
              <a:defRPr/>
            </a:pPr>
            <a:r>
              <a:rPr lang="en-US"/>
              <a:t>CSE 331 Autumn 2011</a:t>
            </a:r>
          </a:p>
        </p:txBody>
      </p:sp>
      <p:sp>
        <p:nvSpPr>
          <p:cNvPr id="8" name="Footer Placeholder 4"/>
          <p:cNvSpPr>
            <a:spLocks noGrp="1"/>
          </p:cNvSpPr>
          <p:nvPr>
            <p:ph type="ftr" sz="quarter" idx="11"/>
          </p:nvPr>
        </p:nvSpPr>
        <p:spPr>
          <a:xfrm>
            <a:off x="503238" y="6889750"/>
            <a:ext cx="6143625" cy="4032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6600031" y="159544"/>
            <a:ext cx="588963" cy="269875"/>
          </a:xfrm>
        </p:spPr>
        <p:txBody>
          <a:bodyPr/>
          <a:lstStyle>
            <a:lvl1pPr>
              <a:defRPr/>
            </a:lvl1pPr>
          </a:lstStyle>
          <a:p>
            <a:pPr>
              <a:defRPr/>
            </a:pPr>
            <a:fld id="{114956B4-D3A0-4E40-AEA7-8A605A763ED3}" type="slidenum">
              <a:rPr lang="en-US"/>
              <a:pPr>
                <a:defRPr/>
              </a:pPr>
              <a:t>‹#›</a:t>
            </a:fld>
            <a:endParaRPr lang="en-US"/>
          </a:p>
        </p:txBody>
      </p:sp>
    </p:spTree>
    <p:extLst>
      <p:ext uri="{BB962C8B-B14F-4D97-AF65-F5344CB8AC3E}">
        <p14:creationId xmlns:p14="http://schemas.microsoft.com/office/powerpoint/2010/main" val="15232247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5189" y="252095"/>
            <a:ext cx="8985726" cy="1092412"/>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75189" y="1764665"/>
            <a:ext cx="8985726" cy="49578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sz="1400">
                <a:latin typeface="Tw Cen MT" pitchFamily="34" charset="0"/>
              </a:defRPr>
            </a:lvl1pPr>
          </a:lstStyle>
          <a:p>
            <a:pPr>
              <a:defRPr/>
            </a:pPr>
            <a:r>
              <a:rPr lang="en-US"/>
              <a:t>CSE 331 Autumn 2011</a:t>
            </a:r>
            <a:endParaRPr lang="en-US" dirty="0"/>
          </a:p>
        </p:txBody>
      </p:sp>
      <p:sp>
        <p:nvSpPr>
          <p:cNvPr id="5" name="Slide Number Placeholder 22"/>
          <p:cNvSpPr>
            <a:spLocks noGrp="1"/>
          </p:cNvSpPr>
          <p:nvPr>
            <p:ph type="sldNum" sz="quarter" idx="11"/>
          </p:nvPr>
        </p:nvSpPr>
        <p:spPr/>
        <p:txBody>
          <a:bodyPr>
            <a:noAutofit/>
          </a:bodyPr>
          <a:lstStyle>
            <a:lvl1pPr>
              <a:defRPr sz="1400">
                <a:latin typeface="Tw Cen MT" pitchFamily="34" charset="0"/>
              </a:defRPr>
            </a:lvl1pPr>
          </a:lstStyle>
          <a:p>
            <a:pPr>
              <a:defRPr/>
            </a:pPr>
            <a:fld id="{6C8A8896-DC4C-4549-A40F-510C76DB3463}" type="slidenum">
              <a:rPr lang="en-US"/>
              <a:pPr>
                <a:defRPr/>
              </a:pPr>
              <a:t>‹#›</a:t>
            </a:fld>
            <a:endParaRPr lang="en-US" dirty="0"/>
          </a:p>
        </p:txBody>
      </p:sp>
    </p:spTree>
    <p:extLst>
      <p:ext uri="{BB962C8B-B14F-4D97-AF65-F5344CB8AC3E}">
        <p14:creationId xmlns:p14="http://schemas.microsoft.com/office/powerpoint/2010/main" val="341670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681163"/>
            <a:ext cx="10077450"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5" name="Rectangle 4"/>
          <p:cNvSpPr/>
          <p:nvPr/>
        </p:nvSpPr>
        <p:spPr>
          <a:xfrm>
            <a:off x="0" y="1765300"/>
            <a:ext cx="1427163"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6" name="Rectangle 5"/>
          <p:cNvSpPr/>
          <p:nvPr/>
        </p:nvSpPr>
        <p:spPr>
          <a:xfrm>
            <a:off x="1511300" y="1765300"/>
            <a:ext cx="8566150"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3" name="Text Placeholder 2"/>
          <p:cNvSpPr>
            <a:spLocks noGrp="1"/>
          </p:cNvSpPr>
          <p:nvPr>
            <p:ph type="body" idx="1"/>
          </p:nvPr>
        </p:nvSpPr>
        <p:spPr>
          <a:xfrm>
            <a:off x="1511618" y="3025141"/>
            <a:ext cx="7850264" cy="1845195"/>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511618" y="1764665"/>
            <a:ext cx="8397875" cy="1092412"/>
          </a:xfrm>
        </p:spPr>
        <p:txBody>
          <a:bodyPr/>
          <a:lstStyle>
            <a:lvl1pPr algn="l">
              <a:buNone/>
              <a:defRPr sz="49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r>
              <a:rPr lang="en-US"/>
              <a:t>CSE 331 Autumn 2011</a:t>
            </a:r>
          </a:p>
        </p:txBody>
      </p:sp>
      <p:sp>
        <p:nvSpPr>
          <p:cNvPr id="8" name="Slide Number Placeholder 12"/>
          <p:cNvSpPr>
            <a:spLocks noGrp="1"/>
          </p:cNvSpPr>
          <p:nvPr>
            <p:ph type="sldNum" sz="quarter" idx="11"/>
          </p:nvPr>
        </p:nvSpPr>
        <p:spPr>
          <a:xfrm>
            <a:off x="0" y="1931988"/>
            <a:ext cx="1427163" cy="774700"/>
          </a:xfrm>
        </p:spPr>
        <p:txBody>
          <a:bodyPr>
            <a:noAutofit/>
          </a:bodyPr>
          <a:lstStyle>
            <a:lvl1pPr>
              <a:defRPr sz="2600">
                <a:solidFill>
                  <a:srgbClr val="FFFFFF"/>
                </a:solidFill>
              </a:defRPr>
            </a:lvl1pPr>
          </a:lstStyle>
          <a:p>
            <a:pPr>
              <a:defRPr/>
            </a:pPr>
            <a:fld id="{B25A3C7A-292B-49AC-855C-6F9F1A70936C}"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856395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71830" y="1752939"/>
            <a:ext cx="4282916" cy="5041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339485" y="1752939"/>
            <a:ext cx="4282916" cy="5041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r>
              <a:rPr lang="en-US"/>
              <a:t>CSE 331 Autumn 2011</a:t>
            </a:r>
          </a:p>
        </p:txBody>
      </p:sp>
      <p:sp>
        <p:nvSpPr>
          <p:cNvPr id="6" name="Slide Number Placeholder 9"/>
          <p:cNvSpPr>
            <a:spLocks noGrp="1"/>
          </p:cNvSpPr>
          <p:nvPr>
            <p:ph type="sldNum" sz="quarter" idx="11"/>
          </p:nvPr>
        </p:nvSpPr>
        <p:spPr/>
        <p:txBody>
          <a:bodyPr rtlCol="0"/>
          <a:lstStyle>
            <a:lvl1pPr>
              <a:defRPr/>
            </a:lvl1pPr>
          </a:lstStyle>
          <a:p>
            <a:pPr>
              <a:defRPr/>
            </a:pPr>
            <a:fld id="{C91EAF8B-0938-43B8-8999-DB4C6EC9FBD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53223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7851" y="301113"/>
            <a:ext cx="8985726" cy="959362"/>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71830" y="2689014"/>
            <a:ext cx="4282916" cy="3949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290661" y="2689014"/>
            <a:ext cx="4282916" cy="3949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71830" y="1932728"/>
            <a:ext cx="4282916" cy="705866"/>
          </a:xfrm>
          <a:solidFill>
            <a:schemeClr val="accent2"/>
          </a:solidFill>
        </p:spPr>
        <p:txBody>
          <a:bodyPr rtlCol="0" anchor="ctr"/>
          <a:lstStyle>
            <a:lvl1pPr marL="0" indent="0">
              <a:buFontTx/>
              <a:buNone/>
              <a:defRPr sz="22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5290661" y="1932728"/>
            <a:ext cx="4282916" cy="705866"/>
          </a:xfrm>
          <a:solidFill>
            <a:schemeClr val="accent4"/>
          </a:solidFill>
        </p:spPr>
        <p:txBody>
          <a:bodyPr rtlCol="0" anchor="ctr"/>
          <a:lstStyle>
            <a:lvl1pPr marL="0" indent="0">
              <a:buFontTx/>
              <a:buNone/>
              <a:defRPr sz="2200" b="1">
                <a:solidFill>
                  <a:srgbClr val="FFFFFF"/>
                </a:solidFill>
              </a:defRPr>
            </a:lvl1pPr>
          </a:lstStyle>
          <a:p>
            <a:pPr lvl="0"/>
            <a:r>
              <a:rPr lang="en-US" smtClean="0"/>
              <a:t>Click to edit Master text styles</a:t>
            </a:r>
          </a:p>
        </p:txBody>
      </p:sp>
      <p:sp>
        <p:nvSpPr>
          <p:cNvPr id="7" name="Date Placeholder 2"/>
          <p:cNvSpPr>
            <a:spLocks noGrp="1"/>
          </p:cNvSpPr>
          <p:nvPr>
            <p:ph type="dt" sz="half" idx="10"/>
          </p:nvPr>
        </p:nvSpPr>
        <p:spPr/>
        <p:txBody>
          <a:bodyPr/>
          <a:lstStyle>
            <a:lvl1pPr>
              <a:defRPr sz="1400">
                <a:latin typeface="Tw Cen MT" pitchFamily="34" charset="0"/>
              </a:defRPr>
            </a:lvl1pPr>
          </a:lstStyle>
          <a:p>
            <a:pPr>
              <a:defRPr/>
            </a:pPr>
            <a:r>
              <a:rPr lang="en-US"/>
              <a:t>CSE 331 Autumn 2011</a:t>
            </a:r>
            <a:endParaRPr lang="en-US" dirty="0"/>
          </a:p>
        </p:txBody>
      </p:sp>
      <p:sp>
        <p:nvSpPr>
          <p:cNvPr id="8" name="Slide Number Placeholder 4"/>
          <p:cNvSpPr>
            <a:spLocks noGrp="1"/>
          </p:cNvSpPr>
          <p:nvPr>
            <p:ph type="sldNum" sz="quarter" idx="11"/>
          </p:nvPr>
        </p:nvSpPr>
        <p:spPr/>
        <p:txBody>
          <a:bodyPr/>
          <a:lstStyle>
            <a:lvl1pPr>
              <a:defRPr sz="1400">
                <a:latin typeface="Tw Cen MT" pitchFamily="34" charset="0"/>
              </a:defRPr>
            </a:lvl1pPr>
          </a:lstStyle>
          <a:p>
            <a:pPr>
              <a:defRPr/>
            </a:pPr>
            <a:fld id="{38C274D7-8AA5-4A7D-98FB-7D91D473098D}" type="slidenum">
              <a:rPr lang="en-US"/>
              <a:pPr>
                <a:defRPr/>
              </a:pPr>
              <a:t>‹#›</a:t>
            </a:fld>
            <a:endParaRPr lang="en-US" dirty="0"/>
          </a:p>
        </p:txBody>
      </p:sp>
    </p:spTree>
    <p:extLst>
      <p:ext uri="{BB962C8B-B14F-4D97-AF65-F5344CB8AC3E}">
        <p14:creationId xmlns:p14="http://schemas.microsoft.com/office/powerpoint/2010/main" val="180271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t>CSE 331 Autumn 2011</a:t>
            </a:r>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4BCB231-6792-40E7-B67E-96E2101E4B4F}" type="slidenum">
              <a:rPr lang="en-US"/>
              <a:pPr>
                <a:defRPr/>
              </a:pPr>
              <a:t>‹#›</a:t>
            </a:fld>
            <a:endParaRPr lang="en-US"/>
          </a:p>
        </p:txBody>
      </p:sp>
    </p:spTree>
    <p:extLst>
      <p:ext uri="{BB962C8B-B14F-4D97-AF65-F5344CB8AC3E}">
        <p14:creationId xmlns:p14="http://schemas.microsoft.com/office/powerpoint/2010/main" val="239123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CSE 331 Autumn 2011</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891338"/>
            <a:ext cx="587375" cy="419100"/>
          </a:xfrm>
        </p:spPr>
        <p:txBody>
          <a:bodyPr/>
          <a:lstStyle>
            <a:lvl1pPr>
              <a:defRPr>
                <a:solidFill>
                  <a:schemeClr val="tx2"/>
                </a:solidFill>
              </a:defRPr>
            </a:lvl1pPr>
          </a:lstStyle>
          <a:p>
            <a:pPr>
              <a:defRPr/>
            </a:pPr>
            <a:fld id="{C66DC6F0-D02E-4385-98A9-E1CED9521094}" type="slidenum">
              <a:rPr lang="en-US"/>
              <a:pPr>
                <a:defRPr/>
              </a:pPr>
              <a:t>‹#›</a:t>
            </a:fld>
            <a:endParaRPr lang="en-US"/>
          </a:p>
        </p:txBody>
      </p:sp>
    </p:spTree>
    <p:extLst>
      <p:ext uri="{BB962C8B-B14F-4D97-AF65-F5344CB8AC3E}">
        <p14:creationId xmlns:p14="http://schemas.microsoft.com/office/powerpoint/2010/main" val="322371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830" y="301113"/>
            <a:ext cx="8901748" cy="959362"/>
          </a:xfrm>
        </p:spPr>
        <p:txBody>
          <a:bodyPr/>
          <a:lstStyle>
            <a:lvl1pPr algn="l">
              <a:buNone/>
              <a:defRPr sz="4900" b="0"/>
            </a:lvl1pPr>
          </a:lstStyle>
          <a:p>
            <a:r>
              <a:rPr lang="en-US" smtClean="0"/>
              <a:t>Click to edit Master title style</a:t>
            </a:r>
            <a:endParaRPr lang="en-US"/>
          </a:p>
        </p:txBody>
      </p:sp>
      <p:sp>
        <p:nvSpPr>
          <p:cNvPr id="3" name="Text Placeholder 2"/>
          <p:cNvSpPr>
            <a:spLocks noGrp="1"/>
          </p:cNvSpPr>
          <p:nvPr>
            <p:ph type="body" idx="2"/>
          </p:nvPr>
        </p:nvSpPr>
        <p:spPr>
          <a:xfrm>
            <a:off x="671830" y="1932728"/>
            <a:ext cx="1763554" cy="4789805"/>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en-US" smtClean="0"/>
              <a:t>Click to edit Master text styles</a:t>
            </a:r>
          </a:p>
        </p:txBody>
      </p:sp>
      <p:sp>
        <p:nvSpPr>
          <p:cNvPr id="9" name="Content Placeholder 8"/>
          <p:cNvSpPr>
            <a:spLocks noGrp="1"/>
          </p:cNvSpPr>
          <p:nvPr>
            <p:ph sz="quarter" idx="1"/>
          </p:nvPr>
        </p:nvSpPr>
        <p:spPr>
          <a:xfrm>
            <a:off x="2603341" y="1932728"/>
            <a:ext cx="7054215" cy="4873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CSE 331 Autumn 2011</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88BA97B-BA1E-48C4-82D6-A628E1BB0B40}" type="slidenum">
              <a:rPr lang="en-US"/>
              <a:pPr>
                <a:defRPr/>
              </a:pPr>
              <a:t>‹#›</a:t>
            </a:fld>
            <a:endParaRPr lang="en-US"/>
          </a:p>
        </p:txBody>
      </p:sp>
    </p:spTree>
    <p:extLst>
      <p:ext uri="{BB962C8B-B14F-4D97-AF65-F5344CB8AC3E}">
        <p14:creationId xmlns:p14="http://schemas.microsoft.com/office/powerpoint/2010/main" val="153965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5041900"/>
            <a:ext cx="10077450"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6" name="Rectangle 5"/>
          <p:cNvSpPr/>
          <p:nvPr/>
        </p:nvSpPr>
        <p:spPr>
          <a:xfrm>
            <a:off x="-9525" y="5143500"/>
            <a:ext cx="1611313"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7" name="Rectangle 6"/>
          <p:cNvSpPr/>
          <p:nvPr/>
        </p:nvSpPr>
        <p:spPr>
          <a:xfrm>
            <a:off x="1703388" y="5132388"/>
            <a:ext cx="8374062" cy="787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8" name="Rectangle 7"/>
          <p:cNvSpPr/>
          <p:nvPr/>
        </p:nvSpPr>
        <p:spPr bwMode="white">
          <a:xfrm>
            <a:off x="1595438" y="0"/>
            <a:ext cx="111125" cy="75723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4" name="Text Placeholder 3"/>
          <p:cNvSpPr>
            <a:spLocks noGrp="1"/>
          </p:cNvSpPr>
          <p:nvPr>
            <p:ph type="body" sz="half" idx="2"/>
          </p:nvPr>
        </p:nvSpPr>
        <p:spPr>
          <a:xfrm>
            <a:off x="1763554" y="6050280"/>
            <a:ext cx="8061960" cy="756285"/>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en-US" smtClean="0"/>
              <a:t>Click to edit Master text styles</a:t>
            </a:r>
          </a:p>
        </p:txBody>
      </p:sp>
      <p:sp>
        <p:nvSpPr>
          <p:cNvPr id="2" name="Title 1"/>
          <p:cNvSpPr>
            <a:spLocks noGrp="1"/>
          </p:cNvSpPr>
          <p:nvPr>
            <p:ph type="title"/>
          </p:nvPr>
        </p:nvSpPr>
        <p:spPr>
          <a:xfrm>
            <a:off x="1763554" y="5125932"/>
            <a:ext cx="8061960" cy="756285"/>
          </a:xfrm>
        </p:spPr>
        <p:txBody>
          <a:bodyPr/>
          <a:lstStyle>
            <a:lvl1pPr algn="l">
              <a:buNone/>
              <a:defRPr sz="31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19885" y="0"/>
            <a:ext cx="8357565" cy="5038539"/>
          </a:xfrm>
          <a:solidFill>
            <a:schemeClr val="accent1">
              <a:tint val="40000"/>
            </a:schemeClr>
          </a:solidFill>
          <a:ln>
            <a:noFill/>
          </a:ln>
        </p:spPr>
        <p:txBody>
          <a:bodyPr>
            <a:normAutofit/>
          </a:bodyPr>
          <a:lstStyle>
            <a:lvl1pPr marL="0" indent="0">
              <a:buNone/>
              <a:defRPr sz="35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886575" y="6891338"/>
            <a:ext cx="2938463" cy="401637"/>
          </a:xfrm>
        </p:spPr>
        <p:txBody>
          <a:bodyPr rtlCol="0"/>
          <a:lstStyle>
            <a:lvl1pPr>
              <a:defRPr/>
            </a:lvl1pPr>
          </a:lstStyle>
          <a:p>
            <a:pPr>
              <a:defRPr/>
            </a:pPr>
            <a:r>
              <a:rPr lang="en-US"/>
              <a:t>CSE 331 Autumn 2011</a:t>
            </a:r>
          </a:p>
        </p:txBody>
      </p:sp>
      <p:sp>
        <p:nvSpPr>
          <p:cNvPr id="10" name="Slide Number Placeholder 12"/>
          <p:cNvSpPr>
            <a:spLocks noGrp="1"/>
          </p:cNvSpPr>
          <p:nvPr>
            <p:ph type="sldNum" sz="quarter" idx="11"/>
          </p:nvPr>
        </p:nvSpPr>
        <p:spPr>
          <a:xfrm>
            <a:off x="0" y="5146675"/>
            <a:ext cx="1595438" cy="731838"/>
          </a:xfrm>
        </p:spPr>
        <p:txBody>
          <a:bodyPr rtlCol="0"/>
          <a:lstStyle>
            <a:lvl1pPr>
              <a:defRPr sz="3100"/>
            </a:lvl1pPr>
          </a:lstStyle>
          <a:p>
            <a:pPr>
              <a:defRPr/>
            </a:pPr>
            <a:fld id="{AA3E90BB-58FA-47A1-9BF7-DE793A6A4B7A}" type="slidenum">
              <a:rPr lang="en-US"/>
              <a:pPr>
                <a:defRPr/>
              </a:pPr>
              <a:t>‹#›</a:t>
            </a:fld>
            <a:endParaRPr lang="en-US"/>
          </a:p>
        </p:txBody>
      </p:sp>
      <p:sp>
        <p:nvSpPr>
          <p:cNvPr id="11" name="Footer Placeholder 13"/>
          <p:cNvSpPr>
            <a:spLocks noGrp="1"/>
          </p:cNvSpPr>
          <p:nvPr>
            <p:ph type="ftr" sz="quarter" idx="12"/>
          </p:nvPr>
        </p:nvSpPr>
        <p:spPr>
          <a:xfrm>
            <a:off x="1763713" y="6889750"/>
            <a:ext cx="5038725" cy="403225"/>
          </a:xfrm>
        </p:spPr>
        <p:txBody>
          <a:bodyPr rtlCol="0"/>
          <a:lstStyle>
            <a:lvl1pPr>
              <a:defRPr/>
            </a:lvl1pPr>
          </a:lstStyle>
          <a:p>
            <a:pPr>
              <a:defRPr/>
            </a:pPr>
            <a:endParaRPr lang="en-US"/>
          </a:p>
        </p:txBody>
      </p:sp>
    </p:spTree>
    <p:extLst>
      <p:ext uri="{BB962C8B-B14F-4D97-AF65-F5344CB8AC3E}">
        <p14:creationId xmlns:p14="http://schemas.microsoft.com/office/powerpoint/2010/main" val="113363485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71513" y="252413"/>
            <a:ext cx="89852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74688" y="1765300"/>
            <a:ext cx="8986837"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718300" y="6891338"/>
            <a:ext cx="2938463"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r>
              <a:rPr lang="en-US"/>
              <a:t>CSE 331 Autumn 2011</a:t>
            </a:r>
          </a:p>
        </p:txBody>
      </p:sp>
      <p:sp>
        <p:nvSpPr>
          <p:cNvPr id="3" name="Footer Placeholder 2"/>
          <p:cNvSpPr>
            <a:spLocks noGrp="1"/>
          </p:cNvSpPr>
          <p:nvPr>
            <p:ph type="ftr" sz="quarter" idx="3"/>
          </p:nvPr>
        </p:nvSpPr>
        <p:spPr>
          <a:xfrm>
            <a:off x="671513" y="6889750"/>
            <a:ext cx="5975350" cy="403225"/>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en-US"/>
          </a:p>
        </p:txBody>
      </p:sp>
      <p:sp>
        <p:nvSpPr>
          <p:cNvPr id="7" name="Rectangle 6"/>
          <p:cNvSpPr/>
          <p:nvPr/>
        </p:nvSpPr>
        <p:spPr bwMode="white">
          <a:xfrm>
            <a:off x="0" y="1362075"/>
            <a:ext cx="10077450"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8" name="Rectangle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9" name="Rectangle 8"/>
          <p:cNvSpPr/>
          <p:nvPr/>
        </p:nvSpPr>
        <p:spPr>
          <a:xfrm>
            <a:off x="650875" y="1411288"/>
            <a:ext cx="9426575"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a:p>
        </p:txBody>
      </p:sp>
      <p:sp>
        <p:nvSpPr>
          <p:cNvPr id="23" name="Slide Number Placeholder 22"/>
          <p:cNvSpPr>
            <a:spLocks noGrp="1"/>
          </p:cNvSpPr>
          <p:nvPr>
            <p:ph type="sldNum" sz="quarter" idx="4"/>
          </p:nvPr>
        </p:nvSpPr>
        <p:spPr>
          <a:xfrm>
            <a:off x="0" y="1403350"/>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AFA428B1-5FED-47AD-8CD1-790B08901B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22" r:id="rId6"/>
    <p:sldLayoutId id="2147483930" r:id="rId7"/>
    <p:sldLayoutId id="2147483923" r:id="rId8"/>
    <p:sldLayoutId id="2147483931" r:id="rId9"/>
    <p:sldLayoutId id="2147483924" r:id="rId10"/>
    <p:sldLayoutId id="2147483932" r:id="rId11"/>
  </p:sldLayoutIdLst>
  <p:hf hdr="0" ftr="0"/>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0"/>
        </a:defRPr>
      </a:lvl2pPr>
      <a:lvl3pPr algn="l" rtl="0" eaLnBrk="0" fontAlgn="base" hangingPunct="0">
        <a:spcBef>
          <a:spcPct val="0"/>
        </a:spcBef>
        <a:spcAft>
          <a:spcPct val="0"/>
        </a:spcAft>
        <a:defRPr sz="4900">
          <a:solidFill>
            <a:schemeClr val="tx2"/>
          </a:solidFill>
          <a:latin typeface="Tw Cen MT" pitchFamily="34" charset="0"/>
        </a:defRPr>
      </a:lvl3pPr>
      <a:lvl4pPr algn="l" rtl="0" eaLnBrk="0" fontAlgn="base" hangingPunct="0">
        <a:spcBef>
          <a:spcPct val="0"/>
        </a:spcBef>
        <a:spcAft>
          <a:spcPct val="0"/>
        </a:spcAft>
        <a:defRPr sz="4900">
          <a:solidFill>
            <a:schemeClr val="tx2"/>
          </a:solidFill>
          <a:latin typeface="Tw Cen MT" pitchFamily="34" charset="0"/>
        </a:defRPr>
      </a:lvl4pPr>
      <a:lvl5pPr algn="l" rtl="0" eaLnBrk="0" fontAlgn="base" hangingPunct="0">
        <a:spcBef>
          <a:spcPct val="0"/>
        </a:spcBef>
        <a:spcAft>
          <a:spcPct val="0"/>
        </a:spcAft>
        <a:defRPr sz="4900">
          <a:solidFill>
            <a:schemeClr val="tx2"/>
          </a:solidFill>
          <a:latin typeface="Tw Cen MT" pitchFamily="34" charset="0"/>
        </a:defRPr>
      </a:lvl5pPr>
      <a:lvl6pPr marL="457200" algn="l" rtl="0" fontAlgn="base">
        <a:spcBef>
          <a:spcPct val="0"/>
        </a:spcBef>
        <a:spcAft>
          <a:spcPct val="0"/>
        </a:spcAft>
        <a:defRPr sz="4900">
          <a:solidFill>
            <a:schemeClr val="tx2"/>
          </a:solidFill>
          <a:latin typeface="Tw Cen MT" pitchFamily="34" charset="0"/>
        </a:defRPr>
      </a:lvl6pPr>
      <a:lvl7pPr marL="914400" algn="l" rtl="0" fontAlgn="base">
        <a:spcBef>
          <a:spcPct val="0"/>
        </a:spcBef>
        <a:spcAft>
          <a:spcPct val="0"/>
        </a:spcAft>
        <a:defRPr sz="4900">
          <a:solidFill>
            <a:schemeClr val="tx2"/>
          </a:solidFill>
          <a:latin typeface="Tw Cen MT" pitchFamily="34" charset="0"/>
        </a:defRPr>
      </a:lvl7pPr>
      <a:lvl8pPr marL="1371600" algn="l" rtl="0" fontAlgn="base">
        <a:spcBef>
          <a:spcPct val="0"/>
        </a:spcBef>
        <a:spcAft>
          <a:spcPct val="0"/>
        </a:spcAft>
        <a:defRPr sz="4900">
          <a:solidFill>
            <a:schemeClr val="tx2"/>
          </a:solidFill>
          <a:latin typeface="Tw Cen MT" pitchFamily="34" charset="0"/>
        </a:defRPr>
      </a:lvl8pPr>
      <a:lvl9pPr marL="1828800" algn="l" rtl="0" fontAlgn="base">
        <a:spcBef>
          <a:spcPct val="0"/>
        </a:spcBef>
        <a:spcAft>
          <a:spcPct val="0"/>
        </a:spcAft>
        <a:defRPr sz="4900">
          <a:solidFill>
            <a:schemeClr val="tx2"/>
          </a:solidFill>
          <a:latin typeface="Tw Cen MT" pitchFamily="34" charset="0"/>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hyperlink" Target="http://www.dna.gov/training/evidence" TargetMode="External"/><Relationship Id="rId2" Type="http://schemas.openxmlformats.org/officeDocument/2006/relationships/hyperlink" Target="http://tvtropes.org/pmwiki/pmwiki.php/Main/FoxChickenGrainPuzzle" TargetMode="Externa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hyperlink" Target="http://creativecommons.org/licenses/by-sa/3.0/" TargetMode="External"/><Relationship Id="rId9" Type="http://schemas.openxmlformats.org/officeDocument/2006/relationships/hyperlink" Target="http://randomoverload.com/driving-test-fai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dictionar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Steve_McConnel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3238" y="4286250"/>
            <a:ext cx="9153525" cy="2016125"/>
          </a:xfrm>
        </p:spPr>
        <p:txBody>
          <a:bodyPr>
            <a:normAutofit fontScale="90000"/>
          </a:bodyPr>
          <a:lstStyle/>
          <a:p>
            <a:pPr eaLnBrk="1" fontAlgn="auto" hangingPunct="1">
              <a:spcAft>
                <a:spcPts val="0"/>
              </a:spcAft>
              <a:defRPr/>
            </a:pPr>
            <a:r>
              <a:rPr lang="en-US" sz="4400" b="1" dirty="0"/>
              <a:t>CSE 331</a:t>
            </a:r>
            <a:br>
              <a:rPr lang="en-US" sz="4400" b="1" dirty="0"/>
            </a:br>
            <a:r>
              <a:rPr lang="en-US" sz="4400" b="1" dirty="0"/>
              <a:t>Software Design &amp; Implementation</a:t>
            </a:r>
            <a:br>
              <a:rPr lang="en-US" sz="4400" b="1" dirty="0"/>
            </a:br>
            <a:r>
              <a:rPr lang="en-US" sz="4400" b="1" dirty="0">
                <a:solidFill>
                  <a:schemeClr val="accent1"/>
                </a:solidFill>
              </a:rPr>
              <a:t>software</a:t>
            </a:r>
            <a:r>
              <a:rPr lang="en-US" sz="4400" b="1" dirty="0" smtClean="0"/>
              <a:t> </a:t>
            </a:r>
            <a:r>
              <a:rPr lang="en-US" sz="4400" b="1" dirty="0" smtClean="0">
                <a:solidFill>
                  <a:schemeClr val="accent1"/>
                </a:solidFill>
              </a:rPr>
              <a:t>Testing</a:t>
            </a:r>
            <a:endParaRPr lang="en-US" b="1" dirty="0">
              <a:solidFill>
                <a:schemeClr val="accent1"/>
              </a:solidFill>
            </a:endParaRPr>
          </a:p>
        </p:txBody>
      </p:sp>
      <p:sp>
        <p:nvSpPr>
          <p:cNvPr id="10243" name="Subtitle 2"/>
          <p:cNvSpPr>
            <a:spLocks noGrp="1"/>
          </p:cNvSpPr>
          <p:nvPr>
            <p:ph type="subTitle" idx="1"/>
          </p:nvPr>
        </p:nvSpPr>
        <p:spPr>
          <a:xfrm>
            <a:off x="2603500" y="6672263"/>
            <a:ext cx="7389813" cy="755650"/>
          </a:xfrm>
        </p:spPr>
        <p:txBody>
          <a:bodyPr/>
          <a:lstStyle/>
          <a:p>
            <a:pPr eaLnBrk="1" hangingPunct="1"/>
            <a:r>
              <a:rPr lang="en-US" smtClean="0">
                <a:solidFill>
                  <a:schemeClr val="tx1"/>
                </a:solidFill>
              </a:rPr>
              <a:t>Autumn 2011</a:t>
            </a:r>
          </a:p>
        </p:txBody>
      </p:sp>
      <p:pic>
        <p:nvPicPr>
          <p:cNvPr id="10244" name="Picture 2" descr="http://static.tvtropes.org/pmwiki/pub/images/foxchickengrainpuzzle_8397.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320675"/>
            <a:ext cx="33147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3"/>
          <p:cNvSpPr>
            <a:spLocks noChangeArrowheads="1"/>
          </p:cNvSpPr>
          <p:nvPr/>
        </p:nvSpPr>
        <p:spPr bwMode="auto">
          <a:xfrm>
            <a:off x="396875" y="2700338"/>
            <a:ext cx="33147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800">
                <a:hlinkClick r:id="rId4"/>
              </a:rPr>
              <a:t>Creative Commons Attribution-Share Alike 3.0 Unported License</a:t>
            </a:r>
            <a:r>
              <a:rPr lang="en-US" sz="800"/>
              <a:t> from </a:t>
            </a:r>
            <a:r>
              <a:rPr lang="en-US" sz="800">
                <a:hlinkClick r:id="rId2"/>
              </a:rPr>
              <a:t>http://tvtropes.org/pmwiki/pmwiki.php/Main/FoxChickenGrainPuzzle</a:t>
            </a:r>
            <a:endParaRPr lang="en-US" sz="800"/>
          </a:p>
        </p:txBody>
      </p:sp>
      <p:pic>
        <p:nvPicPr>
          <p:cNvPr id="10246" name="Picture 4" descr="http://t2.gstatic.com/images?q=tbn:ANd9GcSxRIRdtarGEv8HIy29esNxbIpMHw8L1SiYUOimQ8xZ7oopTBdrg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3563" y="539750"/>
            <a:ext cx="13335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313" y="3233738"/>
            <a:ext cx="10001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Picture 7" descr="http://www.dna.gov/rawmedia_repository/c476b339_d45a_459b_9251_12f03cd29ed3">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1575" y="2894013"/>
            <a:ext cx="2659063"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descr="http://randomoverload.com/wp-content/uploads/2011/07/ce13b581il-nice-try.jp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03950" y="265113"/>
            <a:ext cx="3452813"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1" descr="http://www.australia.edu/images/stories/ets_toefl_logo.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2900" y="3487738"/>
            <a:ext cx="32162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Does it even run and return?</a:t>
            </a:r>
          </a:p>
        </p:txBody>
      </p:sp>
      <p:sp>
        <p:nvSpPr>
          <p:cNvPr id="19459" name="Content Placeholder 2"/>
          <p:cNvSpPr>
            <a:spLocks noGrp="1"/>
          </p:cNvSpPr>
          <p:nvPr>
            <p:ph sz="quarter" idx="1"/>
          </p:nvPr>
        </p:nvSpPr>
        <p:spPr>
          <a:xfrm>
            <a:off x="671513" y="1752600"/>
            <a:ext cx="8985250" cy="5041900"/>
          </a:xfrm>
        </p:spPr>
        <p:txBody>
          <a:bodyPr/>
          <a:lstStyle/>
          <a:p>
            <a:r>
              <a:rPr lang="en-US" sz="2800" smtClean="0"/>
              <a:t>If </a:t>
            </a:r>
            <a:r>
              <a:rPr lang="en-US" sz="2400" b="1" smtClean="0">
                <a:latin typeface="Courier New" pitchFamily="49" charset="0"/>
                <a:cs typeface="Courier New" pitchFamily="49" charset="0"/>
              </a:rPr>
              <a:t>getGreeting</a:t>
            </a:r>
            <a:r>
              <a:rPr lang="en-US" sz="2400" smtClean="0"/>
              <a:t> </a:t>
            </a:r>
            <a:r>
              <a:rPr lang="en-US" sz="2800" smtClean="0"/>
              <a:t>doesn’t run and return without throwing an exception, it cannot meet the specification</a:t>
            </a:r>
          </a:p>
        </p:txBody>
      </p:sp>
      <p:graphicFrame>
        <p:nvGraphicFramePr>
          <p:cNvPr id="15" name="Table 14"/>
          <p:cNvGraphicFramePr>
            <a:graphicFrameLocks noGrp="1"/>
          </p:cNvGraphicFramePr>
          <p:nvPr/>
        </p:nvGraphicFramePr>
        <p:xfrm>
          <a:off x="473075" y="2881313"/>
          <a:ext cx="9269413" cy="2225674"/>
        </p:xfrm>
        <a:graphic>
          <a:graphicData uri="http://schemas.openxmlformats.org/drawingml/2006/table">
            <a:tbl>
              <a:tblPr firstRow="1" bandRow="1">
                <a:tableStyleId>{2D5ABB26-0587-4C30-8999-92F81FD0307C}</a:tableStyleId>
              </a:tblPr>
              <a:tblGrid>
                <a:gridCol w="3704787"/>
                <a:gridCol w="5564626"/>
              </a:tblGrid>
              <a:tr h="457330">
                <a:tc>
                  <a:txBody>
                    <a:bodyPr/>
                    <a:lstStyle/>
                    <a:p>
                      <a:pPr algn="r"/>
                      <a:r>
                        <a:rPr lang="en-US" sz="2400" dirty="0" err="1" smtClean="0"/>
                        <a:t>JUnit</a:t>
                      </a:r>
                      <a:r>
                        <a:rPr lang="en-US" sz="2400" dirty="0" smtClean="0"/>
                        <a:t> tag “this is a test”</a:t>
                      </a:r>
                      <a:endParaRPr lang="en-US" sz="2400" dirty="0"/>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i="0" dirty="0" smtClean="0">
                          <a:solidFill>
                            <a:schemeClr val="tx1"/>
                          </a:solidFill>
                          <a:latin typeface="Courier New" pitchFamily="49" charset="0"/>
                          <a:cs typeface="Courier New" pitchFamily="49" charset="0"/>
                        </a:rPr>
                        <a:t>@Test</a:t>
                      </a: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FFFF00"/>
                    </a:solidFill>
                  </a:tcPr>
                </a:tc>
              </a:tr>
              <a:tr h="457330">
                <a:tc>
                  <a:txBody>
                    <a:bodyPr/>
                    <a:lstStyle/>
                    <a:p>
                      <a:pPr algn="r"/>
                      <a:r>
                        <a:rPr lang="en-US" sz="2400" dirty="0" smtClean="0"/>
                        <a:t>name of test</a:t>
                      </a:r>
                      <a:endParaRPr lang="en-US" sz="2400" dirty="0"/>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i="0" dirty="0" smtClean="0">
                          <a:solidFill>
                            <a:schemeClr val="tx1"/>
                          </a:solidFill>
                          <a:latin typeface="Courier New" pitchFamily="49" charset="0"/>
                          <a:cs typeface="Courier New" pitchFamily="49" charset="0"/>
                        </a:rPr>
                        <a:t>public void</a:t>
                      </a:r>
                      <a:r>
                        <a:rPr lang="en-US" sz="2200" b="1" i="0" baseline="0" dirty="0" smtClean="0">
                          <a:solidFill>
                            <a:schemeClr val="tx1"/>
                          </a:solidFill>
                          <a:latin typeface="Courier New" pitchFamily="49" charset="0"/>
                          <a:cs typeface="Courier New" pitchFamily="49" charset="0"/>
                        </a:rPr>
                        <a:t> </a:t>
                      </a:r>
                      <a:r>
                        <a:rPr lang="en-US" sz="2200" b="1" i="0" dirty="0" err="1" smtClean="0">
                          <a:solidFill>
                            <a:schemeClr val="tx1"/>
                          </a:solidFill>
                          <a:latin typeface="Courier New" pitchFamily="49" charset="0"/>
                          <a:cs typeface="Courier New" pitchFamily="49" charset="0"/>
                        </a:rPr>
                        <a:t>test_NoException</a:t>
                      </a:r>
                      <a:r>
                        <a:rPr lang="en-US" sz="2200" b="1" i="0" dirty="0" smtClean="0">
                          <a:solidFill>
                            <a:schemeClr val="tx1"/>
                          </a:solidFill>
                          <a:latin typeface="Courier New" pitchFamily="49" charset="0"/>
                          <a:cs typeface="Courier New" pitchFamily="49" charset="0"/>
                        </a:rPr>
                        <a:t>(){ </a:t>
                      </a: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FFF00"/>
                    </a:solidFill>
                  </a:tcPr>
                </a:tc>
              </a:tr>
              <a:tr h="457330">
                <a:tc>
                  <a:txBody>
                    <a:bodyPr/>
                    <a:lstStyle/>
                    <a:p>
                      <a:pPr algn="r"/>
                      <a:r>
                        <a:rPr lang="en-US" sz="2400" dirty="0" smtClean="0"/>
                        <a:t>Run </a:t>
                      </a:r>
                      <a:r>
                        <a:rPr lang="en-US" sz="2400" b="1" dirty="0" err="1" smtClean="0">
                          <a:latin typeface="Courier New" pitchFamily="49" charset="0"/>
                          <a:cs typeface="Courier New" pitchFamily="49" charset="0"/>
                        </a:rPr>
                        <a:t>getGreeting</a:t>
                      </a:r>
                      <a:endParaRPr lang="en-US" sz="2400" b="1" dirty="0">
                        <a:latin typeface="Courier New" pitchFamily="49" charset="0"/>
                        <a:cs typeface="Courier New" pitchFamily="49" charset="0"/>
                      </a:endParaRP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i="0" dirty="0" smtClean="0">
                          <a:solidFill>
                            <a:schemeClr val="tx1"/>
                          </a:solidFill>
                          <a:latin typeface="Courier New" pitchFamily="49" charset="0"/>
                          <a:cs typeface="Courier New" pitchFamily="49" charset="0"/>
                        </a:rPr>
                        <a:t>  </a:t>
                      </a:r>
                      <a:r>
                        <a:rPr lang="en-US" sz="2200" b="1" i="0" dirty="0" err="1" smtClean="0">
                          <a:solidFill>
                            <a:schemeClr val="tx1"/>
                          </a:solidFill>
                          <a:latin typeface="Courier New" pitchFamily="49" charset="0"/>
                          <a:cs typeface="Courier New" pitchFamily="49" charset="0"/>
                        </a:rPr>
                        <a:t>RandomHello.getGreeting</a:t>
                      </a:r>
                      <a:r>
                        <a:rPr lang="en-US" sz="2200" b="1" i="0" dirty="0" smtClean="0">
                          <a:solidFill>
                            <a:schemeClr val="tx1"/>
                          </a:solidFill>
                          <a:latin typeface="Courier New" pitchFamily="49" charset="0"/>
                          <a:cs typeface="Courier New" pitchFamily="49" charset="0"/>
                        </a:rPr>
                        <a:t>();</a:t>
                      </a: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FFF00"/>
                    </a:solidFill>
                  </a:tcPr>
                </a:tc>
              </a:tr>
              <a:tr h="426842">
                <a:tc rowSpan="2">
                  <a:txBody>
                    <a:bodyPr/>
                    <a:lstStyle/>
                    <a:p>
                      <a:pPr algn="r"/>
                      <a:r>
                        <a:rPr lang="en-US" sz="2400" dirty="0" err="1" smtClean="0"/>
                        <a:t>JUnit</a:t>
                      </a:r>
                      <a:r>
                        <a:rPr lang="en-US" sz="2400" baseline="0" dirty="0" smtClean="0"/>
                        <a:t> “test passed” (doesn’t execute if exception thrown)</a:t>
                      </a:r>
                      <a:endParaRPr lang="en-US" sz="2400" dirty="0"/>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i="0" dirty="0" smtClean="0">
                          <a:solidFill>
                            <a:schemeClr val="tx1"/>
                          </a:solidFill>
                          <a:latin typeface="Courier New" pitchFamily="49" charset="0"/>
                          <a:cs typeface="Courier New" pitchFamily="49" charset="0"/>
                        </a:rPr>
                        <a:t>  </a:t>
                      </a:r>
                      <a:r>
                        <a:rPr lang="en-US" sz="2200" b="1" i="0" dirty="0" err="1" smtClean="0">
                          <a:solidFill>
                            <a:schemeClr val="tx1"/>
                          </a:solidFill>
                          <a:latin typeface="Courier New" pitchFamily="49" charset="0"/>
                          <a:cs typeface="Courier New" pitchFamily="49" charset="0"/>
                        </a:rPr>
                        <a:t>assertTrue</a:t>
                      </a:r>
                      <a:r>
                        <a:rPr lang="en-US" sz="2200" b="1" i="0" dirty="0" smtClean="0">
                          <a:solidFill>
                            <a:schemeClr val="tx1"/>
                          </a:solidFill>
                          <a:latin typeface="Courier New" pitchFamily="49" charset="0"/>
                          <a:cs typeface="Courier New" pitchFamily="49" charset="0"/>
                        </a:rPr>
                        <a:t>(true);</a:t>
                      </a: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FFF00"/>
                    </a:solidFill>
                  </a:tcPr>
                </a:tc>
              </a:tr>
              <a:tr h="426842">
                <a:tc v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i="0" dirty="0" smtClean="0">
                          <a:solidFill>
                            <a:schemeClr val="tx1"/>
                          </a:solidFill>
                          <a:latin typeface="Courier New" pitchFamily="49" charset="0"/>
                          <a:cs typeface="Courier New" pitchFamily="49" charset="0"/>
                        </a:rPr>
                        <a:t>}</a:t>
                      </a:r>
                    </a:p>
                  </a:txBody>
                  <a:tcPr marL="91438" marR="91438"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Cloud Callout 1"/>
          <p:cNvSpPr/>
          <p:nvPr/>
        </p:nvSpPr>
        <p:spPr>
          <a:xfrm>
            <a:off x="3657600" y="5429250"/>
            <a:ext cx="6227763" cy="1874838"/>
          </a:xfrm>
          <a:prstGeom prst="cloudCallout">
            <a:avLst>
              <a:gd name="adj1" fmla="val 9324"/>
              <a:gd name="adj2" fmla="val -86463"/>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en-US" sz="2000" b="1" dirty="0">
                <a:solidFill>
                  <a:schemeClr val="tx1"/>
                </a:solidFill>
              </a:rPr>
              <a:t>A unit test is a (stylized) program!  When you’re writing unit tests (and many other tests), you’re programming!</a:t>
            </a:r>
          </a:p>
        </p:txBody>
      </p:sp>
      <p:sp>
        <p:nvSpPr>
          <p:cNvPr id="18456" name="Date Placeholder 2"/>
          <p:cNvSpPr>
            <a:spLocks noGrp="1"/>
          </p:cNvSpPr>
          <p:nvPr>
            <p:ph type="dt" sz="quarter" idx="10"/>
          </p:nvPr>
        </p:nvSpPr>
        <p:spPr bwMode="auto">
          <a:xfrm>
            <a:off x="6718300" y="7032625"/>
            <a:ext cx="2938463" cy="4016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defRPr/>
            </a:pPr>
            <a:r>
              <a:rPr lang="en-US" sz="1500" dirty="0" smtClean="0">
                <a:solidFill>
                  <a:schemeClr val="tx2"/>
                </a:solidFill>
                <a:latin typeface="+mn-lt"/>
              </a:rPr>
              <a:t>CSE 331 Autumn 2011</a:t>
            </a:r>
          </a:p>
        </p:txBody>
      </p:sp>
      <p:sp>
        <p:nvSpPr>
          <p:cNvPr id="4" name="Slide Number Placeholder 3"/>
          <p:cNvSpPr>
            <a:spLocks noGrp="1"/>
          </p:cNvSpPr>
          <p:nvPr>
            <p:ph type="sldNum" sz="quarter" idx="11"/>
          </p:nvPr>
        </p:nvSpPr>
        <p:spPr/>
        <p:txBody>
          <a:bodyPr>
            <a:normAutofit fontScale="85000" lnSpcReduction="20000"/>
          </a:bodyPr>
          <a:lstStyle/>
          <a:p>
            <a:pPr>
              <a:defRPr/>
            </a:pPr>
            <a:fld id="{EB7AE334-C990-4B83-A3C9-1E7F97D5FFD2}" type="slidenum">
              <a:rPr lang="en-US" smtClean="0"/>
              <a:pPr>
                <a:defRPr/>
              </a:pPr>
              <a:t>10</a:t>
            </a:fld>
            <a:endParaRPr lang="en-US"/>
          </a:p>
        </p:txBody>
      </p:sp>
      <p:sp>
        <p:nvSpPr>
          <p:cNvPr id="3" name="TextBox 2"/>
          <p:cNvSpPr txBox="1"/>
          <p:nvPr/>
        </p:nvSpPr>
        <p:spPr>
          <a:xfrm>
            <a:off x="473075" y="5659438"/>
            <a:ext cx="3073400" cy="1200150"/>
          </a:xfrm>
          <a:prstGeom prst="rect">
            <a:avLst/>
          </a:prstGeom>
          <a:noFill/>
          <a:ln>
            <a:solidFill>
              <a:srgbClr val="000000"/>
            </a:solidFill>
          </a:ln>
        </p:spPr>
        <p:txBody>
          <a:bodyPr>
            <a:spAutoFit/>
          </a:bodyPr>
          <a:lstStyle/>
          <a:p>
            <a:pPr>
              <a:defRPr/>
            </a:pPr>
            <a:r>
              <a:rPr lang="en-US" dirty="0">
                <a:latin typeface="+mn-lt"/>
              </a:rPr>
              <a:t>Tests should have descriptive (often very long) names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74688" y="252413"/>
            <a:ext cx="8986837" cy="1092200"/>
          </a:xfrm>
        </p:spPr>
        <p:txBody>
          <a:bodyPr/>
          <a:lstStyle/>
          <a:p>
            <a:r>
              <a:rPr lang="en-US" smtClean="0"/>
              <a:t>Running JUnit tests</a:t>
            </a:r>
            <a:endParaRPr lang="en-US" sz="4000" smtClean="0"/>
          </a:p>
        </p:txBody>
      </p:sp>
      <p:sp>
        <p:nvSpPr>
          <p:cNvPr id="20483" name="Rectangle 3"/>
          <p:cNvSpPr>
            <a:spLocks noGrp="1" noChangeArrowheads="1"/>
          </p:cNvSpPr>
          <p:nvPr>
            <p:ph type="body" idx="1"/>
          </p:nvPr>
        </p:nvSpPr>
        <p:spPr>
          <a:xfrm>
            <a:off x="377825" y="1765300"/>
            <a:ext cx="5849938" cy="4957763"/>
          </a:xfrm>
        </p:spPr>
        <p:txBody>
          <a:bodyPr/>
          <a:lstStyle/>
          <a:p>
            <a:r>
              <a:rPr lang="en-US" sz="2800" smtClean="0"/>
              <a:t>There are many ways to run JUnit test method, test classes, and test suites</a:t>
            </a:r>
          </a:p>
          <a:p>
            <a:r>
              <a:rPr lang="en-US" sz="2800" smtClean="0"/>
              <a:t>Generally, select the method, class or suite and </a:t>
            </a:r>
            <a:r>
              <a:rPr lang="en-US" sz="2400" b="1" smtClean="0">
                <a:latin typeface="Courier New" pitchFamily="49" charset="0"/>
                <a:cs typeface="Courier New" pitchFamily="49" charset="0"/>
              </a:rPr>
              <a:t>Run As </a:t>
            </a:r>
            <a:r>
              <a:rPr lang="en-US" sz="2400" b="1" smtClean="0">
                <a:latin typeface="Courier New" pitchFamily="49" charset="0"/>
                <a:cs typeface="Courier New" pitchFamily="49" charset="0"/>
                <a:sym typeface="Symbol" pitchFamily="18" charset="2"/>
              </a:rPr>
              <a:t>&gt;&gt;</a:t>
            </a:r>
            <a:r>
              <a:rPr lang="en-US" sz="2400" b="1" smtClean="0">
                <a:latin typeface="Courier New" pitchFamily="49" charset="0"/>
                <a:cs typeface="Courier New" pitchFamily="49" charset="0"/>
              </a:rPr>
              <a:t> JUnit Test</a:t>
            </a:r>
          </a:p>
          <a:p>
            <a:r>
              <a:rPr lang="en-US" sz="2800" smtClean="0"/>
              <a:t>A green bar says “all tests </a:t>
            </a:r>
            <a:r>
              <a:rPr lang="en-US" sz="2800" smtClean="0">
                <a:solidFill>
                  <a:srgbClr val="00B050"/>
                </a:solidFill>
              </a:rPr>
              <a:t>pass</a:t>
            </a:r>
            <a:r>
              <a:rPr lang="en-US" sz="2800" smtClean="0"/>
              <a:t>”</a:t>
            </a:r>
          </a:p>
          <a:p>
            <a:r>
              <a:rPr lang="en-US" sz="2800" smtClean="0"/>
              <a:t>A red bar says at least one test</a:t>
            </a:r>
            <a:br>
              <a:rPr lang="en-US" sz="2800" smtClean="0"/>
            </a:br>
            <a:r>
              <a:rPr lang="en-US" sz="2800" smtClean="0">
                <a:solidFill>
                  <a:srgbClr val="FF0000"/>
                </a:solidFill>
              </a:rPr>
              <a:t>failed </a:t>
            </a:r>
            <a:r>
              <a:rPr lang="en-US" sz="2800" smtClean="0"/>
              <a:t>or was in </a:t>
            </a:r>
            <a:r>
              <a:rPr lang="en-US" sz="2800" smtClean="0">
                <a:solidFill>
                  <a:srgbClr val="FFC000"/>
                </a:solidFill>
              </a:rPr>
              <a:t>error</a:t>
            </a:r>
          </a:p>
          <a:p>
            <a:r>
              <a:rPr lang="en-US" sz="2800" smtClean="0"/>
              <a:t>The failure trace shows which tests failed and why</a:t>
            </a: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b="13954"/>
          <a:stretch>
            <a:fillRect/>
          </a:stretch>
        </p:blipFill>
        <p:spPr bwMode="auto">
          <a:xfrm>
            <a:off x="6577013" y="211138"/>
            <a:ext cx="3370262"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432550" y="3452813"/>
            <a:ext cx="3514725" cy="3786187"/>
          </a:xfrm>
          <a:prstGeom prst="rect">
            <a:avLst/>
          </a:prstGeom>
          <a:ln>
            <a:solidFill>
              <a:srgbClr val="FF0000"/>
            </a:solidFill>
          </a:ln>
        </p:spPr>
        <p:txBody>
          <a:bodyPr>
            <a:spAutoFit/>
          </a:bodyPr>
          <a:lstStyle/>
          <a:p>
            <a:pPr marL="342900" indent="-342900">
              <a:buFont typeface="Arial" pitchFamily="34" charset="0"/>
              <a:buChar char="•"/>
              <a:defRPr/>
            </a:pPr>
            <a:r>
              <a:rPr lang="en-US" dirty="0">
                <a:latin typeface="+mn-lt"/>
              </a:rPr>
              <a:t>A </a:t>
            </a:r>
            <a:r>
              <a:rPr lang="en-US" dirty="0">
                <a:solidFill>
                  <a:srgbClr val="FF0000"/>
                </a:solidFill>
                <a:latin typeface="+mn-lt"/>
              </a:rPr>
              <a:t>failure </a:t>
            </a:r>
            <a:r>
              <a:rPr lang="en-US" dirty="0">
                <a:latin typeface="+mn-lt"/>
              </a:rPr>
              <a:t>is when the test doesn’t pass – that is, the oracle it computes is incorrect</a:t>
            </a:r>
          </a:p>
          <a:p>
            <a:pPr marL="342900" indent="-342900">
              <a:buFont typeface="Arial" pitchFamily="34" charset="0"/>
              <a:buChar char="•"/>
              <a:defRPr/>
            </a:pPr>
            <a:r>
              <a:rPr lang="en-US" dirty="0">
                <a:latin typeface="+mn-lt"/>
              </a:rPr>
              <a:t>An </a:t>
            </a:r>
            <a:r>
              <a:rPr lang="en-US" dirty="0">
                <a:solidFill>
                  <a:srgbClr val="FFC000"/>
                </a:solidFill>
                <a:latin typeface="+mn-lt"/>
              </a:rPr>
              <a:t>error</a:t>
            </a:r>
            <a:r>
              <a:rPr lang="en-US" dirty="0">
                <a:latin typeface="+mn-lt"/>
              </a:rPr>
              <a:t> is when something goes wrong with the program that the test didn’t check for (e.g., a null pointer exception)</a:t>
            </a:r>
          </a:p>
        </p:txBody>
      </p:sp>
      <p:sp>
        <p:nvSpPr>
          <p:cNvPr id="7" name="Right Arrow 6"/>
          <p:cNvSpPr/>
          <p:nvPr/>
        </p:nvSpPr>
        <p:spPr>
          <a:xfrm>
            <a:off x="5265738" y="4997450"/>
            <a:ext cx="1166812" cy="411163"/>
          </a:xfrm>
          <a:prstGeom prst="rightArrow">
            <a:avLst/>
          </a:prstGeom>
          <a:solidFill>
            <a:srgbClr val="F384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9" name="Group 8"/>
          <p:cNvGrpSpPr>
            <a:grpSpLocks/>
          </p:cNvGrpSpPr>
          <p:nvPr/>
        </p:nvGrpSpPr>
        <p:grpSpPr bwMode="auto">
          <a:xfrm>
            <a:off x="7404100" y="330200"/>
            <a:ext cx="2306638" cy="1260475"/>
            <a:chOff x="7404534" y="330214"/>
            <a:chExt cx="2306912" cy="1260876"/>
          </a:xfrm>
        </p:grpSpPr>
        <p:sp>
          <p:nvSpPr>
            <p:cNvPr id="8" name="Donut 7"/>
            <p:cNvSpPr>
              <a:spLocks noChangeAspect="1"/>
            </p:cNvSpPr>
            <p:nvPr/>
          </p:nvSpPr>
          <p:spPr>
            <a:xfrm>
              <a:off x="8450821" y="330214"/>
              <a:ext cx="1260625" cy="1260876"/>
            </a:xfrm>
            <a:prstGeom prst="donut">
              <a:avLst>
                <a:gd name="adj" fmla="val 958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3" name="Donut 12"/>
            <p:cNvSpPr>
              <a:spLocks noChangeAspect="1"/>
            </p:cNvSpPr>
            <p:nvPr/>
          </p:nvSpPr>
          <p:spPr>
            <a:xfrm>
              <a:off x="7404534" y="330214"/>
              <a:ext cx="1260625" cy="1260876"/>
            </a:xfrm>
            <a:prstGeom prst="donut">
              <a:avLst>
                <a:gd name="adj" fmla="val 958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sp>
        <p:nvSpPr>
          <p:cNvPr id="20488" name="Date Placeholder 1"/>
          <p:cNvSpPr>
            <a:spLocks noGrp="1"/>
          </p:cNvSpPr>
          <p:nvPr>
            <p:ph type="dt" sz="quarter" idx="10"/>
          </p:nvPr>
        </p:nvSpPr>
        <p:spPr bwMode="auto">
          <a:xfrm>
            <a:off x="377825" y="6891338"/>
            <a:ext cx="2938463"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2E135083-154B-4F59-B574-F6536FF3F309}" type="slidenum">
              <a:rPr lang="en-US"/>
              <a:pPr>
                <a:defRPr/>
              </a:pPr>
              <a:t>11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Does it return one of the greetings?</a:t>
            </a:r>
          </a:p>
        </p:txBody>
      </p:sp>
      <p:sp>
        <p:nvSpPr>
          <p:cNvPr id="21507" name="Content Placeholder 2"/>
          <p:cNvSpPr>
            <a:spLocks noGrp="1"/>
          </p:cNvSpPr>
          <p:nvPr>
            <p:ph sz="quarter" idx="1"/>
          </p:nvPr>
        </p:nvSpPr>
        <p:spPr>
          <a:xfrm>
            <a:off x="671513" y="1752600"/>
            <a:ext cx="8985250" cy="5041900"/>
          </a:xfrm>
        </p:spPr>
        <p:txBody>
          <a:bodyPr/>
          <a:lstStyle/>
          <a:p>
            <a:r>
              <a:rPr lang="en-US" sz="2800" smtClean="0"/>
              <a:t>If it doesn’t return one of the defined greetings, it cannot satisfy the specification</a:t>
            </a:r>
          </a:p>
        </p:txBody>
      </p:sp>
      <p:sp>
        <p:nvSpPr>
          <p:cNvPr id="21508" name="Rectangle 5"/>
          <p:cNvSpPr>
            <a:spLocks noChangeArrowheads="1"/>
          </p:cNvSpPr>
          <p:nvPr/>
        </p:nvSpPr>
        <p:spPr bwMode="auto">
          <a:xfrm>
            <a:off x="457200" y="2820988"/>
            <a:ext cx="9199563" cy="3477875"/>
          </a:xfrm>
          <a:prstGeom prst="rect">
            <a:avLst/>
          </a:prstGeom>
          <a:solidFill>
            <a:srgbClr val="FFFF00"/>
          </a:solidFill>
          <a:ln w="9525">
            <a:solidFill>
              <a:schemeClr val="tx1"/>
            </a:solidFill>
            <a:miter lim="800000"/>
            <a:headEnd/>
            <a:tailEnd/>
          </a:ln>
        </p:spPr>
        <p:txBody>
          <a:bodyPr>
            <a:spAutoFit/>
          </a:bodyPr>
          <a:lstStyle/>
          <a:p>
            <a:r>
              <a:rPr lang="en-US" sz="2000" b="1" dirty="0">
                <a:latin typeface="Courier New" pitchFamily="49" charset="0"/>
                <a:cs typeface="Courier New" pitchFamily="49" charset="0"/>
              </a:rPr>
              <a:t>@Test</a:t>
            </a:r>
          </a:p>
          <a:p>
            <a:r>
              <a:rPr lang="en-US" sz="2000" b="1" dirty="0" smtClean="0">
                <a:latin typeface="Courier New" pitchFamily="49" charset="0"/>
                <a:cs typeface="Courier New" pitchFamily="49" charset="0"/>
              </a:rPr>
              <a:t>public </a:t>
            </a:r>
            <a:r>
              <a:rPr lang="en-US" sz="2000" b="1" dirty="0">
                <a:latin typeface="Courier New" pitchFamily="49" charset="0"/>
                <a:cs typeface="Courier New" pitchFamily="49" charset="0"/>
              </a:rPr>
              <a:t>void </a:t>
            </a:r>
            <a:r>
              <a:rPr lang="en-US" sz="2000" b="1" dirty="0" err="1">
                <a:latin typeface="Courier New" pitchFamily="49" charset="0"/>
                <a:cs typeface="Courier New" pitchFamily="49" charset="0"/>
              </a:rPr>
              <a:t>testDoes_getGreeting_returnDefinedGreeting</a:t>
            </a:r>
            <a:r>
              <a:rPr lang="en-US" sz="2000" b="1" dirty="0">
                <a:latin typeface="Courier New" pitchFamily="49" charset="0"/>
                <a:cs typeface="Courier New" pitchFamily="49" charset="0"/>
              </a:rPr>
              <a:t>() {</a:t>
            </a:r>
          </a:p>
          <a:p>
            <a:r>
              <a:rPr lang="en-US" sz="2000" b="1" dirty="0" smtClean="0">
                <a:latin typeface="Courier New" pitchFamily="49" charset="0"/>
                <a:cs typeface="Courier New" pitchFamily="49" charset="0"/>
              </a:rPr>
              <a:t>  String </a:t>
            </a:r>
            <a:r>
              <a:rPr lang="en-US" sz="2000" b="1" dirty="0" err="1">
                <a:latin typeface="Courier New" pitchFamily="49" charset="0"/>
                <a:cs typeface="Courier New" pitchFamily="49" charset="0"/>
              </a:rPr>
              <a:t>rg</a:t>
            </a:r>
            <a:r>
              <a:rPr lang="en-US" sz="2000" b="1" dirty="0">
                <a:latin typeface="Courier New" pitchFamily="49" charset="0"/>
                <a:cs typeface="Courier New" pitchFamily="49" charset="0"/>
              </a:rPr>
              <a:t> = </a:t>
            </a:r>
            <a:r>
              <a:rPr lang="en-US" sz="2000" b="1" dirty="0" err="1">
                <a:latin typeface="Courier New" pitchFamily="49" charset="0"/>
                <a:cs typeface="Courier New" pitchFamily="49" charset="0"/>
              </a:rPr>
              <a:t>RandomHello.getGreeting</a:t>
            </a:r>
            <a:r>
              <a:rPr lang="en-US" sz="2000" b="1" dirty="0">
                <a:latin typeface="Courier New" pitchFamily="49" charset="0"/>
                <a:cs typeface="Courier New" pitchFamily="49" charset="0"/>
              </a:rPr>
              <a:t>();</a:t>
            </a:r>
          </a:p>
          <a:p>
            <a:r>
              <a:rPr lang="en-US" sz="2000" b="1" dirty="0" smtClean="0">
                <a:latin typeface="Courier New" pitchFamily="49" charset="0"/>
                <a:cs typeface="Courier New" pitchFamily="49" charset="0"/>
              </a:rPr>
              <a:t>  for </a:t>
            </a:r>
            <a:r>
              <a:rPr lang="en-US" sz="2000" b="1" dirty="0">
                <a:latin typeface="Courier New" pitchFamily="49" charset="0"/>
                <a:cs typeface="Courier New" pitchFamily="49" charset="0"/>
              </a:rPr>
              <a:t>(String s : </a:t>
            </a:r>
            <a:r>
              <a:rPr lang="en-US" sz="2000" b="1" dirty="0" err="1">
                <a:latin typeface="Courier New" pitchFamily="49" charset="0"/>
                <a:cs typeface="Courier New" pitchFamily="49" charset="0"/>
              </a:rPr>
              <a:t>RandomHello.greetings</a:t>
            </a:r>
            <a:r>
              <a:rPr lang="en-US" sz="2000" b="1" dirty="0">
                <a:latin typeface="Courier New" pitchFamily="49" charset="0"/>
                <a:cs typeface="Courier New" pitchFamily="49" charset="0"/>
              </a:rPr>
              <a:t>) {</a:t>
            </a:r>
          </a:p>
          <a:p>
            <a:r>
              <a:rPr lang="en-US" sz="2000" b="1" dirty="0" smtClean="0">
                <a:latin typeface="Courier New" pitchFamily="49" charset="0"/>
                <a:cs typeface="Courier New" pitchFamily="49" charset="0"/>
              </a:rPr>
              <a:t>    if </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rg.equals</a:t>
            </a:r>
            <a:r>
              <a:rPr lang="en-US" sz="2000" b="1" dirty="0">
                <a:latin typeface="Courier New" pitchFamily="49" charset="0"/>
                <a:cs typeface="Courier New" pitchFamily="49" charset="0"/>
              </a:rPr>
              <a:t>(s))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assertTrue</a:t>
            </a:r>
            <a:r>
              <a:rPr lang="en-US" sz="2000" b="1" dirty="0" smtClean="0">
                <a:latin typeface="Courier New" pitchFamily="49" charset="0"/>
                <a:cs typeface="Courier New" pitchFamily="49" charset="0"/>
              </a:rPr>
              <a:t>(true</a:t>
            </a:r>
            <a:r>
              <a:rPr lang="en-US" sz="2000" b="1" dirty="0">
                <a:latin typeface="Courier New" pitchFamily="49" charset="0"/>
                <a:cs typeface="Courier New" pitchFamily="49" charset="0"/>
              </a:rPr>
              <a:t>);</a:t>
            </a:r>
          </a:p>
          <a:p>
            <a:r>
              <a:rPr lang="en-US" sz="2000" b="1" dirty="0" smtClean="0">
                <a:latin typeface="Courier New" pitchFamily="49" charset="0"/>
                <a:cs typeface="Courier New" pitchFamily="49" charset="0"/>
              </a:rPr>
              <a:t>      return</a:t>
            </a:r>
            <a:r>
              <a:rPr lang="en-US" sz="2000" b="1" dirty="0">
                <a:latin typeface="Courier New" pitchFamily="49" charset="0"/>
                <a:cs typeface="Courier New" pitchFamily="49" charset="0"/>
              </a:rPr>
              <a:t>;</a:t>
            </a:r>
          </a:p>
          <a:p>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r>
              <a:rPr lang="en-US" sz="2000" b="1" dirty="0" smtClean="0">
                <a:latin typeface="Courier New" pitchFamily="49" charset="0"/>
                <a:cs typeface="Courier New" pitchFamily="49" charset="0"/>
              </a:rPr>
              <a:t>  fail</a:t>
            </a:r>
            <a:r>
              <a:rPr lang="en-US" sz="2000" b="1" dirty="0">
                <a:latin typeface="Courier New" pitchFamily="49" charset="0"/>
                <a:cs typeface="Courier New" pitchFamily="49" charset="0"/>
              </a:rPr>
              <a:t>("Returned greeting not in greetings array");</a:t>
            </a:r>
          </a:p>
          <a:p>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21509"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500" smtClean="0">
                <a:solidFill>
                  <a:schemeClr val="tx2"/>
                </a:solidFill>
              </a:rPr>
              <a:t>CSE 331 Autumn 2011</a:t>
            </a:r>
          </a:p>
        </p:txBody>
      </p:sp>
      <p:sp>
        <p:nvSpPr>
          <p:cNvPr id="3" name="Slide Number Placeholder 2"/>
          <p:cNvSpPr>
            <a:spLocks noGrp="1"/>
          </p:cNvSpPr>
          <p:nvPr>
            <p:ph type="sldNum" sz="quarter" idx="11"/>
          </p:nvPr>
        </p:nvSpPr>
        <p:spPr/>
        <p:txBody>
          <a:bodyPr>
            <a:normAutofit fontScale="85000" lnSpcReduction="20000"/>
          </a:bodyPr>
          <a:lstStyle/>
          <a:p>
            <a:pPr>
              <a:defRPr/>
            </a:pPr>
            <a:fld id="{CE33E967-B315-470E-BCAF-006C448E0C65}"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74688" y="252413"/>
            <a:ext cx="8986837" cy="1092200"/>
          </a:xfrm>
        </p:spPr>
        <p:txBody>
          <a:bodyPr/>
          <a:lstStyle/>
          <a:p>
            <a:r>
              <a:rPr lang="en-US" smtClean="0"/>
              <a:t>A JUnit test class</a:t>
            </a:r>
          </a:p>
        </p:txBody>
      </p:sp>
      <p:sp>
        <p:nvSpPr>
          <p:cNvPr id="24579" name="Rectangle 3"/>
          <p:cNvSpPr>
            <a:spLocks noGrp="1" noChangeArrowheads="1"/>
          </p:cNvSpPr>
          <p:nvPr>
            <p:ph type="body" idx="1"/>
          </p:nvPr>
        </p:nvSpPr>
        <p:spPr>
          <a:xfrm>
            <a:off x="674688" y="1765300"/>
            <a:ext cx="8986837" cy="4308475"/>
          </a:xfrm>
          <a:solidFill>
            <a:srgbClr val="FFFF00"/>
          </a:solidFill>
          <a:ln>
            <a:solidFill>
              <a:schemeClr val="tx1"/>
            </a:solidFill>
          </a:ln>
        </p:spPr>
        <p:txBody>
          <a:bodyPr>
            <a:spAutoFit/>
          </a:bodyPr>
          <a:lstStyle/>
          <a:p>
            <a:pPr marL="50800" indent="0">
              <a:buFont typeface="Wingdings" pitchFamily="2" charset="2"/>
              <a:buNone/>
              <a:defRPr/>
            </a:pPr>
            <a:r>
              <a:rPr lang="en-US" sz="2000" b="1" dirty="0">
                <a:latin typeface="Courier New" pitchFamily="49" charset="0"/>
                <a:cs typeface="Courier New" pitchFamily="49" charset="0"/>
              </a:rPr>
              <a:t>import </a:t>
            </a:r>
            <a:r>
              <a:rPr lang="en-US" sz="2000" b="1" dirty="0" err="1">
                <a:latin typeface="Courier New" pitchFamily="49" charset="0"/>
                <a:cs typeface="Courier New" pitchFamily="49" charset="0"/>
              </a:rPr>
              <a:t>org.junit</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import </a:t>
            </a:r>
            <a:r>
              <a:rPr lang="en-US" sz="2000" b="1" dirty="0">
                <a:latin typeface="Courier New" pitchFamily="49" charset="0"/>
                <a:cs typeface="Courier New" pitchFamily="49" charset="0"/>
              </a:rPr>
              <a:t>static </a:t>
            </a:r>
            <a:r>
              <a:rPr lang="en-US" sz="2000" b="1" dirty="0" err="1">
                <a:latin typeface="Courier New" pitchFamily="49" charset="0"/>
                <a:cs typeface="Courier New" pitchFamily="49" charset="0"/>
              </a:rPr>
              <a:t>org.junit.Assert</a:t>
            </a:r>
            <a:r>
              <a:rPr lang="en-US" sz="2000" b="1" dirty="0">
                <a:latin typeface="Courier New" pitchFamily="49" charset="0"/>
                <a:cs typeface="Courier New" pitchFamily="49" charset="0"/>
              </a:rPr>
              <a:t>.*;</a:t>
            </a:r>
          </a:p>
          <a:p>
            <a:pPr marL="0" indent="0">
              <a:buFont typeface="Wingdings" pitchFamily="2" charset="2"/>
              <a:buNone/>
              <a:defRPr/>
            </a:pPr>
            <a:r>
              <a:rPr lang="en-US" sz="2000" b="1" dirty="0" smtClean="0">
                <a:latin typeface="Courier New" pitchFamily="49" charset="0"/>
                <a:cs typeface="Courier New" pitchFamily="49" charset="0"/>
              </a:rPr>
              <a:t>public class </a:t>
            </a:r>
            <a:r>
              <a:rPr lang="en-US" sz="2000" b="1" dirty="0" err="1" smtClean="0">
                <a:latin typeface="Courier New" pitchFamily="49" charset="0"/>
                <a:cs typeface="Courier New" pitchFamily="49" charset="0"/>
              </a:rPr>
              <a:t>RandomHelloTest</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@Test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public void </a:t>
            </a:r>
            <a:r>
              <a:rPr lang="en-US" sz="2000" b="1" dirty="0" err="1">
                <a:latin typeface="Courier New" pitchFamily="49" charset="0"/>
                <a:cs typeface="Courier New" pitchFamily="49" charset="0"/>
              </a:rPr>
              <a:t>test_ReturnDefinedGreeting</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t>
            </a:r>
          </a:p>
          <a:p>
            <a:pPr marL="0" indent="0">
              <a:buFont typeface="Wingdings" pitchFamily="2" charset="2"/>
              <a:buNone/>
              <a:defRPr/>
            </a:pPr>
            <a:r>
              <a:rPr lang="en-US" sz="2000" b="1" dirty="0" smtClean="0">
                <a:latin typeface="Courier New" pitchFamily="49" charset="0"/>
                <a:cs typeface="Courier New" pitchFamily="49" charset="0"/>
              </a:rPr>
              <a:t>  @Test</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public void </a:t>
            </a:r>
            <a:r>
              <a:rPr lang="en-US" sz="2000" b="1" dirty="0" err="1">
                <a:latin typeface="Courier New" pitchFamily="49" charset="0"/>
                <a:cs typeface="Courier New" pitchFamily="49" charset="0"/>
              </a:rPr>
              <a:t>test_EveryGreetingReturned</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a:t>
            </a:r>
          </a:p>
        </p:txBody>
      </p:sp>
      <p:sp>
        <p:nvSpPr>
          <p:cNvPr id="4" name="Oval Callout 3"/>
          <p:cNvSpPr/>
          <p:nvPr/>
        </p:nvSpPr>
        <p:spPr>
          <a:xfrm>
            <a:off x="5956300" y="261938"/>
            <a:ext cx="3705225" cy="2163762"/>
          </a:xfrm>
          <a:prstGeom prst="wedgeEllipseCallout">
            <a:avLst>
              <a:gd name="adj1" fmla="val -70252"/>
              <a:gd name="adj2" fmla="val 37234"/>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en-US" sz="2000" dirty="0">
                <a:solidFill>
                  <a:schemeClr val="tx1"/>
                </a:solidFill>
              </a:rPr>
              <a:t>Don’t forget that Eclipse can help you get the right </a:t>
            </a:r>
            <a:r>
              <a:rPr lang="en-US" sz="2000" b="1" dirty="0">
                <a:solidFill>
                  <a:srgbClr val="7F0055"/>
                </a:solidFill>
                <a:latin typeface="Consolas" pitchFamily="49" charset="0"/>
                <a:cs typeface="Consolas" pitchFamily="49" charset="0"/>
              </a:rPr>
              <a:t>import </a:t>
            </a:r>
            <a:r>
              <a:rPr lang="en-US" sz="2000" dirty="0">
                <a:solidFill>
                  <a:schemeClr val="tx1"/>
                </a:solidFill>
              </a:rPr>
              <a:t>statements – use Organize Imports</a:t>
            </a:r>
            <a:br>
              <a:rPr lang="en-US" sz="2000" dirty="0">
                <a:solidFill>
                  <a:schemeClr val="tx1"/>
                </a:solidFill>
              </a:rPr>
            </a:br>
            <a:r>
              <a:rPr lang="en-US" sz="2000" dirty="0">
                <a:solidFill>
                  <a:schemeClr val="tx1"/>
                </a:solidFill>
              </a:rPr>
              <a:t>(Ctrl-Shift-O)</a:t>
            </a:r>
          </a:p>
        </p:txBody>
      </p:sp>
      <p:sp>
        <p:nvSpPr>
          <p:cNvPr id="5" name="TextBox 4"/>
          <p:cNvSpPr txBox="1"/>
          <p:nvPr/>
        </p:nvSpPr>
        <p:spPr>
          <a:xfrm>
            <a:off x="2900363" y="5233988"/>
            <a:ext cx="3611562" cy="1939925"/>
          </a:xfrm>
          <a:prstGeom prst="rect">
            <a:avLst/>
          </a:prstGeom>
          <a:solidFill>
            <a:schemeClr val="accent1"/>
          </a:solidFill>
          <a:ln>
            <a:solidFill>
              <a:schemeClr val="bg1">
                <a:lumMod val="65000"/>
              </a:schemeClr>
            </a:solidFill>
          </a:ln>
        </p:spPr>
        <p:txBody>
          <a:bodyPr>
            <a:spAutoFit/>
          </a:bodyPr>
          <a:lstStyle/>
          <a:p>
            <a:pPr marL="342900" lvl="2" indent="-342900">
              <a:buFont typeface="Wingdings" pitchFamily="2" charset="2"/>
              <a:buChar char="q"/>
              <a:defRPr/>
            </a:pPr>
            <a:r>
              <a:rPr lang="en-US" dirty="0">
                <a:latin typeface="+mn-lt"/>
              </a:rPr>
              <a:t>All </a:t>
            </a:r>
            <a:r>
              <a:rPr lang="en-US" b="1" dirty="0">
                <a:latin typeface="Courier New" pitchFamily="49" charset="0"/>
                <a:cs typeface="Courier New" pitchFamily="49" charset="0"/>
              </a:rPr>
              <a:t>@Test</a:t>
            </a:r>
            <a:r>
              <a:rPr lang="en-US" dirty="0">
                <a:latin typeface="+mn-lt"/>
              </a:rPr>
              <a:t> methods run when the test class is run</a:t>
            </a:r>
          </a:p>
          <a:p>
            <a:pPr marL="342900" lvl="2" indent="-342900">
              <a:buFont typeface="Wingdings" pitchFamily="2" charset="2"/>
              <a:buChar char="q"/>
              <a:defRPr/>
            </a:pPr>
            <a:r>
              <a:rPr lang="en-US" dirty="0">
                <a:latin typeface="+mn-lt"/>
              </a:rPr>
              <a:t>That is, a </a:t>
            </a:r>
            <a:r>
              <a:rPr lang="en-US" dirty="0" err="1">
                <a:latin typeface="+mn-lt"/>
              </a:rPr>
              <a:t>JUnit</a:t>
            </a:r>
            <a:r>
              <a:rPr lang="en-US" dirty="0">
                <a:latin typeface="+mn-lt"/>
              </a:rPr>
              <a:t> test class is a set of tests (methods) that share a (class) name</a:t>
            </a:r>
          </a:p>
        </p:txBody>
      </p:sp>
      <p:cxnSp>
        <p:nvCxnSpPr>
          <p:cNvPr id="10" name="Straight Arrow Connector 9"/>
          <p:cNvCxnSpPr>
            <a:stCxn id="5" idx="0"/>
          </p:cNvCxnSpPr>
          <p:nvPr/>
        </p:nvCxnSpPr>
        <p:spPr>
          <a:xfrm flipH="1" flipV="1">
            <a:off x="3357563" y="4824413"/>
            <a:ext cx="1347787" cy="4095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0"/>
          </p:cNvCxnSpPr>
          <p:nvPr/>
        </p:nvCxnSpPr>
        <p:spPr>
          <a:xfrm flipH="1" flipV="1">
            <a:off x="3200400" y="3452813"/>
            <a:ext cx="1504950" cy="17811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536"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BEC8B735-CCE9-403B-8A57-789D73088567}" type="slidenum">
              <a:rPr lang="en-US"/>
              <a:pPr>
                <a:defRPr/>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Does it return a random greeting?</a:t>
            </a:r>
          </a:p>
        </p:txBody>
      </p:sp>
      <p:sp>
        <p:nvSpPr>
          <p:cNvPr id="23555" name="Rectangle 5"/>
          <p:cNvSpPr>
            <a:spLocks noChangeArrowheads="1"/>
          </p:cNvSpPr>
          <p:nvPr/>
        </p:nvSpPr>
        <p:spPr bwMode="auto">
          <a:xfrm>
            <a:off x="504824" y="2001838"/>
            <a:ext cx="8575675" cy="4801314"/>
          </a:xfrm>
          <a:prstGeom prst="rect">
            <a:avLst/>
          </a:prstGeom>
          <a:solidFill>
            <a:srgbClr val="FFFF00"/>
          </a:solidFill>
          <a:ln w="9525">
            <a:solidFill>
              <a:schemeClr val="tx1"/>
            </a:solidFill>
            <a:miter lim="800000"/>
            <a:headEnd/>
            <a:tailEnd/>
          </a:ln>
        </p:spPr>
        <p:txBody>
          <a:bodyPr wrap="square">
            <a:spAutoFit/>
          </a:bodyPr>
          <a:lstStyle/>
          <a:p>
            <a:r>
              <a:rPr lang="en-US" sz="1800" b="1" dirty="0" smtClean="0">
                <a:latin typeface="Courier New" pitchFamily="49" charset="0"/>
                <a:cs typeface="Courier New" pitchFamily="49" charset="0"/>
              </a:rPr>
              <a:t>@</a:t>
            </a:r>
            <a:r>
              <a:rPr lang="en-US" sz="1800" b="1" dirty="0">
                <a:latin typeface="Courier New" pitchFamily="49" charset="0"/>
                <a:cs typeface="Courier New" pitchFamily="49" charset="0"/>
              </a:rPr>
              <a:t>Test</a:t>
            </a:r>
          </a:p>
          <a:p>
            <a:r>
              <a:rPr lang="en-US" sz="1800" b="1" dirty="0" smtClean="0">
                <a:latin typeface="Courier New" pitchFamily="49" charset="0"/>
                <a:cs typeface="Courier New" pitchFamily="49" charset="0"/>
              </a:rPr>
              <a:t>public void </a:t>
            </a:r>
            <a:r>
              <a:rPr lang="en-US" sz="1800" b="1" dirty="0" err="1" smtClean="0">
                <a:latin typeface="Courier New" pitchFamily="49" charset="0"/>
                <a:cs typeface="Courier New" pitchFamily="49" charset="0"/>
              </a:rPr>
              <a:t>testDoes_getGreetingNeverReturnSomeGreeting</a:t>
            </a:r>
            <a:r>
              <a:rPr lang="en-US" sz="1800" b="1" dirty="0">
                <a:latin typeface="Courier New" pitchFamily="49" charset="0"/>
                <a:cs typeface="Courier New" pitchFamily="49" charset="0"/>
              </a:rPr>
              <a:t>() {</a:t>
            </a:r>
          </a:p>
          <a:p>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err="1">
                <a:latin typeface="Courier New" pitchFamily="49" charset="0"/>
                <a:cs typeface="Courier New" pitchFamily="49" charset="0"/>
              </a:rPr>
              <a:t>greetingCount</a:t>
            </a:r>
            <a:r>
              <a:rPr lang="en-US" sz="1800" b="1" dirty="0">
                <a:latin typeface="Courier New" pitchFamily="49" charset="0"/>
                <a:cs typeface="Courier New" pitchFamily="49" charset="0"/>
              </a:rPr>
              <a:t> = </a:t>
            </a:r>
            <a:r>
              <a:rPr lang="en-US" sz="1800" b="1" dirty="0" err="1">
                <a:latin typeface="Courier New" pitchFamily="49" charset="0"/>
                <a:cs typeface="Courier New" pitchFamily="49" charset="0"/>
              </a:rPr>
              <a:t>RandomHello.greetings.length</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a:latin typeface="Courier New" pitchFamily="49" charset="0"/>
                <a:cs typeface="Courier New" pitchFamily="49" charset="0"/>
              </a:rPr>
              <a:t>count[] = new </a:t>
            </a:r>
            <a:r>
              <a:rPr lang="en-US" sz="1800" b="1" dirty="0" err="1">
                <a:latin typeface="Courier New" pitchFamily="49" charset="0"/>
                <a:cs typeface="Courier New" pitchFamily="49" charset="0"/>
              </a:rPr>
              <a:t>int</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greetingCount</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  for </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int</a:t>
            </a:r>
            <a:r>
              <a:rPr lang="en-US" sz="1800" b="1" dirty="0">
                <a:latin typeface="Courier New" pitchFamily="49" charset="0"/>
                <a:cs typeface="Courier New" pitchFamily="49" charset="0"/>
              </a:rPr>
              <a:t> c = 0; c &lt; </a:t>
            </a:r>
            <a:r>
              <a:rPr lang="en-US" sz="1800" b="1" dirty="0" err="1">
                <a:latin typeface="Courier New" pitchFamily="49" charset="0"/>
                <a:cs typeface="Courier New" pitchFamily="49" charset="0"/>
              </a:rPr>
              <a:t>greetingCount</a:t>
            </a: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c++</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    count[c</a:t>
            </a:r>
            <a:r>
              <a:rPr lang="en-US" sz="1800" b="1" dirty="0">
                <a:latin typeface="Courier New" pitchFamily="49" charset="0"/>
                <a:cs typeface="Courier New" pitchFamily="49" charset="0"/>
              </a:rPr>
              <a:t>] = 0;</a:t>
            </a:r>
          </a:p>
          <a:p>
            <a:r>
              <a:rPr lang="nn-NO" sz="1800" b="1" dirty="0" smtClean="0">
                <a:latin typeface="Courier New" pitchFamily="49" charset="0"/>
                <a:cs typeface="Courier New" pitchFamily="49" charset="0"/>
              </a:rPr>
              <a:t>  for </a:t>
            </a:r>
            <a:r>
              <a:rPr lang="nn-NO" sz="1800" b="1" dirty="0">
                <a:latin typeface="Courier New" pitchFamily="49" charset="0"/>
                <a:cs typeface="Courier New" pitchFamily="49" charset="0"/>
              </a:rPr>
              <a:t>(int i = 1; i &lt; 100; i++) {</a:t>
            </a:r>
          </a:p>
          <a:p>
            <a:r>
              <a:rPr lang="en-US" sz="1800" b="1" dirty="0" smtClean="0">
                <a:latin typeface="Courier New" pitchFamily="49" charset="0"/>
                <a:cs typeface="Courier New" pitchFamily="49" charset="0"/>
              </a:rPr>
              <a:t>    String </a:t>
            </a:r>
            <a:r>
              <a:rPr lang="en-US" sz="1800" b="1" dirty="0" err="1">
                <a:latin typeface="Courier New" pitchFamily="49" charset="0"/>
                <a:cs typeface="Courier New" pitchFamily="49" charset="0"/>
              </a:rPr>
              <a:t>rs</a:t>
            </a:r>
            <a:r>
              <a:rPr lang="en-US" sz="1800" b="1" dirty="0">
                <a:latin typeface="Courier New" pitchFamily="49" charset="0"/>
                <a:cs typeface="Courier New" pitchFamily="49" charset="0"/>
              </a:rPr>
              <a:t> = </a:t>
            </a:r>
            <a:r>
              <a:rPr lang="en-US" sz="1800" b="1" dirty="0" err="1">
                <a:latin typeface="Courier New" pitchFamily="49" charset="0"/>
                <a:cs typeface="Courier New" pitchFamily="49" charset="0"/>
              </a:rPr>
              <a:t>RandomHello.getGreeting</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    for </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int</a:t>
            </a:r>
            <a:r>
              <a:rPr lang="en-US" sz="1800" b="1" dirty="0">
                <a:latin typeface="Courier New" pitchFamily="49" charset="0"/>
                <a:cs typeface="Courier New" pitchFamily="49" charset="0"/>
              </a:rPr>
              <a:t> j = 0; j &lt; </a:t>
            </a:r>
            <a:r>
              <a:rPr lang="en-US" sz="1800" b="1" dirty="0" err="1">
                <a:latin typeface="Courier New" pitchFamily="49" charset="0"/>
                <a:cs typeface="Courier New" pitchFamily="49" charset="0"/>
              </a:rPr>
              <a:t>greetingCount</a:t>
            </a:r>
            <a:r>
              <a:rPr lang="en-US" sz="1800" b="1" dirty="0">
                <a:latin typeface="Courier New" pitchFamily="49" charset="0"/>
                <a:cs typeface="Courier New" pitchFamily="49" charset="0"/>
              </a:rPr>
              <a:t>; j++)</a:t>
            </a:r>
          </a:p>
          <a:p>
            <a:r>
              <a:rPr lang="en-US" sz="1800" b="1" dirty="0" smtClean="0">
                <a:latin typeface="Courier New" pitchFamily="49" charset="0"/>
                <a:cs typeface="Courier New" pitchFamily="49" charset="0"/>
              </a:rPr>
              <a:t>      if </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rs.equals</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RandomHello.greetings</a:t>
            </a:r>
            <a:r>
              <a:rPr lang="en-US" sz="1800" b="1" dirty="0">
                <a:latin typeface="Courier New" pitchFamily="49" charset="0"/>
                <a:cs typeface="Courier New" pitchFamily="49" charset="0"/>
              </a:rPr>
              <a:t>[j]))</a:t>
            </a:r>
          </a:p>
          <a:p>
            <a:r>
              <a:rPr lang="en-US" sz="1800" b="1" dirty="0" smtClean="0">
                <a:latin typeface="Courier New" pitchFamily="49" charset="0"/>
                <a:cs typeface="Courier New" pitchFamily="49" charset="0"/>
              </a:rPr>
              <a:t>        count[j</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  }</a:t>
            </a:r>
            <a:endParaRPr lang="en-US" sz="1800" b="1" dirty="0">
              <a:latin typeface="Courier New" pitchFamily="49" charset="0"/>
              <a:cs typeface="Courier New" pitchFamily="49" charset="0"/>
            </a:endParaRPr>
          </a:p>
          <a:p>
            <a:r>
              <a:rPr lang="en-US" sz="1800" b="1" dirty="0" smtClean="0">
                <a:latin typeface="Courier New" pitchFamily="49" charset="0"/>
                <a:cs typeface="Courier New" pitchFamily="49" charset="0"/>
              </a:rPr>
              <a:t>  for </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int</a:t>
            </a:r>
            <a:r>
              <a:rPr lang="en-US" sz="1800" b="1" dirty="0">
                <a:latin typeface="Courier New" pitchFamily="49" charset="0"/>
                <a:cs typeface="Courier New" pitchFamily="49" charset="0"/>
              </a:rPr>
              <a:t> j = 0; j &lt; </a:t>
            </a:r>
            <a:r>
              <a:rPr lang="en-US" sz="1800" b="1" dirty="0" err="1">
                <a:latin typeface="Courier New" pitchFamily="49" charset="0"/>
                <a:cs typeface="Courier New" pitchFamily="49" charset="0"/>
              </a:rPr>
              <a:t>greetingCount</a:t>
            </a:r>
            <a:r>
              <a:rPr lang="en-US" sz="1800" b="1" dirty="0">
                <a:latin typeface="Courier New" pitchFamily="49" charset="0"/>
                <a:cs typeface="Courier New" pitchFamily="49" charset="0"/>
              </a:rPr>
              <a:t>; j++)</a:t>
            </a:r>
          </a:p>
          <a:p>
            <a:r>
              <a:rPr lang="en-US" sz="1800" b="1" dirty="0" smtClean="0">
                <a:latin typeface="Courier New" pitchFamily="49" charset="0"/>
                <a:cs typeface="Courier New" pitchFamily="49" charset="0"/>
              </a:rPr>
              <a:t>    if </a:t>
            </a:r>
            <a:r>
              <a:rPr lang="en-US" sz="1800" b="1" dirty="0">
                <a:latin typeface="Courier New" pitchFamily="49" charset="0"/>
                <a:cs typeface="Courier New" pitchFamily="49" charset="0"/>
              </a:rPr>
              <a:t>(count[j] == 0)</a:t>
            </a:r>
          </a:p>
          <a:p>
            <a:r>
              <a:rPr lang="en-US" sz="1800" b="1" dirty="0" smtClean="0">
                <a:latin typeface="Courier New" pitchFamily="49" charset="0"/>
                <a:cs typeface="Courier New" pitchFamily="49" charset="0"/>
              </a:rPr>
              <a:t>      fail(j</a:t>
            </a:r>
            <a:r>
              <a:rPr lang="en-US" sz="1800" b="1" dirty="0">
                <a:latin typeface="Courier New" pitchFamily="49" charset="0"/>
                <a:cs typeface="Courier New" pitchFamily="49" charset="0"/>
              </a:rPr>
              <a:t>+"</a:t>
            </a:r>
            <a:r>
              <a:rPr lang="en-US" sz="1800" b="1" dirty="0" err="1">
                <a:latin typeface="Courier New" pitchFamily="49" charset="0"/>
                <a:cs typeface="Courier New" pitchFamily="49" charset="0"/>
              </a:rPr>
              <a:t>th</a:t>
            </a:r>
            <a:r>
              <a:rPr lang="en-US" sz="1800" b="1" dirty="0">
                <a:latin typeface="Courier New" pitchFamily="49" charset="0"/>
                <a:cs typeface="Courier New" pitchFamily="49" charset="0"/>
              </a:rPr>
              <a:t> [0-4] greeting never returned");</a:t>
            </a:r>
          </a:p>
          <a:p>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assertTrue</a:t>
            </a:r>
            <a:r>
              <a:rPr lang="en-US" sz="1800" b="1" dirty="0" smtClean="0">
                <a:latin typeface="Courier New" pitchFamily="49" charset="0"/>
                <a:cs typeface="Courier New" pitchFamily="49" charset="0"/>
              </a:rPr>
              <a:t>(true</a:t>
            </a:r>
            <a:r>
              <a:rPr lang="en-US" sz="1800" b="1" dirty="0">
                <a:latin typeface="Courier New" pitchFamily="49" charset="0"/>
                <a:cs typeface="Courier New" pitchFamily="49" charset="0"/>
              </a:rPr>
              <a:t>);</a:t>
            </a:r>
          </a:p>
          <a:p>
            <a:r>
              <a:rPr lang="en-US" sz="1800" b="1" dirty="0" smtClean="0">
                <a:latin typeface="Courier New" pitchFamily="49" charset="0"/>
                <a:cs typeface="Courier New" pitchFamily="49" charset="0"/>
              </a:rPr>
              <a:t>}</a:t>
            </a:r>
            <a:endParaRPr lang="en-US" sz="1800" b="1" dirty="0">
              <a:latin typeface="Courier New" pitchFamily="49" charset="0"/>
              <a:cs typeface="Courier New" pitchFamily="49" charset="0"/>
            </a:endParaRPr>
          </a:p>
        </p:txBody>
      </p:sp>
      <p:sp>
        <p:nvSpPr>
          <p:cNvPr id="2" name="Rounded Rectangular Callout 1"/>
          <p:cNvSpPr/>
          <p:nvPr/>
        </p:nvSpPr>
        <p:spPr>
          <a:xfrm>
            <a:off x="8213725" y="3213100"/>
            <a:ext cx="1733550" cy="919163"/>
          </a:xfrm>
          <a:prstGeom prst="wedgeRoundRectCallout">
            <a:avLst>
              <a:gd name="adj1" fmla="val -222629"/>
              <a:gd name="adj2" fmla="val 17772"/>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b="1" dirty="0">
                <a:solidFill>
                  <a:schemeClr val="tx1"/>
                </a:solidFill>
              </a:rPr>
              <a:t>Run it 100 times</a:t>
            </a:r>
          </a:p>
        </p:txBody>
      </p:sp>
      <p:sp>
        <p:nvSpPr>
          <p:cNvPr id="6" name="Rounded Rectangular Callout 5"/>
          <p:cNvSpPr/>
          <p:nvPr/>
        </p:nvSpPr>
        <p:spPr>
          <a:xfrm>
            <a:off x="7709229" y="4543559"/>
            <a:ext cx="2159109" cy="2884825"/>
          </a:xfrm>
          <a:prstGeom prst="wedgeRoundRectCallout">
            <a:avLst>
              <a:gd name="adj1" fmla="val -223910"/>
              <a:gd name="adj2" fmla="val 4958"/>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b="1" dirty="0">
                <a:solidFill>
                  <a:schemeClr val="tx1"/>
                </a:solidFill>
              </a:rPr>
              <a:t>If </a:t>
            </a:r>
            <a:r>
              <a:rPr lang="en-US" b="1" dirty="0" smtClean="0">
                <a:solidFill>
                  <a:schemeClr val="tx1"/>
                </a:solidFill>
              </a:rPr>
              <a:t>even one </a:t>
            </a:r>
            <a:r>
              <a:rPr lang="en-US" b="1" dirty="0">
                <a:solidFill>
                  <a:schemeClr val="tx1"/>
                </a:solidFill>
              </a:rPr>
              <a:t>greeting is never  returned, it’s unlikely to be random (</a:t>
            </a:r>
            <a:r>
              <a:rPr lang="en-US" b="1" dirty="0">
                <a:solidFill>
                  <a:schemeClr val="tx1"/>
                </a:solidFill>
                <a:sym typeface="Symbol" pitchFamily="18" charset="2"/>
              </a:rPr>
              <a:t></a:t>
            </a:r>
            <a:r>
              <a:rPr lang="en-US" b="1" dirty="0">
                <a:solidFill>
                  <a:schemeClr val="tx1"/>
                </a:solidFill>
                <a:ea typeface="Arial Unicode MS" pitchFamily="34" charset="-128"/>
                <a:cs typeface="Arial Unicode MS" pitchFamily="34" charset="-128"/>
              </a:rPr>
              <a:t>1-0.8</a:t>
            </a:r>
            <a:r>
              <a:rPr lang="en-US" b="1" baseline="30000" dirty="0">
                <a:solidFill>
                  <a:schemeClr val="tx1"/>
                </a:solidFill>
                <a:ea typeface="Arial Unicode MS" pitchFamily="34" charset="-128"/>
                <a:cs typeface="Arial Unicode MS" pitchFamily="34" charset="-128"/>
              </a:rPr>
              <a:t>100</a:t>
            </a:r>
            <a:r>
              <a:rPr lang="en-US" b="1" dirty="0">
                <a:solidFill>
                  <a:schemeClr val="tx1"/>
                </a:solidFill>
              </a:rPr>
              <a:t>)</a:t>
            </a:r>
          </a:p>
        </p:txBody>
      </p:sp>
      <p:sp>
        <p:nvSpPr>
          <p:cNvPr id="23558" name="Date Placeholder 2"/>
          <p:cNvSpPr>
            <a:spLocks noGrp="1"/>
          </p:cNvSpPr>
          <p:nvPr>
            <p:ph type="dt" sz="quarter" idx="10"/>
          </p:nvPr>
        </p:nvSpPr>
        <p:spPr bwMode="auto">
          <a:xfrm>
            <a:off x="504824" y="7020288"/>
            <a:ext cx="2938463"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500" smtClean="0">
                <a:solidFill>
                  <a:schemeClr val="tx2"/>
                </a:solidFill>
              </a:rPr>
              <a:t>CSE 331 Autumn 2011</a:t>
            </a:r>
          </a:p>
        </p:txBody>
      </p:sp>
      <p:sp>
        <p:nvSpPr>
          <p:cNvPr id="4" name="Slide Number Placeholder 3"/>
          <p:cNvSpPr>
            <a:spLocks noGrp="1"/>
          </p:cNvSpPr>
          <p:nvPr>
            <p:ph type="sldNum" sz="quarter" idx="11"/>
          </p:nvPr>
        </p:nvSpPr>
        <p:spPr/>
        <p:txBody>
          <a:bodyPr>
            <a:normAutofit fontScale="85000" lnSpcReduction="20000"/>
          </a:bodyPr>
          <a:lstStyle/>
          <a:p>
            <a:pPr>
              <a:defRPr/>
            </a:pPr>
            <a:fld id="{EE0F777B-B369-4A98-98BA-97191234C4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74688" y="252413"/>
            <a:ext cx="8986837" cy="1092200"/>
          </a:xfrm>
        </p:spPr>
        <p:txBody>
          <a:bodyPr/>
          <a:lstStyle/>
          <a:p>
            <a:r>
              <a:rPr lang="en-US" smtClean="0"/>
              <a:t>What about a sleazy developer?</a:t>
            </a:r>
          </a:p>
        </p:txBody>
      </p:sp>
      <p:sp>
        <p:nvSpPr>
          <p:cNvPr id="24579" name="Content Placeholder 8"/>
          <p:cNvSpPr>
            <a:spLocks noGrp="1"/>
          </p:cNvSpPr>
          <p:nvPr>
            <p:ph sz="quarter" idx="1"/>
          </p:nvPr>
        </p:nvSpPr>
        <p:spPr>
          <a:xfrm>
            <a:off x="454025" y="1765300"/>
            <a:ext cx="9099550" cy="1579563"/>
          </a:xfrm>
          <a:ln>
            <a:solidFill>
              <a:schemeClr val="tx1"/>
            </a:solidFill>
            <a:miter lim="800000"/>
            <a:headEnd/>
            <a:tailEnd/>
          </a:ln>
        </p:spPr>
        <p:txBody>
          <a:bodyPr>
            <a:spAutoFit/>
          </a:bodyPr>
          <a:lstStyle/>
          <a:p>
            <a:pPr marL="0" indent="0">
              <a:buFont typeface="Wingdings" pitchFamily="2" charset="2"/>
              <a:buNone/>
            </a:pPr>
            <a:r>
              <a:rPr lang="en-US" sz="2400" b="1" smtClean="0">
                <a:latin typeface="Courier New" pitchFamily="49" charset="0"/>
                <a:cs typeface="Courier New" pitchFamily="49" charset="0"/>
              </a:rPr>
              <a:t>if (randomGenerator.nextInt(2) == 0) {</a:t>
            </a:r>
            <a:br>
              <a:rPr lang="en-US" sz="2400" b="1" smtClean="0">
                <a:latin typeface="Courier New" pitchFamily="49" charset="0"/>
                <a:cs typeface="Courier New" pitchFamily="49" charset="0"/>
              </a:rPr>
            </a:br>
            <a:r>
              <a:rPr lang="en-US" sz="2400" b="1" smtClean="0">
                <a:latin typeface="Courier New" pitchFamily="49" charset="0"/>
                <a:cs typeface="Courier New" pitchFamily="49" charset="0"/>
              </a:rPr>
              <a:t>   return(greetings[0]);</a:t>
            </a:r>
            <a:br>
              <a:rPr lang="en-US" sz="2400" b="1" smtClean="0">
                <a:latin typeface="Courier New" pitchFamily="49" charset="0"/>
                <a:cs typeface="Courier New" pitchFamily="49" charset="0"/>
              </a:rPr>
            </a:br>
            <a:r>
              <a:rPr lang="en-US" sz="2400" b="1" smtClean="0">
                <a:latin typeface="Courier New" pitchFamily="49" charset="0"/>
                <a:cs typeface="Courier New" pitchFamily="49" charset="0"/>
              </a:rPr>
              <a:t>} else</a:t>
            </a:r>
            <a:br>
              <a:rPr lang="en-US" sz="2400" b="1" smtClean="0">
                <a:latin typeface="Courier New" pitchFamily="49" charset="0"/>
                <a:cs typeface="Courier New" pitchFamily="49" charset="0"/>
              </a:rPr>
            </a:br>
            <a:r>
              <a:rPr lang="en-US" sz="2400" b="1" smtClean="0">
                <a:latin typeface="Courier New" pitchFamily="49" charset="0"/>
                <a:cs typeface="Courier New" pitchFamily="49" charset="0"/>
              </a:rPr>
              <a:t>  return(greetings[randomGenerator.nextInt(5)]);</a:t>
            </a:r>
          </a:p>
        </p:txBody>
      </p:sp>
      <p:sp>
        <p:nvSpPr>
          <p:cNvPr id="24580" name="Content Placeholder 2"/>
          <p:cNvSpPr txBox="1">
            <a:spLocks/>
          </p:cNvSpPr>
          <p:nvPr/>
        </p:nvSpPr>
        <p:spPr bwMode="auto">
          <a:xfrm>
            <a:off x="454025" y="3763963"/>
            <a:ext cx="90995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marL="352425" indent="-352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775"/>
              </a:spcBef>
              <a:buClr>
                <a:schemeClr val="accent2"/>
              </a:buClr>
              <a:buSzPct val="60000"/>
              <a:buFont typeface="Wingdings" pitchFamily="2" charset="2"/>
              <a:buChar char=""/>
            </a:pPr>
            <a:r>
              <a:rPr lang="en-US">
                <a:latin typeface="Tw Cen MT" pitchFamily="34" charset="0"/>
              </a:rPr>
              <a:t>Flip a coin and select </a:t>
            </a:r>
            <a:r>
              <a:rPr lang="en-US" b="1">
                <a:latin typeface="Tw Cen MT" pitchFamily="34" charset="0"/>
              </a:rPr>
              <a:t>either</a:t>
            </a:r>
            <a:r>
              <a:rPr lang="en-US">
                <a:latin typeface="Tw Cen MT" pitchFamily="34" charset="0"/>
              </a:rPr>
              <a:t> a random </a:t>
            </a:r>
            <a:r>
              <a:rPr lang="en-US" b="1">
                <a:latin typeface="Tw Cen MT" pitchFamily="34" charset="0"/>
              </a:rPr>
              <a:t>or</a:t>
            </a:r>
            <a:r>
              <a:rPr lang="en-US">
                <a:latin typeface="Tw Cen MT" pitchFamily="34" charset="0"/>
              </a:rPr>
              <a:t> a specific greeting </a:t>
            </a:r>
          </a:p>
          <a:p>
            <a:pPr>
              <a:spcBef>
                <a:spcPts val="775"/>
              </a:spcBef>
              <a:buClr>
                <a:schemeClr val="accent2"/>
              </a:buClr>
              <a:buSzPct val="60000"/>
              <a:buFont typeface="Wingdings" pitchFamily="2" charset="2"/>
              <a:buChar char=""/>
            </a:pPr>
            <a:r>
              <a:rPr lang="en-US">
                <a:latin typeface="Tw Cen MT" pitchFamily="34" charset="0"/>
              </a:rPr>
              <a:t>The previous “is it random?” test will almost always pass given this implementation</a:t>
            </a:r>
          </a:p>
          <a:p>
            <a:pPr>
              <a:spcBef>
                <a:spcPts val="775"/>
              </a:spcBef>
              <a:buClr>
                <a:schemeClr val="accent2"/>
              </a:buClr>
              <a:buSzPct val="60000"/>
              <a:buFont typeface="Wingdings" pitchFamily="2" charset="2"/>
              <a:buChar char=""/>
            </a:pPr>
            <a:r>
              <a:rPr lang="en-US">
                <a:latin typeface="Tw Cen MT" pitchFamily="34" charset="0"/>
              </a:rPr>
              <a:t>But it doesn’t satisfy the specification, since it’s not a random choice</a:t>
            </a:r>
          </a:p>
        </p:txBody>
      </p:sp>
      <p:sp>
        <p:nvSpPr>
          <p:cNvPr id="24581"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1EB056D9-6AB8-4B59-91BB-14D864966182}"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74688" y="252413"/>
            <a:ext cx="8986837" cy="1092200"/>
          </a:xfrm>
        </p:spPr>
        <p:txBody>
          <a:bodyPr/>
          <a:lstStyle/>
          <a:p>
            <a:r>
              <a:rPr lang="en-US" smtClean="0"/>
              <a:t>Instead: Use simple statistics</a:t>
            </a:r>
          </a:p>
        </p:txBody>
      </p:sp>
      <p:sp>
        <p:nvSpPr>
          <p:cNvPr id="25603" name="Rectangle 5"/>
          <p:cNvSpPr>
            <a:spLocks noChangeArrowheads="1"/>
          </p:cNvSpPr>
          <p:nvPr/>
        </p:nvSpPr>
        <p:spPr bwMode="auto">
          <a:xfrm>
            <a:off x="476250" y="1760538"/>
            <a:ext cx="8636000" cy="4708525"/>
          </a:xfrm>
          <a:prstGeom prst="rect">
            <a:avLst/>
          </a:prstGeom>
          <a:solidFill>
            <a:srgbClr val="FFFF00"/>
          </a:solidFill>
          <a:ln w="9525">
            <a:solidFill>
              <a:schemeClr val="tx1"/>
            </a:solidFill>
            <a:miter lim="800000"/>
            <a:headEnd/>
            <a:tailEnd/>
          </a:ln>
        </p:spPr>
        <p:txBody>
          <a:bodyPr>
            <a:spAutoFit/>
          </a:bodyPr>
          <a:lstStyle/>
          <a:p>
            <a:r>
              <a:rPr lang="en-US" sz="2000" b="1">
                <a:latin typeface="Courier New" pitchFamily="49" charset="0"/>
                <a:cs typeface="Courier New" pitchFamily="49" charset="0"/>
              </a:rPr>
              <a:t>@Test</a:t>
            </a:r>
          </a:p>
          <a:p>
            <a:r>
              <a:rPr lang="en-US" sz="2000" b="1">
                <a:latin typeface="Courier New" pitchFamily="49" charset="0"/>
                <a:cs typeface="Courier New" pitchFamily="49" charset="0"/>
              </a:rPr>
              <a:t>public void test_UniformGreetingDistribution() {</a:t>
            </a:r>
            <a:br>
              <a:rPr lang="en-US" sz="2000" b="1">
                <a:latin typeface="Courier New" pitchFamily="49" charset="0"/>
                <a:cs typeface="Courier New" pitchFamily="49" charset="0"/>
              </a:rPr>
            </a:br>
            <a:r>
              <a:rPr lang="en-US" sz="2000" b="1">
                <a:latin typeface="Courier New" pitchFamily="49" charset="0"/>
                <a:cs typeface="Courier New" pitchFamily="49" charset="0"/>
              </a:rPr>
              <a:t> // …count frequencies of messages returned, as in</a:t>
            </a:r>
            <a:br>
              <a:rPr lang="en-US" sz="2000" b="1">
                <a:latin typeface="Courier New" pitchFamily="49" charset="0"/>
                <a:cs typeface="Courier New" pitchFamily="49" charset="0"/>
              </a:rPr>
            </a:br>
            <a:r>
              <a:rPr lang="en-US" sz="2000" b="1">
                <a:latin typeface="Courier New" pitchFamily="49" charset="0"/>
                <a:cs typeface="Courier New" pitchFamily="49" charset="0"/>
              </a:rPr>
              <a:t> // …previous test (test_EveryGreetingReturned)</a:t>
            </a:r>
            <a:br>
              <a:rPr lang="en-US" sz="2000" b="1">
                <a:latin typeface="Courier New" pitchFamily="49" charset="0"/>
                <a:cs typeface="Courier New" pitchFamily="49" charset="0"/>
              </a:rPr>
            </a:br>
            <a:endParaRPr lang="en-US" sz="2000" b="1">
              <a:latin typeface="Courier New" pitchFamily="49" charset="0"/>
              <a:cs typeface="Courier New" pitchFamily="49" charset="0"/>
            </a:endParaRPr>
          </a:p>
          <a:p>
            <a:r>
              <a:rPr lang="en-US" sz="2000" b="1">
                <a:latin typeface="Courier New" pitchFamily="49" charset="0"/>
                <a:cs typeface="Courier New" pitchFamily="49" charset="0"/>
              </a:rPr>
              <a:t>  float chiSquared = 0f;</a:t>
            </a:r>
            <a:br>
              <a:rPr lang="en-US" sz="2000" b="1">
                <a:latin typeface="Courier New" pitchFamily="49" charset="0"/>
                <a:cs typeface="Courier New" pitchFamily="49" charset="0"/>
              </a:rPr>
            </a:br>
            <a:r>
              <a:rPr lang="en-US" sz="2000" b="1">
                <a:latin typeface="Courier New" pitchFamily="49" charset="0"/>
                <a:cs typeface="Courier New" pitchFamily="49" charset="0"/>
              </a:rPr>
              <a:t>  float expected = 20f;</a:t>
            </a:r>
          </a:p>
          <a:p>
            <a:r>
              <a:rPr lang="en-US" sz="2000" b="1">
                <a:latin typeface="Courier New" pitchFamily="49" charset="0"/>
                <a:cs typeface="Courier New" pitchFamily="49" charset="0"/>
              </a:rPr>
              <a:t>  for (int i = 0; i &lt; greetingCount; i++) </a:t>
            </a:r>
          </a:p>
          <a:p>
            <a:r>
              <a:rPr lang="en-US" sz="2000" b="1">
                <a:latin typeface="Courier New" pitchFamily="49" charset="0"/>
                <a:cs typeface="Courier New" pitchFamily="49" charset="0"/>
              </a:rPr>
              <a:t>    chiSquared = chiSquared +</a:t>
            </a:r>
            <a:br>
              <a:rPr lang="en-US" sz="2000" b="1">
                <a:latin typeface="Courier New" pitchFamily="49" charset="0"/>
                <a:cs typeface="Courier New" pitchFamily="49" charset="0"/>
              </a:rPr>
            </a:br>
            <a:r>
              <a:rPr lang="en-US" sz="2000" b="1">
                <a:latin typeface="Courier New" pitchFamily="49" charset="0"/>
                <a:cs typeface="Courier New" pitchFamily="49" charset="0"/>
              </a:rPr>
              <a:t>		((count[i]-expected)*</a:t>
            </a:r>
            <a:br>
              <a:rPr lang="en-US" sz="2000" b="1">
                <a:latin typeface="Courier New" pitchFamily="49" charset="0"/>
                <a:cs typeface="Courier New" pitchFamily="49" charset="0"/>
              </a:rPr>
            </a:br>
            <a:r>
              <a:rPr lang="en-US" sz="2000" b="1">
                <a:latin typeface="Courier New" pitchFamily="49" charset="0"/>
                <a:cs typeface="Courier New" pitchFamily="49" charset="0"/>
              </a:rPr>
              <a:t>             (count[i]-expected))</a:t>
            </a:r>
            <a:br>
              <a:rPr lang="en-US" sz="2000" b="1">
                <a:latin typeface="Courier New" pitchFamily="49" charset="0"/>
                <a:cs typeface="Courier New" pitchFamily="49" charset="0"/>
              </a:rPr>
            </a:br>
            <a:r>
              <a:rPr lang="en-US" sz="2000" b="1">
                <a:latin typeface="Courier New" pitchFamily="49" charset="0"/>
                <a:cs typeface="Courier New" pitchFamily="49" charset="0"/>
              </a:rPr>
              <a:t>                          /expected;</a:t>
            </a:r>
          </a:p>
          <a:p>
            <a:r>
              <a:rPr lang="en-US" sz="2000" b="1">
                <a:latin typeface="Courier New" pitchFamily="49" charset="0"/>
                <a:cs typeface="Courier New" pitchFamily="49" charset="0"/>
              </a:rPr>
              <a:t>  if (chiSquared &gt; 13.277) // df 4, pvalue .01</a:t>
            </a:r>
          </a:p>
          <a:p>
            <a:r>
              <a:rPr lang="en-US" sz="2000" b="1">
                <a:latin typeface="Courier New" pitchFamily="49" charset="0"/>
                <a:cs typeface="Courier New" pitchFamily="49" charset="0"/>
              </a:rPr>
              <a:t>    fail("Too much variance");</a:t>
            </a:r>
            <a:endParaRPr lang="en-US" sz="2000" b="1" u="sng">
              <a:latin typeface="Courier New" pitchFamily="49" charset="0"/>
              <a:cs typeface="Courier New" pitchFamily="49" charset="0"/>
            </a:endParaRPr>
          </a:p>
          <a:p>
            <a:r>
              <a:rPr lang="en-US" sz="2000" b="1">
                <a:latin typeface="Courier New" pitchFamily="49" charset="0"/>
                <a:cs typeface="Courier New" pitchFamily="49" charset="0"/>
              </a:rPr>
              <a:t>}</a:t>
            </a:r>
          </a:p>
        </p:txBody>
      </p:sp>
      <p:sp>
        <p:nvSpPr>
          <p:cNvPr id="25604"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83C14BBF-DEA4-4D9E-AEDA-765C5E157326}"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74688" y="252413"/>
            <a:ext cx="8986837" cy="1092200"/>
          </a:xfrm>
        </p:spPr>
        <p:txBody>
          <a:bodyPr/>
          <a:lstStyle/>
          <a:p>
            <a:r>
              <a:rPr lang="en-US" smtClean="0"/>
              <a:t>A JUnit test suite</a:t>
            </a:r>
          </a:p>
        </p:txBody>
      </p:sp>
      <p:sp>
        <p:nvSpPr>
          <p:cNvPr id="26627" name="Rectangle 3"/>
          <p:cNvSpPr>
            <a:spLocks noGrp="1" noChangeArrowheads="1"/>
          </p:cNvSpPr>
          <p:nvPr>
            <p:ph type="body" idx="1"/>
          </p:nvPr>
        </p:nvSpPr>
        <p:spPr>
          <a:xfrm>
            <a:off x="312738" y="1765300"/>
            <a:ext cx="5630862" cy="4718050"/>
          </a:xfrm>
          <a:solidFill>
            <a:srgbClr val="FFFF00"/>
          </a:solidFill>
          <a:ln>
            <a:solidFill>
              <a:schemeClr val="tx1"/>
            </a:solidFill>
            <a:miter lim="800000"/>
            <a:headEnd/>
            <a:tailEnd/>
          </a:ln>
        </p:spPr>
        <p:txBody>
          <a:bodyPr>
            <a:spAutoFit/>
          </a:bodyPr>
          <a:lstStyle/>
          <a:p>
            <a:pPr marL="50800" indent="0">
              <a:buFont typeface="Wingdings" pitchFamily="2" charset="2"/>
              <a:buNone/>
            </a:pPr>
            <a:r>
              <a:rPr lang="en-US" sz="2000" b="1" smtClean="0">
                <a:solidFill>
                  <a:srgbClr val="7F0055"/>
                </a:solidFill>
                <a:latin typeface="Courier New" pitchFamily="49" charset="0"/>
                <a:cs typeface="Courier New" pitchFamily="49" charset="0"/>
              </a:rPr>
              <a:t>import org.junit.runner.RunWith;</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import org.junit.runners.Suite;</a:t>
            </a:r>
          </a:p>
          <a:p>
            <a:pPr marL="50800" indent="0">
              <a:buFont typeface="Wingdings" pitchFamily="2" charset="2"/>
              <a:buNone/>
            </a:pPr>
            <a:endParaRPr lang="en-US" sz="2000" b="1" smtClean="0">
              <a:solidFill>
                <a:srgbClr val="7F0055"/>
              </a:solidFill>
              <a:latin typeface="Courier New" pitchFamily="49" charset="0"/>
              <a:cs typeface="Courier New" pitchFamily="49" charset="0"/>
            </a:endParaRPr>
          </a:p>
          <a:p>
            <a:pPr marL="50800" indent="0">
              <a:buFont typeface="Wingdings" pitchFamily="2" charset="2"/>
              <a:buNone/>
            </a:pPr>
            <a:r>
              <a:rPr lang="en-US" sz="2000" b="1" smtClean="0">
                <a:solidFill>
                  <a:srgbClr val="FF0000"/>
                </a:solidFill>
                <a:latin typeface="Courier New" pitchFamily="49" charset="0"/>
                <a:cs typeface="Courier New" pitchFamily="49" charset="0"/>
              </a:rPr>
              <a:t>@RunWith(Suite.class)</a:t>
            </a:r>
            <a:br>
              <a:rPr lang="en-US" sz="2000" b="1" smtClean="0">
                <a:solidFill>
                  <a:srgbClr val="FF0000"/>
                </a:solidFill>
                <a:latin typeface="Courier New" pitchFamily="49" charset="0"/>
                <a:cs typeface="Courier New" pitchFamily="49" charset="0"/>
              </a:rPr>
            </a:br>
            <a:r>
              <a:rPr lang="en-US" sz="2000" b="1" smtClean="0">
                <a:solidFill>
                  <a:srgbClr val="FF0000"/>
                </a:solidFill>
                <a:latin typeface="Courier New" pitchFamily="49" charset="0"/>
                <a:cs typeface="Courier New" pitchFamily="49" charset="0"/>
              </a:rPr>
              <a:t>@Suite.SuiteClasses(</a:t>
            </a:r>
            <a:r>
              <a:rPr lang="en-US" sz="2000" b="1" smtClean="0">
                <a:solidFill>
                  <a:srgbClr val="7F0055"/>
                </a:solidFill>
                <a:latin typeface="Courier New" pitchFamily="49" charset="0"/>
                <a:cs typeface="Courier New" pitchFamily="49" charset="0"/>
              </a:rPr>
              <a:t>{</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RandomHelloTest.class,</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SleazyRandomHelloTest.class</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a:t>
            </a:r>
            <a:r>
              <a:rPr lang="en-US" sz="2000" b="1" smtClean="0">
                <a:solidFill>
                  <a:srgbClr val="FF0000"/>
                </a:solidFill>
                <a:latin typeface="Courier New" pitchFamily="49" charset="0"/>
                <a:cs typeface="Courier New" pitchFamily="49" charset="0"/>
              </a:rPr>
              <a:t>)</a:t>
            </a:r>
          </a:p>
          <a:p>
            <a:pPr marL="50800" indent="0">
              <a:buFont typeface="Wingdings" pitchFamily="2" charset="2"/>
              <a:buNone/>
            </a:pPr>
            <a:r>
              <a:rPr lang="en-US" sz="2000" b="1" smtClean="0">
                <a:solidFill>
                  <a:srgbClr val="7F0055"/>
                </a:solidFill>
                <a:latin typeface="Courier New" pitchFamily="49" charset="0"/>
                <a:cs typeface="Courier New" pitchFamily="49" charset="0"/>
              </a:rPr>
              <a:t>public class AllTests {</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 this class remains completely</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 empty, being used only as a</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 holder for the above</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  // annotations</a:t>
            </a:r>
            <a:br>
              <a:rPr lang="en-US" sz="2000" b="1" smtClean="0">
                <a:solidFill>
                  <a:srgbClr val="7F0055"/>
                </a:solidFill>
                <a:latin typeface="Courier New" pitchFamily="49" charset="0"/>
                <a:cs typeface="Courier New" pitchFamily="49" charset="0"/>
              </a:rPr>
            </a:br>
            <a:r>
              <a:rPr lang="en-US" sz="2000" b="1" smtClean="0">
                <a:solidFill>
                  <a:srgbClr val="7F0055"/>
                </a:solidFill>
                <a:latin typeface="Courier New" pitchFamily="49" charset="0"/>
                <a:cs typeface="Courier New" pitchFamily="49" charset="0"/>
              </a:rPr>
              <a:t>}</a:t>
            </a:r>
            <a:endParaRPr lang="en-US" sz="2000" b="1" smtClean="0">
              <a:latin typeface="Courier New" pitchFamily="49" charset="0"/>
              <a:cs typeface="Courier New" pitchFamily="49" charset="0"/>
            </a:endParaRPr>
          </a:p>
        </p:txBody>
      </p:sp>
      <p:sp>
        <p:nvSpPr>
          <p:cNvPr id="5" name="TextBox 4"/>
          <p:cNvSpPr txBox="1"/>
          <p:nvPr/>
        </p:nvSpPr>
        <p:spPr>
          <a:xfrm>
            <a:off x="6100763" y="1857375"/>
            <a:ext cx="3816350" cy="5570538"/>
          </a:xfrm>
          <a:prstGeom prst="rect">
            <a:avLst/>
          </a:prstGeom>
          <a:noFill/>
          <a:ln>
            <a:solidFill>
              <a:schemeClr val="bg1">
                <a:lumMod val="65000"/>
              </a:schemeClr>
            </a:solidFill>
          </a:ln>
        </p:spPr>
        <p:txBody>
          <a:bodyPr>
            <a:spAutoFit/>
          </a:bodyPr>
          <a:lstStyle/>
          <a:p>
            <a:pPr marL="342900" lvl="2" indent="-342900">
              <a:buFont typeface="Wingdings" pitchFamily="2" charset="2"/>
              <a:buChar char="q"/>
              <a:defRPr/>
            </a:pPr>
            <a:r>
              <a:rPr lang="en-US" dirty="0">
                <a:latin typeface="Tw Cen MT" pitchFamily="34" charset="0"/>
              </a:rPr>
              <a:t>Define one suite for each program (for now)</a:t>
            </a:r>
          </a:p>
          <a:p>
            <a:pPr marL="342900" lvl="2" indent="-342900">
              <a:buFont typeface="Wingdings" pitchFamily="2" charset="2"/>
              <a:buChar char="q"/>
              <a:defRPr/>
            </a:pPr>
            <a:r>
              <a:rPr lang="en-US" dirty="0">
                <a:latin typeface="Tw Cen MT" pitchFamily="34" charset="0"/>
              </a:rPr>
              <a:t>The suite allows multiple test classes – each of which has its own set of </a:t>
            </a:r>
            <a:r>
              <a:rPr lang="en-US" sz="2000" b="1" dirty="0">
                <a:latin typeface="Courier New" pitchFamily="49" charset="0"/>
                <a:cs typeface="Courier New" pitchFamily="49" charset="0"/>
              </a:rPr>
              <a:t>@Test</a:t>
            </a:r>
            <a:r>
              <a:rPr lang="en-US" sz="2000" b="1" dirty="0">
                <a:latin typeface="+mn-lt"/>
                <a:cs typeface="Consolas" pitchFamily="49" charset="0"/>
              </a:rPr>
              <a:t> </a:t>
            </a:r>
            <a:r>
              <a:rPr lang="en-US" dirty="0">
                <a:latin typeface="Tw Cen MT" pitchFamily="34" charset="0"/>
              </a:rPr>
              <a:t>methods – to be defined and run together</a:t>
            </a:r>
          </a:p>
          <a:p>
            <a:pPr marL="342900" lvl="2" indent="-342900">
              <a:buFont typeface="Wingdings" pitchFamily="2" charset="2"/>
              <a:buChar char="q"/>
              <a:defRPr/>
            </a:pPr>
            <a:r>
              <a:rPr lang="en-US" dirty="0">
                <a:latin typeface="Tw Cen MT" pitchFamily="34" charset="0"/>
              </a:rPr>
              <a:t>Add </a:t>
            </a:r>
            <a:r>
              <a:rPr lang="en-US" sz="2000" b="1" dirty="0" err="1">
                <a:latin typeface="Courier New" pitchFamily="49" charset="0"/>
                <a:cs typeface="Courier New" pitchFamily="49" charset="0"/>
              </a:rPr>
              <a:t>tc.class</a:t>
            </a:r>
            <a:r>
              <a:rPr lang="en-US" dirty="0">
                <a:latin typeface="Tw Cen MT" pitchFamily="34" charset="0"/>
              </a:rPr>
              <a:t> to the </a:t>
            </a:r>
            <a:r>
              <a:rPr lang="en-US" sz="2000" b="1" dirty="0">
                <a:latin typeface="Consolas" pitchFamily="49" charset="0"/>
                <a:cs typeface="Consolas" pitchFamily="49" charset="0"/>
              </a:rPr>
              <a:t>@</a:t>
            </a:r>
            <a:r>
              <a:rPr lang="en-US" sz="2000" b="1" dirty="0" err="1">
                <a:latin typeface="Courier New" pitchFamily="49" charset="0"/>
                <a:cs typeface="Courier New" pitchFamily="49" charset="0"/>
              </a:rPr>
              <a:t>Suite.SuiteClasses</a:t>
            </a:r>
            <a:r>
              <a:rPr lang="en-US" sz="2000" b="1" dirty="0">
                <a:latin typeface="Consolas" pitchFamily="49" charset="0"/>
                <a:cs typeface="Consolas" pitchFamily="49" charset="0"/>
              </a:rPr>
              <a:t> </a:t>
            </a:r>
            <a:r>
              <a:rPr lang="en-US" dirty="0">
                <a:latin typeface="Tw Cen MT" pitchFamily="34" charset="0"/>
              </a:rPr>
              <a:t>annotation if you add a new test class named </a:t>
            </a:r>
            <a:r>
              <a:rPr lang="en-US" sz="2000" b="1" dirty="0" err="1">
                <a:latin typeface="Courier New" pitchFamily="49" charset="0"/>
                <a:cs typeface="Courier New" pitchFamily="49" charset="0"/>
              </a:rPr>
              <a:t>tc</a:t>
            </a:r>
            <a:endParaRPr lang="en-US" sz="2000" b="1" dirty="0">
              <a:latin typeface="Courier New" pitchFamily="49" charset="0"/>
              <a:cs typeface="Courier New" pitchFamily="49" charset="0"/>
            </a:endParaRPr>
          </a:p>
          <a:p>
            <a:pPr marL="342900" lvl="2" indent="-342900">
              <a:buFont typeface="Wingdings" pitchFamily="2" charset="2"/>
              <a:buChar char="q"/>
              <a:defRPr/>
            </a:pPr>
            <a:r>
              <a:rPr lang="en-US" dirty="0">
                <a:latin typeface="Tw Cen MT" pitchFamily="34" charset="0"/>
              </a:rPr>
              <a:t>So, a </a:t>
            </a:r>
            <a:r>
              <a:rPr lang="en-US" dirty="0" err="1">
                <a:latin typeface="Tw Cen MT" pitchFamily="34" charset="0"/>
              </a:rPr>
              <a:t>JUnit</a:t>
            </a:r>
            <a:r>
              <a:rPr lang="en-US" dirty="0">
                <a:latin typeface="Tw Cen MT" pitchFamily="34" charset="0"/>
              </a:rPr>
              <a:t> test suite is a set of test classes (which makes it a set of a set of test methods)</a:t>
            </a:r>
            <a:endParaRPr lang="en-US" dirty="0">
              <a:latin typeface="+mn-lt"/>
            </a:endParaRPr>
          </a:p>
        </p:txBody>
      </p:sp>
      <p:cxnSp>
        <p:nvCxnSpPr>
          <p:cNvPr id="16" name="Straight Arrow Connector 15"/>
          <p:cNvCxnSpPr/>
          <p:nvPr/>
        </p:nvCxnSpPr>
        <p:spPr>
          <a:xfrm flipH="1" flipV="1">
            <a:off x="4683125" y="4083050"/>
            <a:ext cx="1638300" cy="5524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30" name="Date Placeholder 1"/>
          <p:cNvSpPr>
            <a:spLocks noGrp="1"/>
          </p:cNvSpPr>
          <p:nvPr>
            <p:ph type="dt" sz="quarter" idx="10"/>
          </p:nvPr>
        </p:nvSpPr>
        <p:spPr bwMode="auto">
          <a:xfrm>
            <a:off x="407988" y="6891338"/>
            <a:ext cx="2938462"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BEE2BF39-EB2E-47F3-BFEF-25906625FB8E}" type="slidenum">
              <a:rPr lang="en-US"/>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86837" cy="1092200"/>
          </a:xfrm>
        </p:spPr>
        <p:txBody>
          <a:bodyPr/>
          <a:lstStyle/>
          <a:p>
            <a:r>
              <a:rPr lang="en-US" smtClean="0"/>
              <a:t>JUnit assertion methods</a:t>
            </a:r>
          </a:p>
        </p:txBody>
      </p:sp>
      <p:sp>
        <p:nvSpPr>
          <p:cNvPr id="27651" name="Rectangle 3"/>
          <p:cNvSpPr>
            <a:spLocks noGrp="1" noChangeArrowheads="1"/>
          </p:cNvSpPr>
          <p:nvPr>
            <p:ph type="body" idx="1"/>
          </p:nvPr>
        </p:nvSpPr>
        <p:spPr>
          <a:xfrm>
            <a:off x="546100" y="5441950"/>
            <a:ext cx="8985250" cy="1846263"/>
          </a:xfrm>
        </p:spPr>
        <p:txBody>
          <a:bodyPr>
            <a:spAutoFit/>
          </a:bodyPr>
          <a:lstStyle/>
          <a:p>
            <a:r>
              <a:rPr lang="en-US" sz="2400" smtClean="0"/>
              <a:t>Can add a failure message: </a:t>
            </a:r>
            <a:r>
              <a:rPr lang="en-US" sz="1800" b="1" smtClean="0">
                <a:latin typeface="Courier New" pitchFamily="49" charset="0"/>
                <a:cs typeface="Courier New" pitchFamily="49" charset="0"/>
              </a:rPr>
              <a:t>assertNull(“Ptr isn’t null", value)</a:t>
            </a:r>
          </a:p>
          <a:p>
            <a:r>
              <a:rPr lang="en-US" sz="2000" b="1" smtClean="0">
                <a:latin typeface="Courier New" pitchFamily="49" charset="0"/>
                <a:cs typeface="Courier New" pitchFamily="49" charset="0"/>
              </a:rPr>
              <a:t>expected</a:t>
            </a:r>
            <a:r>
              <a:rPr lang="en-US" sz="2800" smtClean="0"/>
              <a:t> </a:t>
            </a:r>
            <a:r>
              <a:rPr lang="en-US" sz="2400" smtClean="0"/>
              <a:t>is the oracle – remember this is the first (leftmost) param</a:t>
            </a:r>
          </a:p>
          <a:p>
            <a:r>
              <a:rPr lang="en-US" sz="2400" smtClean="0"/>
              <a:t>The table above only describes when to fail – what happens if an assertion succeeds?  Does the test pass?</a:t>
            </a:r>
          </a:p>
        </p:txBody>
      </p:sp>
      <p:graphicFrame>
        <p:nvGraphicFramePr>
          <p:cNvPr id="522244" name="Group 4"/>
          <p:cNvGraphicFramePr>
            <a:graphicFrameLocks noGrp="1"/>
          </p:cNvGraphicFramePr>
          <p:nvPr/>
        </p:nvGraphicFramePr>
        <p:xfrm>
          <a:off x="803275" y="1816100"/>
          <a:ext cx="8582025" cy="3530600"/>
        </p:xfrm>
        <a:graphic>
          <a:graphicData uri="http://schemas.openxmlformats.org/drawingml/2006/table">
            <a:tbl>
              <a:tblPr/>
              <a:tblGrid>
                <a:gridCol w="4162863"/>
                <a:gridCol w="4419162"/>
              </a:tblGrid>
              <a:tr h="527664">
                <a:tc gridSpan="2">
                  <a:txBody>
                    <a:bodyPr/>
                    <a:lstStyle/>
                    <a:p>
                      <a:pPr marL="0" marR="0" lvl="0" indent="0" algn="ctr" defTabSz="914400" rtl="0" eaLnBrk="0" fontAlgn="base" latinLnBrk="0" hangingPunct="0">
                        <a:lnSpc>
                          <a:spcPct val="100000"/>
                        </a:lnSpc>
                        <a:spcBef>
                          <a:spcPct val="0"/>
                        </a:spcBef>
                        <a:spcAft>
                          <a:spcPct val="0"/>
                        </a:spcAft>
                        <a:buClr>
                          <a:srgbClr val="39275B"/>
                        </a:buClr>
                        <a:buSzPct val="100000"/>
                        <a:buFontTx/>
                        <a:buNone/>
                        <a:tabLst/>
                      </a:pPr>
                      <a:r>
                        <a:rPr kumimoji="0" lang="en-US" sz="2800" b="0" i="0" u="none" strike="noStrike" cap="none" normalizeH="0" baseline="0" dirty="0" smtClean="0">
                          <a:ln>
                            <a:noFill/>
                          </a:ln>
                          <a:solidFill>
                            <a:srgbClr val="262626"/>
                          </a:solidFill>
                          <a:effectLst/>
                          <a:latin typeface="+mn-lt"/>
                          <a:cs typeface="Times New Roman" pitchFamily="18" charset="0"/>
                        </a:rPr>
                        <a:t>…causes the current test to fail…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endParaRPr kumimoji="0" lang="en-US" sz="2000" b="0" i="0" u="none" strike="noStrike" cap="none" normalizeH="0" baseline="0" dirty="0" smtClean="0">
                        <a:ln>
                          <a:noFill/>
                        </a:ln>
                        <a:solidFill>
                          <a:srgbClr val="262626"/>
                        </a:solidFill>
                        <a:effectLst/>
                        <a:latin typeface="+mn-lt"/>
                        <a:cs typeface="Times New Roman" pitchFamily="18" charset="0"/>
                      </a:endParaRPr>
                    </a:p>
                  </a:txBody>
                  <a:tcPr marL="100767" marR="100767" marT="50415" marB="504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fail()</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immediately</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assertTrue</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tst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a:t>
                      </a:r>
                      <a:r>
                        <a:rPr kumimoji="0" lang="en-US" sz="1600" b="1" i="0" u="none" strike="noStrike" kern="1200" cap="none" normalizeH="0" baseline="0" dirty="0" err="1" smtClean="0">
                          <a:ln>
                            <a:noFill/>
                          </a:ln>
                          <a:solidFill>
                            <a:srgbClr val="262626"/>
                          </a:solidFill>
                          <a:effectLst/>
                          <a:latin typeface="Courier New" pitchFamily="49" charset="0"/>
                          <a:ea typeface="+mn-ea"/>
                          <a:cs typeface="Courier New" pitchFamily="49" charset="0"/>
                        </a:rPr>
                        <a:t>tst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is false</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assertFalse</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tst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a:t>
                      </a:r>
                      <a:r>
                        <a:rPr kumimoji="0" lang="en-US" sz="1600" b="1" i="0" u="none" strike="noStrike" kern="1200" cap="none" normalizeH="0" baseline="0" dirty="0" smtClean="0">
                          <a:ln>
                            <a:noFill/>
                          </a:ln>
                          <a:solidFill>
                            <a:srgbClr val="262626"/>
                          </a:solidFill>
                          <a:effectLst/>
                          <a:latin typeface="Courier New" pitchFamily="49" charset="0"/>
                          <a:ea typeface="+mn-ea"/>
                          <a:cs typeface="Courier New" pitchFamily="49" charset="0"/>
                        </a:rPr>
                        <a:t>test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is true</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assertEquals</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(expected, actual)</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expected does not equal actual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assertSame</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(expected, actual)</a:t>
                      </a:r>
                      <a:endParaRPr kumimoji="0" lang="en-US" sz="2400" b="1" i="0" u="none" strike="noStrike" cap="none" normalizeH="0" baseline="0" dirty="0" smtClean="0">
                        <a:ln>
                          <a:noFill/>
                        </a:ln>
                        <a:solidFill>
                          <a:srgbClr val="262626"/>
                        </a:solidFill>
                        <a:effectLst/>
                        <a:latin typeface="Courier New" pitchFamily="49" charset="0"/>
                        <a:cs typeface="Courier New" pitchFamily="49" charset="0"/>
                      </a:endParaRP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expected != actual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assertNotSame</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(expected, actual)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oracle == actual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assertNull</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(value)</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value is not null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67">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assertNotNull</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(value)</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39275B"/>
                        </a:buClr>
                        <a:buSzPct val="100000"/>
                        <a:buFontTx/>
                        <a:buNone/>
                        <a:tabLst/>
                      </a:pP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if value is null</a:t>
                      </a:r>
                    </a:p>
                  </a:txBody>
                  <a:tcPr marL="100767" marR="100767" marT="50444" marB="5044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683" name="Date Placeholder 1"/>
          <p:cNvSpPr>
            <a:spLocks noGrp="1"/>
          </p:cNvSpPr>
          <p:nvPr>
            <p:ph type="dt" sz="quarter" idx="10"/>
          </p:nvPr>
        </p:nvSpPr>
        <p:spPr bwMode="auto">
          <a:xfrm>
            <a:off x="7138988" y="7097713"/>
            <a:ext cx="2938462"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FE493439-BA83-4014-8209-946A3F03BB46}"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txBox="1">
            <a:spLocks noChangeArrowheads="1"/>
          </p:cNvSpPr>
          <p:nvPr/>
        </p:nvSpPr>
        <p:spPr bwMode="auto">
          <a:xfrm>
            <a:off x="536575" y="5441950"/>
            <a:ext cx="898525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marL="352425" indent="-352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654050" indent="-352425">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775"/>
              </a:spcBef>
              <a:buClr>
                <a:schemeClr val="accent2"/>
              </a:buClr>
              <a:buSzPct val="60000"/>
              <a:buFont typeface="Wingdings" pitchFamily="2" charset="2"/>
              <a:buChar char=""/>
            </a:pPr>
            <a:r>
              <a:rPr lang="en-US">
                <a:latin typeface="Tw Cen MT" pitchFamily="34" charset="0"/>
              </a:rPr>
              <a:t>High-level concept: test behaviors in combination</a:t>
            </a:r>
          </a:p>
          <a:p>
            <a:pPr lvl="2">
              <a:spcBef>
                <a:spcPts val="775"/>
              </a:spcBef>
              <a:buClr>
                <a:schemeClr val="accent2"/>
              </a:buClr>
              <a:buSzPct val="60000"/>
              <a:buFont typeface="Wingdings" pitchFamily="2" charset="2"/>
              <a:buChar char=""/>
            </a:pPr>
            <a:r>
              <a:rPr lang="en-US" sz="2000">
                <a:solidFill>
                  <a:srgbClr val="404040"/>
                </a:solidFill>
                <a:latin typeface="Tw Cen MT" pitchFamily="34" charset="0"/>
              </a:rPr>
              <a:t>Maybe </a:t>
            </a:r>
            <a:r>
              <a:rPr lang="en-US" sz="2000">
                <a:solidFill>
                  <a:srgbClr val="404040"/>
                </a:solidFill>
                <a:latin typeface="Courier New" pitchFamily="49" charset="0"/>
              </a:rPr>
              <a:t>add</a:t>
            </a:r>
            <a:r>
              <a:rPr lang="en-US" sz="2000">
                <a:solidFill>
                  <a:srgbClr val="404040"/>
                </a:solidFill>
                <a:latin typeface="Tw Cen MT" pitchFamily="34" charset="0"/>
              </a:rPr>
              <a:t>  works when called once, but not when call twice</a:t>
            </a:r>
          </a:p>
          <a:p>
            <a:pPr lvl="2">
              <a:spcBef>
                <a:spcPts val="775"/>
              </a:spcBef>
              <a:buClr>
                <a:schemeClr val="accent2"/>
              </a:buClr>
              <a:buSzPct val="60000"/>
              <a:buFont typeface="Wingdings" pitchFamily="2" charset="2"/>
              <a:buChar char=""/>
            </a:pPr>
            <a:r>
              <a:rPr lang="en-US" sz="2000">
                <a:solidFill>
                  <a:srgbClr val="404040"/>
                </a:solidFill>
                <a:latin typeface="Tw Cen MT" pitchFamily="34" charset="0"/>
              </a:rPr>
              <a:t>Maybe </a:t>
            </a:r>
            <a:r>
              <a:rPr lang="en-US" sz="2000">
                <a:solidFill>
                  <a:srgbClr val="404040"/>
                </a:solidFill>
                <a:latin typeface="Courier New" pitchFamily="49" charset="0"/>
              </a:rPr>
              <a:t>add</a:t>
            </a:r>
            <a:r>
              <a:rPr lang="en-US" sz="2000">
                <a:solidFill>
                  <a:srgbClr val="404040"/>
                </a:solidFill>
                <a:latin typeface="Tw Cen MT" pitchFamily="34" charset="0"/>
              </a:rPr>
              <a:t> works by itself, but fails (or causes a failure) after calling </a:t>
            </a:r>
            <a:r>
              <a:rPr lang="en-US" sz="2000">
                <a:solidFill>
                  <a:srgbClr val="404040"/>
                </a:solidFill>
                <a:latin typeface="Courier New" pitchFamily="49" charset="0"/>
              </a:rPr>
              <a:t>remove</a:t>
            </a:r>
          </a:p>
        </p:txBody>
      </p:sp>
      <p:sp>
        <p:nvSpPr>
          <p:cNvPr id="28675" name="Rectangle 2"/>
          <p:cNvSpPr>
            <a:spLocks noGrp="1" noChangeArrowheads="1"/>
          </p:cNvSpPr>
          <p:nvPr>
            <p:ph type="title"/>
          </p:nvPr>
        </p:nvSpPr>
        <p:spPr/>
        <p:txBody>
          <a:bodyPr/>
          <a:lstStyle/>
          <a:p>
            <a:r>
              <a:rPr lang="en-US" sz="4400" b="1" smtClean="0">
                <a:latin typeface="Courier New" pitchFamily="49" charset="0"/>
                <a:cs typeface="Courier New" pitchFamily="49" charset="0"/>
              </a:rPr>
              <a:t>ArrayIntList</a:t>
            </a:r>
            <a:r>
              <a:rPr lang="en-US" smtClean="0"/>
              <a:t>: example tests</a:t>
            </a:r>
          </a:p>
        </p:txBody>
      </p:sp>
      <p:sp>
        <p:nvSpPr>
          <p:cNvPr id="26627" name="Rectangle 3"/>
          <p:cNvSpPr>
            <a:spLocks noGrp="1" noChangeArrowheads="1"/>
          </p:cNvSpPr>
          <p:nvPr>
            <p:ph sz="quarter" idx="1"/>
          </p:nvPr>
        </p:nvSpPr>
        <p:spPr>
          <a:xfrm>
            <a:off x="220663" y="1752600"/>
            <a:ext cx="4808537" cy="3354388"/>
          </a:xfrm>
          <a:solidFill>
            <a:srgbClr val="FFFF00"/>
          </a:solidFill>
          <a:ln>
            <a:solidFill>
              <a:schemeClr val="bg1">
                <a:lumMod val="50000"/>
              </a:schemeClr>
            </a:solidFill>
          </a:ln>
        </p:spPr>
        <p:txBody>
          <a:bodyPr>
            <a:spAutoFit/>
          </a:bodyPr>
          <a:lstStyle/>
          <a:p>
            <a:pPr marL="0" lvl="1" indent="0">
              <a:buFont typeface="Wingdings" pitchFamily="2" charset="2"/>
              <a:buNone/>
              <a:defRPr/>
            </a:pPr>
            <a:r>
              <a:rPr lang="en-US" sz="1800" b="1" dirty="0" smtClean="0">
                <a:latin typeface="Courier New" pitchFamily="49" charset="0"/>
                <a:cs typeface="Courier New" pitchFamily="49" charset="0"/>
              </a:rPr>
              <a:t>@Test</a:t>
            </a:r>
          </a:p>
          <a:p>
            <a:pPr marL="0" indent="0">
              <a:buFont typeface="Wingdings" pitchFamily="2" charset="2"/>
              <a:buNone/>
              <a:defRPr/>
            </a:pPr>
            <a:r>
              <a:rPr lang="en-US" sz="1800" b="1" dirty="0">
                <a:latin typeface="Courier New" pitchFamily="49" charset="0"/>
                <a:cs typeface="Courier New" pitchFamily="49" charset="0"/>
              </a:rPr>
              <a:t>public</a:t>
            </a:r>
            <a:r>
              <a:rPr lang="en-US" sz="1800" b="1" dirty="0" smtClean="0">
                <a:latin typeface="Courier New" pitchFamily="49" charset="0"/>
                <a:cs typeface="Courier New" pitchFamily="49" charset="0"/>
              </a:rPr>
              <a:t> void testAddGet1() {</a:t>
            </a:r>
            <a:r>
              <a:rPr lang="en-US" sz="1800" b="1" dirty="0">
                <a:latin typeface="Courier New" pitchFamily="49" charset="0"/>
                <a:cs typeface="Courier New" pitchFamily="49" charset="0"/>
              </a:rPr>
              <a:t/>
            </a:r>
            <a:br>
              <a:rPr lang="en-US" sz="1800" b="1" dirty="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ArrayIntList</a:t>
            </a:r>
            <a:r>
              <a:rPr lang="en-US" sz="1800" b="1" dirty="0" smtClean="0">
                <a:latin typeface="Courier New" pitchFamily="49" charset="0"/>
                <a:cs typeface="Courier New" pitchFamily="49" charset="0"/>
              </a:rPr>
              <a:t> list = new</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ArrayIntList</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list.add</a:t>
            </a:r>
            <a:r>
              <a:rPr lang="en-US" sz="1800" b="1" dirty="0" smtClean="0">
                <a:latin typeface="Courier New" pitchFamily="49" charset="0"/>
                <a:cs typeface="Courier New" pitchFamily="49" charset="0"/>
              </a:rPr>
              <a:t>(42);</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list.add</a:t>
            </a:r>
            <a:r>
              <a:rPr lang="en-US" sz="1800" b="1" dirty="0" smtClean="0">
                <a:latin typeface="Courier New" pitchFamily="49" charset="0"/>
                <a:cs typeface="Courier New" pitchFamily="49" charset="0"/>
              </a:rPr>
              <a:t>(-3);</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list.add</a:t>
            </a:r>
            <a:r>
              <a:rPr lang="en-US" sz="1800" b="1" dirty="0" smtClean="0">
                <a:latin typeface="Courier New" pitchFamily="49" charset="0"/>
                <a:cs typeface="Courier New" pitchFamily="49" charset="0"/>
              </a:rPr>
              <a:t>(15);</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assertEquals</a:t>
            </a:r>
            <a:r>
              <a:rPr lang="en-US" sz="1800" b="1" dirty="0" smtClean="0">
                <a:latin typeface="Courier New" pitchFamily="49" charset="0"/>
                <a:cs typeface="Courier New" pitchFamily="49" charset="0"/>
              </a:rPr>
              <a:t>(42, </a:t>
            </a:r>
            <a:r>
              <a:rPr lang="en-US" sz="1800" b="1" dirty="0" err="1" smtClean="0">
                <a:latin typeface="Courier New" pitchFamily="49" charset="0"/>
                <a:cs typeface="Courier New" pitchFamily="49" charset="0"/>
              </a:rPr>
              <a:t>list.get</a:t>
            </a:r>
            <a:r>
              <a:rPr lang="en-US" sz="1800" b="1" dirty="0" smtClean="0">
                <a:latin typeface="Courier New" pitchFamily="49" charset="0"/>
                <a:cs typeface="Courier New" pitchFamily="49" charset="0"/>
              </a:rPr>
              <a:t>(0));</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assertEquals</a:t>
            </a:r>
            <a:r>
              <a:rPr lang="en-US" sz="1800" b="1" dirty="0" smtClean="0">
                <a:latin typeface="Courier New" pitchFamily="49" charset="0"/>
                <a:cs typeface="Courier New" pitchFamily="49" charset="0"/>
              </a:rPr>
              <a:t>(-3, </a:t>
            </a:r>
            <a:r>
              <a:rPr lang="en-US" sz="1800" b="1" dirty="0" err="1" smtClean="0">
                <a:latin typeface="Courier New" pitchFamily="49" charset="0"/>
                <a:cs typeface="Courier New" pitchFamily="49" charset="0"/>
              </a:rPr>
              <a:t>list.get</a:t>
            </a:r>
            <a:r>
              <a:rPr lang="en-US" sz="1800" b="1" dirty="0" smtClean="0">
                <a:latin typeface="Courier New" pitchFamily="49" charset="0"/>
                <a:cs typeface="Courier New" pitchFamily="49" charset="0"/>
              </a:rPr>
              <a:t>(1));</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assertEquals</a:t>
            </a:r>
            <a:r>
              <a:rPr lang="en-US" sz="1800" b="1" dirty="0" smtClean="0">
                <a:latin typeface="Courier New" pitchFamily="49" charset="0"/>
                <a:cs typeface="Courier New" pitchFamily="49" charset="0"/>
              </a:rPr>
              <a:t>(15, </a:t>
            </a:r>
            <a:r>
              <a:rPr lang="en-US" sz="1800" b="1" dirty="0" err="1" smtClean="0">
                <a:latin typeface="Courier New" pitchFamily="49" charset="0"/>
                <a:cs typeface="Courier New" pitchFamily="49" charset="0"/>
              </a:rPr>
              <a:t>list.get</a:t>
            </a:r>
            <a:r>
              <a:rPr lang="en-US" sz="1800" b="1" dirty="0" smtClean="0">
                <a:latin typeface="Courier New" pitchFamily="49" charset="0"/>
                <a:cs typeface="Courier New" pitchFamily="49" charset="0"/>
              </a:rPr>
              <a:t>(2));</a:t>
            </a:r>
          </a:p>
          <a:p>
            <a:pPr>
              <a:buFont typeface="Wingdings" pitchFamily="2" charset="2"/>
              <a:buNone/>
              <a:defRPr/>
            </a:pPr>
            <a:r>
              <a:rPr lang="en-US" sz="1800" b="1" dirty="0" smtClean="0">
                <a:latin typeface="Courier New" pitchFamily="49" charset="0"/>
                <a:cs typeface="Courier New" pitchFamily="49" charset="0"/>
              </a:rPr>
              <a:t>}</a:t>
            </a:r>
          </a:p>
        </p:txBody>
      </p:sp>
      <p:sp>
        <p:nvSpPr>
          <p:cNvPr id="2" name="Content Placeholder 1"/>
          <p:cNvSpPr>
            <a:spLocks noGrp="1"/>
          </p:cNvSpPr>
          <p:nvPr>
            <p:ph sz="quarter" idx="2"/>
          </p:nvPr>
        </p:nvSpPr>
        <p:spPr>
          <a:xfrm>
            <a:off x="5170488" y="1752600"/>
            <a:ext cx="4594225" cy="3025775"/>
          </a:xfrm>
          <a:solidFill>
            <a:srgbClr val="FFFF00"/>
          </a:solidFill>
          <a:ln>
            <a:solidFill>
              <a:schemeClr val="bg1">
                <a:lumMod val="50000"/>
              </a:schemeClr>
            </a:solidFill>
          </a:ln>
        </p:spPr>
        <p:txBody>
          <a:bodyPr>
            <a:spAutoFit/>
          </a:bodyPr>
          <a:lstStyle/>
          <a:p>
            <a:pPr marL="0" lvl="1" indent="0">
              <a:buFont typeface="Wingdings" pitchFamily="2" charset="2"/>
              <a:buNone/>
              <a:defRPr/>
            </a:pPr>
            <a:r>
              <a:rPr lang="en-US" sz="1800" b="1" dirty="0">
                <a:latin typeface="Courier New" pitchFamily="49" charset="0"/>
                <a:cs typeface="Courier New" pitchFamily="49" charset="0"/>
              </a:rPr>
              <a:t>@Test</a:t>
            </a:r>
          </a:p>
          <a:p>
            <a:pPr marL="0" lvl="1" indent="0">
              <a:buFont typeface="Wingdings" pitchFamily="2" charset="2"/>
              <a:buNone/>
              <a:defRPr/>
            </a:pPr>
            <a:r>
              <a:rPr lang="en-US" sz="1800" b="1" dirty="0" smtClean="0">
                <a:latin typeface="Courier New" pitchFamily="49" charset="0"/>
                <a:cs typeface="Courier New" pitchFamily="49" charset="0"/>
              </a:rPr>
              <a:t>public </a:t>
            </a:r>
            <a:r>
              <a:rPr lang="en-US" sz="1800" b="1" dirty="0">
                <a:latin typeface="Courier New" pitchFamily="49" charset="0"/>
                <a:cs typeface="Courier New" pitchFamily="49" charset="0"/>
              </a:rPr>
              <a:t>void </a:t>
            </a:r>
            <a:r>
              <a:rPr lang="en-US" sz="1800" b="1" dirty="0" err="1">
                <a:latin typeface="Courier New" pitchFamily="49" charset="0"/>
                <a:cs typeface="Courier New" pitchFamily="49" charset="0"/>
              </a:rPr>
              <a:t>testIsEmpty</a:t>
            </a:r>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ArrayIntList</a:t>
            </a:r>
            <a:r>
              <a:rPr lang="en-US" sz="1800" b="1" dirty="0" smtClean="0">
                <a:latin typeface="Courier New" pitchFamily="49" charset="0"/>
                <a:cs typeface="Courier New" pitchFamily="49" charset="0"/>
              </a:rPr>
              <a:t> </a:t>
            </a:r>
            <a:r>
              <a:rPr lang="en-US" sz="1800" b="1" dirty="0">
                <a:latin typeface="Courier New" pitchFamily="49" charset="0"/>
                <a:cs typeface="Courier New" pitchFamily="49" charset="0"/>
              </a:rPr>
              <a:t>list = </a:t>
            </a:r>
            <a:r>
              <a:rPr lang="en-US" sz="1800" b="1" dirty="0" smtClean="0">
                <a:latin typeface="Courier New" pitchFamily="49" charset="0"/>
                <a:cs typeface="Courier New" pitchFamily="49" charset="0"/>
              </a:rPr>
              <a:t>new</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ArrayIntList</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assertTrue</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list.isEmpty</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list.add</a:t>
            </a:r>
            <a:r>
              <a:rPr lang="en-US" sz="1800" b="1" dirty="0" smtClean="0">
                <a:latin typeface="Courier New" pitchFamily="49" charset="0"/>
                <a:cs typeface="Courier New" pitchFamily="49" charset="0"/>
              </a:rPr>
              <a:t>(123);</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assertFalse</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list.isEmpty</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list.remove</a:t>
            </a:r>
            <a:r>
              <a:rPr lang="en-US" sz="1800" b="1" dirty="0" smtClean="0">
                <a:latin typeface="Courier New" pitchFamily="49" charset="0"/>
                <a:cs typeface="Courier New" pitchFamily="49" charset="0"/>
              </a:rPr>
              <a:t>(0);</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assertTrue</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list.isEmpty</a:t>
            </a:r>
            <a:r>
              <a:rPr lang="en-US" sz="1800" b="1" dirty="0">
                <a:latin typeface="Courier New" pitchFamily="49" charset="0"/>
                <a:cs typeface="Courier New" pitchFamily="49" charset="0"/>
              </a:rPr>
              <a:t>());</a:t>
            </a:r>
          </a:p>
          <a:p>
            <a:pPr marL="0" lvl="1" indent="0">
              <a:buFont typeface="Wingdings" pitchFamily="2" charset="2"/>
              <a:buNone/>
              <a:defRPr/>
            </a:pPr>
            <a:r>
              <a:rPr lang="en-US" sz="1800" b="1" dirty="0" smtClean="0">
                <a:latin typeface="Courier New" pitchFamily="49" charset="0"/>
                <a:cs typeface="Courier New" pitchFamily="49" charset="0"/>
              </a:rPr>
              <a:t>}</a:t>
            </a:r>
            <a:endParaRPr lang="en-US" sz="1800" b="1" dirty="0">
              <a:latin typeface="Courier New" pitchFamily="49" charset="0"/>
              <a:cs typeface="Courier New" pitchFamily="49" charset="0"/>
            </a:endParaRPr>
          </a:p>
        </p:txBody>
      </p:sp>
      <p:sp>
        <p:nvSpPr>
          <p:cNvPr id="28678"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500" smtClean="0">
                <a:solidFill>
                  <a:schemeClr val="tx2"/>
                </a:solidFill>
              </a:rPr>
              <a:t>CSE 331 Autumn 2011</a:t>
            </a:r>
          </a:p>
        </p:txBody>
      </p:sp>
      <p:sp>
        <p:nvSpPr>
          <p:cNvPr id="4" name="Slide Number Placeholder 3"/>
          <p:cNvSpPr>
            <a:spLocks noGrp="1"/>
          </p:cNvSpPr>
          <p:nvPr>
            <p:ph type="sldNum" sz="quarter" idx="11"/>
          </p:nvPr>
        </p:nvSpPr>
        <p:spPr/>
        <p:txBody>
          <a:bodyPr>
            <a:normAutofit fontScale="85000" lnSpcReduction="20000"/>
          </a:bodyPr>
          <a:lstStyle/>
          <a:p>
            <a:pPr>
              <a:defRPr/>
            </a:pPr>
            <a:fld id="{35ADEBA5-DE64-4602-B443-3C23838CCE10}"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74688" y="252413"/>
            <a:ext cx="8986837" cy="1092200"/>
          </a:xfrm>
        </p:spPr>
        <p:txBody>
          <a:bodyPr/>
          <a:lstStyle/>
          <a:p>
            <a:pPr eaLnBrk="1" hangingPunct="1"/>
            <a:r>
              <a:rPr lang="en-US" smtClean="0"/>
              <a:t>Testing</a:t>
            </a:r>
          </a:p>
        </p:txBody>
      </p:sp>
      <p:sp>
        <p:nvSpPr>
          <p:cNvPr id="3" name="Content Placeholder 2"/>
          <p:cNvSpPr>
            <a:spLocks noGrp="1"/>
          </p:cNvSpPr>
          <p:nvPr>
            <p:ph sz="quarter" idx="1"/>
          </p:nvPr>
        </p:nvSpPr>
        <p:spPr>
          <a:xfrm>
            <a:off x="441325" y="1765300"/>
            <a:ext cx="9348788" cy="4957763"/>
          </a:xfrm>
        </p:spPr>
        <p:txBody>
          <a:bodyPr>
            <a:normAutofit fontScale="85000" lnSpcReduction="20000"/>
          </a:bodyPr>
          <a:lstStyle/>
          <a:p>
            <a:pPr marL="352780" indent="-352780" eaLnBrk="1" fontAlgn="auto" hangingPunct="1">
              <a:spcBef>
                <a:spcPts val="772"/>
              </a:spcBef>
              <a:spcAft>
                <a:spcPts val="0"/>
              </a:spcAft>
              <a:buFont typeface="Wingdings"/>
              <a:buChar char=""/>
              <a:defRPr/>
            </a:pPr>
            <a:r>
              <a:rPr lang="en-US" dirty="0" smtClean="0"/>
              <a:t>“[T]he means by which the presence, quality, or genuineness of anything is determined; a means of trial.” –</a:t>
            </a:r>
            <a:r>
              <a:rPr lang="en-US" dirty="0" smtClean="0">
                <a:hlinkClick r:id="rId2" action="ppaction://hlinkfile"/>
              </a:rPr>
              <a:t>dictionary.com</a:t>
            </a:r>
            <a:endParaRPr lang="en-US" dirty="0" smtClean="0"/>
          </a:p>
          <a:p>
            <a:pPr marL="352780" indent="-352780" eaLnBrk="1" fontAlgn="auto" hangingPunct="1">
              <a:spcBef>
                <a:spcPts val="772"/>
              </a:spcBef>
              <a:spcAft>
                <a:spcPts val="0"/>
              </a:spcAft>
              <a:buFont typeface="Wingdings"/>
              <a:buChar char=""/>
              <a:defRPr/>
            </a:pPr>
            <a:r>
              <a:rPr lang="en-US" dirty="0" smtClean="0"/>
              <a:t>A </a:t>
            </a:r>
            <a:r>
              <a:rPr lang="en-US" i="1" dirty="0" smtClean="0">
                <a:solidFill>
                  <a:srgbClr val="FF0000"/>
                </a:solidFill>
              </a:rPr>
              <a:t>software test </a:t>
            </a:r>
            <a:r>
              <a:rPr lang="en-US" dirty="0" smtClean="0"/>
              <a:t>executes a program to determine whether a property of the program holds or doesn’t hold</a:t>
            </a:r>
          </a:p>
          <a:p>
            <a:pPr marL="352780" indent="-352780" eaLnBrk="1" fontAlgn="auto" hangingPunct="1">
              <a:spcBef>
                <a:spcPts val="772"/>
              </a:spcBef>
              <a:spcAft>
                <a:spcPts val="0"/>
              </a:spcAft>
              <a:buFont typeface="Wingdings"/>
              <a:buChar char=""/>
              <a:defRPr/>
            </a:pPr>
            <a:r>
              <a:rPr lang="en-US" dirty="0" smtClean="0"/>
              <a:t>A test </a:t>
            </a:r>
            <a:r>
              <a:rPr lang="en-US" b="1" i="1" dirty="0" smtClean="0">
                <a:solidFill>
                  <a:srgbClr val="00B050"/>
                </a:solidFill>
              </a:rPr>
              <a:t>passes</a:t>
            </a:r>
            <a:r>
              <a:rPr lang="en-US" dirty="0" smtClean="0">
                <a:solidFill>
                  <a:srgbClr val="00B050"/>
                </a:solidFill>
              </a:rPr>
              <a:t> </a:t>
            </a:r>
            <a:r>
              <a:rPr lang="en-US" dirty="0" smtClean="0"/>
              <a:t>[</a:t>
            </a:r>
            <a:r>
              <a:rPr lang="en-US" b="1" i="1" dirty="0">
                <a:solidFill>
                  <a:srgbClr val="C00000"/>
                </a:solidFill>
              </a:rPr>
              <a:t>fails</a:t>
            </a:r>
            <a:r>
              <a:rPr lang="en-US" dirty="0" smtClean="0"/>
              <a:t>] if the property </a:t>
            </a:r>
            <a:r>
              <a:rPr lang="en-US" b="1" dirty="0" smtClean="0">
                <a:solidFill>
                  <a:srgbClr val="00B050"/>
                </a:solidFill>
              </a:rPr>
              <a:t>holds</a:t>
            </a:r>
            <a:r>
              <a:rPr lang="en-US" dirty="0" smtClean="0"/>
              <a:t> [</a:t>
            </a:r>
            <a:r>
              <a:rPr lang="en-US" b="1" dirty="0" smtClean="0">
                <a:solidFill>
                  <a:srgbClr val="C00000"/>
                </a:solidFill>
              </a:rPr>
              <a:t>doesn’t hold</a:t>
            </a:r>
            <a:r>
              <a:rPr lang="en-US" dirty="0" smtClean="0"/>
              <a:t>] on that run</a:t>
            </a:r>
          </a:p>
          <a:p>
            <a:pPr marL="352780" indent="-352780" eaLnBrk="1" fontAlgn="auto" hangingPunct="1">
              <a:spcBef>
                <a:spcPts val="772"/>
              </a:spcBef>
              <a:spcAft>
                <a:spcPts val="0"/>
              </a:spcAft>
              <a:buFont typeface="Wingdings"/>
              <a:buChar char=""/>
              <a:defRPr/>
            </a:pPr>
            <a:r>
              <a:rPr lang="en-US" dirty="0" smtClean="0"/>
              <a:t>A </a:t>
            </a:r>
            <a:r>
              <a:rPr lang="en-US" i="1" dirty="0" smtClean="0">
                <a:solidFill>
                  <a:srgbClr val="FF0000"/>
                </a:solidFill>
              </a:rPr>
              <a:t>test suite </a:t>
            </a:r>
            <a:r>
              <a:rPr lang="en-US" dirty="0" smtClean="0"/>
              <a:t>– a set of systematically-designed software tests – executes a program to increase confidence about whether specific properties of the program hold or don’t hold</a:t>
            </a:r>
          </a:p>
          <a:p>
            <a:pPr marL="705205" lvl="1" indent="-352780" eaLnBrk="1" fontAlgn="auto" hangingPunct="1">
              <a:spcBef>
                <a:spcPts val="772"/>
              </a:spcBef>
              <a:spcAft>
                <a:spcPts val="0"/>
              </a:spcAft>
              <a:buFont typeface="Wingdings"/>
              <a:buChar char=""/>
              <a:defRPr/>
            </a:pPr>
            <a:r>
              <a:rPr lang="en-US" dirty="0" smtClean="0"/>
              <a:t>The collection of passed and failed tests as a whole</a:t>
            </a:r>
            <a:br>
              <a:rPr lang="en-US" dirty="0" smtClean="0"/>
            </a:br>
            <a:r>
              <a:rPr lang="en-US" dirty="0" smtClean="0"/>
              <a:t>provides information beyond each individual test </a:t>
            </a:r>
          </a:p>
          <a:p>
            <a:pPr marL="705205" lvl="1" indent="-352780" eaLnBrk="1" fontAlgn="auto" hangingPunct="1">
              <a:spcBef>
                <a:spcPts val="772"/>
              </a:spcBef>
              <a:spcAft>
                <a:spcPts val="0"/>
              </a:spcAft>
              <a:buFont typeface="Wingdings"/>
              <a:buChar char=""/>
              <a:defRPr/>
            </a:pPr>
            <a:r>
              <a:rPr lang="en-US" dirty="0" smtClean="0"/>
              <a:t>Just as the result of a single coin flip tells little about</a:t>
            </a:r>
            <a:br>
              <a:rPr lang="en-US" dirty="0" smtClean="0"/>
            </a:br>
            <a:r>
              <a:rPr lang="en-US" dirty="0" smtClean="0"/>
              <a:t>fairness while a longer sequence can tell more</a:t>
            </a:r>
          </a:p>
        </p:txBody>
      </p:sp>
      <p:pic>
        <p:nvPicPr>
          <p:cNvPr id="11268" name="Picture 4" descr="C:\Users\notkin\AppData\Local\Microsoft\Windows\Temporary Internet Files\Content.IE5\0LZ4P3W3\MP90038533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6900" y="5143500"/>
            <a:ext cx="1128713"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4" name="Slide Number Placeholder 3"/>
          <p:cNvSpPr>
            <a:spLocks noGrp="1"/>
          </p:cNvSpPr>
          <p:nvPr>
            <p:ph type="sldNum" sz="quarter" idx="11"/>
          </p:nvPr>
        </p:nvSpPr>
        <p:spPr/>
        <p:txBody>
          <a:bodyPr>
            <a:normAutofit fontScale="92500" lnSpcReduction="20000"/>
          </a:bodyPr>
          <a:lstStyle/>
          <a:p>
            <a:pPr>
              <a:defRPr/>
            </a:pPr>
            <a:fld id="{C24E241C-947A-47E4-8620-DB7B97914406}"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86837" cy="1092200"/>
          </a:xfrm>
        </p:spPr>
        <p:txBody>
          <a:bodyPr/>
          <a:lstStyle/>
          <a:p>
            <a:r>
              <a:rPr lang="en-US" smtClean="0"/>
              <a:t>A few hints: data structures</a:t>
            </a:r>
          </a:p>
        </p:txBody>
      </p:sp>
      <p:sp>
        <p:nvSpPr>
          <p:cNvPr id="29699" name="Rectangle 3"/>
          <p:cNvSpPr>
            <a:spLocks noGrp="1" noChangeArrowheads="1"/>
          </p:cNvSpPr>
          <p:nvPr>
            <p:ph type="body" idx="1"/>
          </p:nvPr>
        </p:nvSpPr>
        <p:spPr>
          <a:xfrm>
            <a:off x="674688" y="1765300"/>
            <a:ext cx="8986837" cy="4957763"/>
          </a:xfrm>
        </p:spPr>
        <p:txBody>
          <a:bodyPr/>
          <a:lstStyle/>
          <a:p>
            <a:r>
              <a:rPr lang="en-US" smtClean="0"/>
              <a:t>Need to pass lots of arrays?  Use array literals</a:t>
            </a:r>
          </a:p>
          <a:p>
            <a:pPr marL="403225" lvl="1" indent="0">
              <a:buFont typeface="Wingdings 2" pitchFamily="18" charset="2"/>
              <a:buNone/>
            </a:pPr>
            <a:r>
              <a:rPr lang="en-US" sz="2000" b="1" smtClean="0">
                <a:latin typeface="Courier New" pitchFamily="49" charset="0"/>
                <a:cs typeface="Courier New" pitchFamily="49" charset="0"/>
              </a:rPr>
              <a:t>public void exampleMethod(int[] values) { ... }</a:t>
            </a:r>
          </a:p>
          <a:p>
            <a:pPr marL="403225" lvl="1" indent="0">
              <a:buFont typeface="Wingdings 2" pitchFamily="18" charset="2"/>
              <a:buNone/>
            </a:pPr>
            <a:r>
              <a:rPr lang="en-US" sz="2000" b="1" smtClean="0">
                <a:latin typeface="Courier New" pitchFamily="49" charset="0"/>
                <a:cs typeface="Courier New" pitchFamily="49" charset="0"/>
              </a:rPr>
              <a:t>...</a:t>
            </a:r>
          </a:p>
          <a:p>
            <a:pPr marL="403225" lvl="1" indent="0">
              <a:buFont typeface="Wingdings 2" pitchFamily="18" charset="2"/>
              <a:buNone/>
            </a:pPr>
            <a:r>
              <a:rPr lang="en-US" sz="2000" b="1" smtClean="0">
                <a:latin typeface="Courier New" pitchFamily="49" charset="0"/>
                <a:cs typeface="Courier New" pitchFamily="49" charset="0"/>
              </a:rPr>
              <a:t>exampleMethod(new int[] {1, 2, 3, 4});</a:t>
            </a:r>
          </a:p>
          <a:p>
            <a:pPr marL="403225" lvl="1" indent="0">
              <a:buFont typeface="Wingdings 2" pitchFamily="18" charset="2"/>
              <a:buNone/>
            </a:pPr>
            <a:r>
              <a:rPr lang="en-US" sz="2000" b="1" smtClean="0">
                <a:latin typeface="Courier New" pitchFamily="49" charset="0"/>
                <a:cs typeface="Courier New" pitchFamily="49" charset="0"/>
              </a:rPr>
              <a:t>exampleMethod(new int[] {5, 6, 7});</a:t>
            </a:r>
            <a:endParaRPr lang="en-US" smtClean="0"/>
          </a:p>
          <a:p>
            <a:r>
              <a:rPr lang="en-US" smtClean="0"/>
              <a:t>Need a quick </a:t>
            </a:r>
            <a:r>
              <a:rPr lang="en-US" sz="2800" b="1" smtClean="0">
                <a:latin typeface="Courier New" pitchFamily="49" charset="0"/>
                <a:cs typeface="Courier New" pitchFamily="49" charset="0"/>
              </a:rPr>
              <a:t>ArrayList</a:t>
            </a:r>
            <a:r>
              <a:rPr lang="en-US" smtClean="0"/>
              <a:t>? </a:t>
            </a:r>
            <a:br>
              <a:rPr lang="en-US" smtClean="0"/>
            </a:br>
            <a:r>
              <a:rPr lang="en-US" sz="2000" b="1" smtClean="0">
                <a:latin typeface="Courier New" pitchFamily="49" charset="0"/>
                <a:cs typeface="Courier New" pitchFamily="49" charset="0"/>
              </a:rPr>
              <a:t>List&lt;Integer&gt; list = Arrays.asList(7, 4, -2, 3, 9, 18);</a:t>
            </a:r>
            <a:endParaRPr lang="en-US" smtClean="0"/>
          </a:p>
          <a:p>
            <a:r>
              <a:rPr lang="en-US" smtClean="0"/>
              <a:t>Need a quick set, queue, etc.?  Many take a list</a:t>
            </a:r>
            <a:br>
              <a:rPr lang="en-US" smtClean="0"/>
            </a:br>
            <a:r>
              <a:rPr lang="en-US" sz="2000" smtClean="0">
                <a:latin typeface="Courier New" pitchFamily="49" charset="0"/>
                <a:cs typeface="Courier New" pitchFamily="49" charset="0"/>
              </a:rPr>
              <a:t>Set&lt;Integer&gt; list = new HashSet&lt;Integer&gt;(</a:t>
            </a:r>
          </a:p>
          <a:p>
            <a:pPr marL="403225" lvl="1" indent="0">
              <a:buFont typeface="Wingdings 2" pitchFamily="18" charset="2"/>
              <a:buNone/>
            </a:pPr>
            <a:r>
              <a:rPr lang="en-US" sz="2000" smtClean="0">
                <a:latin typeface="Courier New" pitchFamily="49" charset="0"/>
                <a:cs typeface="Courier New" pitchFamily="49" charset="0"/>
              </a:rPr>
              <a:t>                        Arrays.asList(7, 4, -2, 9));</a:t>
            </a:r>
          </a:p>
        </p:txBody>
      </p:sp>
      <p:sp>
        <p:nvSpPr>
          <p:cNvPr id="49156" name="Date Placeholder 1"/>
          <p:cNvSpPr>
            <a:spLocks noGrp="1"/>
          </p:cNvSpPr>
          <p:nvPr>
            <p:ph type="dt" sz="quarter" idx="10"/>
          </p:nvPr>
        </p:nvSpPr>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smtClean="0">
                <a:latin typeface="+mn-lt"/>
              </a:rPr>
              <a:t>CSE 331 Autumn 2011</a:t>
            </a:r>
          </a:p>
        </p:txBody>
      </p:sp>
      <p:sp>
        <p:nvSpPr>
          <p:cNvPr id="2970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796C083-C792-4C7B-9068-EA6476AD7793}" type="slidenum">
              <a:rPr lang="en-US" sz="1400" smtClean="0">
                <a:solidFill>
                  <a:srgbClr val="FFFFFF"/>
                </a:solidFill>
                <a:latin typeface="Tw Cen MT" pitchFamily="34" charset="0"/>
              </a:rPr>
              <a:pPr/>
              <a:t>20</a:t>
            </a:fld>
            <a:endParaRPr lang="en-US" sz="1400" smtClean="0">
              <a:solidFill>
                <a:srgbClr val="FFFFFF"/>
              </a:solidFill>
              <a:latin typeface="Tw Cen MT"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86837" cy="1092200"/>
          </a:xfrm>
        </p:spPr>
        <p:txBody>
          <a:bodyPr/>
          <a:lstStyle/>
          <a:p>
            <a:r>
              <a:rPr lang="en-US" smtClean="0"/>
              <a:t>A few general hints</a:t>
            </a:r>
          </a:p>
        </p:txBody>
      </p:sp>
      <p:sp>
        <p:nvSpPr>
          <p:cNvPr id="30723" name="Rectangle 3"/>
          <p:cNvSpPr>
            <a:spLocks noGrp="1" noChangeArrowheads="1"/>
          </p:cNvSpPr>
          <p:nvPr>
            <p:ph type="body" idx="1"/>
          </p:nvPr>
        </p:nvSpPr>
        <p:spPr>
          <a:xfrm>
            <a:off x="674688" y="1765300"/>
            <a:ext cx="8986837" cy="4957763"/>
          </a:xfrm>
        </p:spPr>
        <p:txBody>
          <a:bodyPr/>
          <a:lstStyle/>
          <a:p>
            <a:r>
              <a:rPr lang="en-US" smtClean="0"/>
              <a:t>Test one thing at a time per test method</a:t>
            </a:r>
          </a:p>
          <a:p>
            <a:pPr lvl="1"/>
            <a:r>
              <a:rPr lang="en-US" smtClean="0"/>
              <a:t>10 small tests are much better than one large test</a:t>
            </a:r>
          </a:p>
          <a:p>
            <a:r>
              <a:rPr lang="en-US" smtClean="0"/>
              <a:t>Be stingy with </a:t>
            </a:r>
            <a:r>
              <a:rPr lang="en-US" b="1" smtClean="0">
                <a:latin typeface="Courier New" pitchFamily="49" charset="0"/>
                <a:cs typeface="Courier New" pitchFamily="49" charset="0"/>
              </a:rPr>
              <a:t>assert</a:t>
            </a:r>
            <a:r>
              <a:rPr lang="en-US" smtClean="0"/>
              <a:t> statements</a:t>
            </a:r>
          </a:p>
          <a:p>
            <a:pPr lvl="1"/>
            <a:r>
              <a:rPr lang="en-US" smtClean="0"/>
              <a:t>The first </a:t>
            </a:r>
            <a:r>
              <a:rPr lang="en-US" sz="2800" b="1" smtClean="0">
                <a:latin typeface="Courier New" pitchFamily="49" charset="0"/>
                <a:cs typeface="Courier New" pitchFamily="49" charset="0"/>
              </a:rPr>
              <a:t>assert</a:t>
            </a:r>
            <a:r>
              <a:rPr lang="en-US" sz="2800" smtClean="0"/>
              <a:t> </a:t>
            </a:r>
            <a:r>
              <a:rPr lang="en-US" smtClean="0"/>
              <a:t>that fails stops the test – provides no information about whether a later assertion would have failed</a:t>
            </a:r>
          </a:p>
          <a:p>
            <a:r>
              <a:rPr lang="en-US" smtClean="0"/>
              <a:t>Be stingy with logic</a:t>
            </a:r>
          </a:p>
          <a:p>
            <a:pPr lvl="1"/>
            <a:r>
              <a:rPr lang="en-US" smtClean="0"/>
              <a:t>Avoid </a:t>
            </a:r>
            <a:r>
              <a:rPr lang="en-US" b="1" smtClean="0">
                <a:latin typeface="Courier New" pitchFamily="49" charset="0"/>
                <a:cs typeface="Courier New" pitchFamily="49" charset="0"/>
              </a:rPr>
              <a:t>try/catch</a:t>
            </a:r>
            <a:r>
              <a:rPr lang="en-US" smtClean="0"/>
              <a:t> – if it’s supposed to throw an exception, use </a:t>
            </a:r>
            <a:r>
              <a:rPr lang="en-US" b="1" smtClean="0">
                <a:latin typeface="Courier New" pitchFamily="49" charset="0"/>
                <a:cs typeface="Courier New" pitchFamily="49" charset="0"/>
              </a:rPr>
              <a:t>expected=</a:t>
            </a:r>
            <a:r>
              <a:rPr lang="en-US" smtClean="0"/>
              <a:t> ... if not, let JUnit catch it</a:t>
            </a:r>
          </a:p>
          <a:p>
            <a:pPr lvl="2"/>
            <a:endParaRPr lang="en-US" smtClean="0"/>
          </a:p>
        </p:txBody>
      </p:sp>
      <p:sp>
        <p:nvSpPr>
          <p:cNvPr id="43012" name="Date Placeholder 1"/>
          <p:cNvSpPr>
            <a:spLocks noGrp="1"/>
          </p:cNvSpPr>
          <p:nvPr>
            <p:ph type="dt" sz="quarter" idx="10"/>
          </p:nvPr>
        </p:nvSpPr>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smtClean="0">
                <a:latin typeface="+mn-lt"/>
              </a:rPr>
              <a:t>CSE 331 Autumn 2011</a:t>
            </a:r>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157914A-1E1F-41B2-AD4A-64F05DFAC6D1}" type="slidenum">
              <a:rPr lang="en-US" sz="1400" smtClean="0">
                <a:solidFill>
                  <a:srgbClr val="FFFFFF"/>
                </a:solidFill>
                <a:latin typeface="Tw Cen MT" pitchFamily="34" charset="0"/>
              </a:rPr>
              <a:pPr/>
              <a:t>21</a:t>
            </a:fld>
            <a:endParaRPr lang="en-US" sz="1400" smtClean="0">
              <a:solidFill>
                <a:srgbClr val="FFFFFF"/>
              </a:solidFill>
              <a:latin typeface="Tw Cen MT"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86837" cy="1092200"/>
          </a:xfrm>
        </p:spPr>
        <p:txBody>
          <a:bodyPr/>
          <a:lstStyle/>
          <a:p>
            <a:r>
              <a:rPr lang="en-US" smtClean="0"/>
              <a:t>Test case dangers</a:t>
            </a:r>
          </a:p>
        </p:txBody>
      </p:sp>
      <p:sp>
        <p:nvSpPr>
          <p:cNvPr id="31747" name="Rectangle 3"/>
          <p:cNvSpPr>
            <a:spLocks noGrp="1" noChangeArrowheads="1"/>
          </p:cNvSpPr>
          <p:nvPr>
            <p:ph type="body" idx="1"/>
          </p:nvPr>
        </p:nvSpPr>
        <p:spPr>
          <a:xfrm>
            <a:off x="674688" y="1765300"/>
            <a:ext cx="8986837" cy="4957763"/>
          </a:xfrm>
        </p:spPr>
        <p:txBody>
          <a:bodyPr/>
          <a:lstStyle/>
          <a:p>
            <a:r>
              <a:rPr lang="en-US" smtClean="0"/>
              <a:t>Dependent test order</a:t>
            </a:r>
          </a:p>
          <a:p>
            <a:pPr lvl="1"/>
            <a:r>
              <a:rPr lang="en-US" smtClean="0"/>
              <a:t>If running Test A before Test B gives different results from running Test B then Test A, then something is likely confusing and should be made explicit</a:t>
            </a:r>
          </a:p>
          <a:p>
            <a:r>
              <a:rPr lang="en-US" smtClean="0"/>
              <a:t>Mutable shared state</a:t>
            </a:r>
          </a:p>
          <a:p>
            <a:pPr lvl="1"/>
            <a:r>
              <a:rPr lang="en-US" smtClean="0"/>
              <a:t>Tests A and B both use a shared object – if A breaks the object, what happens to B?</a:t>
            </a:r>
          </a:p>
          <a:p>
            <a:pPr lvl="2"/>
            <a:r>
              <a:rPr lang="en-US" smtClean="0"/>
              <a:t>This is a form of dependent test order</a:t>
            </a:r>
          </a:p>
          <a:p>
            <a:pPr lvl="2"/>
            <a:r>
              <a:rPr lang="en-US" smtClean="0"/>
              <a:t>We will explicitly talk about invariants over data representations and testing if the invariants are ever broken</a:t>
            </a:r>
          </a:p>
        </p:txBody>
      </p:sp>
      <p:sp>
        <p:nvSpPr>
          <p:cNvPr id="51205" name="Date Placeholder 1"/>
          <p:cNvSpPr>
            <a:spLocks noGrp="1"/>
          </p:cNvSpPr>
          <p:nvPr>
            <p:ph type="dt" sz="quarter" idx="10"/>
          </p:nvPr>
        </p:nvSpPr>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smtClean="0">
                <a:latin typeface="+mn-lt"/>
              </a:rPr>
              <a:t>CSE 331 Autumn 2011</a:t>
            </a:r>
          </a:p>
        </p:txBody>
      </p:sp>
      <p:sp>
        <p:nvSpPr>
          <p:cNvPr id="317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47DCEC7-B4AC-40D5-B268-77817DE8BA30}" type="slidenum">
              <a:rPr lang="en-US" sz="1400" smtClean="0">
                <a:solidFill>
                  <a:srgbClr val="FFFFFF"/>
                </a:solidFill>
                <a:latin typeface="Tw Cen MT" pitchFamily="34" charset="0"/>
              </a:rPr>
              <a:pPr/>
              <a:t>22</a:t>
            </a:fld>
            <a:endParaRPr lang="en-US" sz="1400" smtClean="0">
              <a:solidFill>
                <a:srgbClr val="FFFFFF"/>
              </a:solidFill>
              <a:latin typeface="Tw Cen MT"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74688" y="252413"/>
            <a:ext cx="8986837" cy="1092200"/>
          </a:xfrm>
        </p:spPr>
        <p:txBody>
          <a:bodyPr/>
          <a:lstStyle/>
          <a:p>
            <a:r>
              <a:rPr lang="en-US" smtClean="0"/>
              <a:t>More JUnit (but not in detail today)</a:t>
            </a:r>
          </a:p>
        </p:txBody>
      </p:sp>
      <p:sp>
        <p:nvSpPr>
          <p:cNvPr id="32771" name="Content Placeholder 6"/>
          <p:cNvSpPr>
            <a:spLocks noGrp="1"/>
          </p:cNvSpPr>
          <p:nvPr>
            <p:ph sz="quarter" idx="1"/>
          </p:nvPr>
        </p:nvSpPr>
        <p:spPr>
          <a:xfrm>
            <a:off x="674688" y="1765300"/>
            <a:ext cx="8986837" cy="4957763"/>
          </a:xfrm>
        </p:spPr>
        <p:txBody>
          <a:bodyPr/>
          <a:lstStyle/>
          <a:p>
            <a:r>
              <a:rPr lang="en-US" smtClean="0"/>
              <a:t>Timeouts – don’t want to wait forever for a test to complete</a:t>
            </a:r>
          </a:p>
          <a:p>
            <a:r>
              <a:rPr lang="en-US" smtClean="0"/>
              <a:t>Testing for exceptions</a:t>
            </a:r>
            <a:br>
              <a:rPr lang="en-US" smtClean="0"/>
            </a:br>
            <a:r>
              <a:rPr lang="en-US" sz="2000" b="1" smtClean="0">
                <a:latin typeface="Courier New" pitchFamily="49" charset="0"/>
                <a:cs typeface="Courier New" pitchFamily="49" charset="0"/>
              </a:rPr>
              <a:t>@Test(expected = ArrayIndexOutOfBoundsException.class)</a:t>
            </a:r>
            <a:br>
              <a:rPr lang="en-US" sz="2000" b="1" smtClean="0">
                <a:latin typeface="Courier New" pitchFamily="49" charset="0"/>
                <a:cs typeface="Courier New" pitchFamily="49" charset="0"/>
              </a:rPr>
            </a:br>
            <a:r>
              <a:rPr lang="en-US" sz="2000" b="1" smtClean="0">
                <a:latin typeface="Courier New" pitchFamily="49" charset="0"/>
                <a:cs typeface="Courier New" pitchFamily="49" charset="0"/>
              </a:rPr>
              <a:t>public void testBadIndex() {</a:t>
            </a:r>
            <a:br>
              <a:rPr lang="en-US" sz="2000" b="1" smtClean="0">
                <a:latin typeface="Courier New" pitchFamily="49" charset="0"/>
                <a:cs typeface="Courier New" pitchFamily="49" charset="0"/>
              </a:rPr>
            </a:br>
            <a:r>
              <a:rPr lang="en-US" sz="2000" b="1" smtClean="0">
                <a:latin typeface="Courier New" pitchFamily="49" charset="0"/>
                <a:cs typeface="Courier New" pitchFamily="49" charset="0"/>
              </a:rPr>
              <a:t>  ArrayIntList list = new ArrayIntList();</a:t>
            </a:r>
            <a:br>
              <a:rPr lang="en-US" sz="2000" b="1" smtClean="0">
                <a:latin typeface="Courier New" pitchFamily="49" charset="0"/>
                <a:cs typeface="Courier New" pitchFamily="49" charset="0"/>
              </a:rPr>
            </a:br>
            <a:r>
              <a:rPr lang="en-US" sz="2000" b="1" smtClean="0">
                <a:latin typeface="Courier New" pitchFamily="49" charset="0"/>
                <a:cs typeface="Courier New" pitchFamily="49" charset="0"/>
              </a:rPr>
              <a:t>  list.get(4); // this should raise the exception</a:t>
            </a:r>
            <a:br>
              <a:rPr lang="en-US" sz="2000" b="1" smtClean="0">
                <a:latin typeface="Courier New" pitchFamily="49" charset="0"/>
                <a:cs typeface="Courier New" pitchFamily="49" charset="0"/>
              </a:rPr>
            </a:br>
            <a:r>
              <a:rPr lang="en-US" sz="2000" b="1" smtClean="0">
                <a:latin typeface="Courier New" pitchFamily="49" charset="0"/>
                <a:cs typeface="Courier New" pitchFamily="49" charset="0"/>
              </a:rPr>
              <a:t>}              // and thus the test will pass</a:t>
            </a:r>
            <a:br>
              <a:rPr lang="en-US" sz="2000" b="1" smtClean="0">
                <a:latin typeface="Courier New" pitchFamily="49" charset="0"/>
                <a:cs typeface="Courier New" pitchFamily="49" charset="0"/>
              </a:rPr>
            </a:br>
            <a:endParaRPr lang="en-US" sz="2000" b="1" smtClean="0">
              <a:latin typeface="Courier New" pitchFamily="49" charset="0"/>
              <a:cs typeface="Courier New" pitchFamily="49" charset="0"/>
            </a:endParaRPr>
          </a:p>
          <a:p>
            <a:pPr>
              <a:lnSpc>
                <a:spcPct val="80000"/>
              </a:lnSpc>
            </a:pPr>
            <a:r>
              <a:rPr lang="en-US" smtClean="0"/>
              <a:t>Setup [teardown] – </a:t>
            </a:r>
            <a:r>
              <a:rPr lang="en-US" smtClean="0">
                <a:solidFill>
                  <a:srgbClr val="404040"/>
                </a:solidFill>
              </a:rPr>
              <a:t>methods to run before [after] each test case method [test class] is called</a:t>
            </a:r>
          </a:p>
          <a:p>
            <a:endParaRPr lang="en-US" smtClean="0"/>
          </a:p>
          <a:p>
            <a:endParaRPr lang="en-US" smtClean="0"/>
          </a:p>
        </p:txBody>
      </p:sp>
      <p:sp>
        <p:nvSpPr>
          <p:cNvPr id="3277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6" name="Slide Number Placeholder 5"/>
          <p:cNvSpPr>
            <a:spLocks noGrp="1"/>
          </p:cNvSpPr>
          <p:nvPr>
            <p:ph type="sldNum" sz="quarter" idx="11"/>
          </p:nvPr>
        </p:nvSpPr>
        <p:spPr/>
        <p:txBody>
          <a:bodyPr>
            <a:normAutofit fontScale="92500" lnSpcReduction="20000"/>
          </a:bodyPr>
          <a:lstStyle/>
          <a:p>
            <a:pPr>
              <a:defRPr/>
            </a:pPr>
            <a:fld id="{403C13AC-CB54-4F52-A013-210C8E4A4F3C}"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74688" y="252413"/>
            <a:ext cx="8986837" cy="1092200"/>
          </a:xfrm>
        </p:spPr>
        <p:txBody>
          <a:bodyPr/>
          <a:lstStyle/>
          <a:p>
            <a:r>
              <a:rPr lang="en-US" smtClean="0"/>
              <a:t>One view of testing</a:t>
            </a:r>
          </a:p>
        </p:txBody>
      </p:sp>
      <p:sp>
        <p:nvSpPr>
          <p:cNvPr id="33795" name="Content Placeholder 2"/>
          <p:cNvSpPr>
            <a:spLocks noGrp="1"/>
          </p:cNvSpPr>
          <p:nvPr>
            <p:ph sz="quarter" idx="1"/>
          </p:nvPr>
        </p:nvSpPr>
        <p:spPr>
          <a:xfrm>
            <a:off x="674688" y="1765300"/>
            <a:ext cx="8986837" cy="4957763"/>
          </a:xfrm>
        </p:spPr>
        <p:txBody>
          <a:bodyPr/>
          <a:lstStyle/>
          <a:p>
            <a:pPr marL="0" indent="0">
              <a:buFont typeface="Wingdings" pitchFamily="2" charset="2"/>
              <a:buNone/>
            </a:pPr>
            <a:r>
              <a:rPr lang="en-US" sz="2600" b="1" smtClean="0"/>
              <a:t>Testing by itself does not improve software quality. Test results are an indicator of quality, but in and of themselves, they don't improve it. Trying to improve software quality by increasing the amount of testing is like trying to lose weight by weighing yourself more often. What you eat before you step onto the scale determines how much you will weigh, and the software development techniques you use determine how many errors testing will find. If you want to lose weight, don't buy a new scale; change your diet. If you want to improve your software, don't test more; develop better. </a:t>
            </a:r>
            <a:r>
              <a:rPr lang="en-US" sz="2400" b="1" smtClean="0"/>
              <a:t/>
            </a:r>
            <a:br>
              <a:rPr lang="en-US" sz="2400" b="1" smtClean="0"/>
            </a:br>
            <a:r>
              <a:rPr lang="en-US" sz="2400" smtClean="0"/>
              <a:t/>
            </a:r>
            <a:br>
              <a:rPr lang="en-US" sz="2400" smtClean="0"/>
            </a:br>
            <a:r>
              <a:rPr lang="en-US" sz="2400" smtClean="0"/>
              <a:t>Steven C McConnell </a:t>
            </a:r>
            <a:r>
              <a:rPr lang="en-US" sz="2400" smtClean="0">
                <a:sym typeface="Webdings" pitchFamily="18" charset="2"/>
                <a:hlinkClick r:id="rId2"/>
              </a:rPr>
              <a:t></a:t>
            </a:r>
            <a:r>
              <a:rPr lang="en-US" sz="2400" i="1" smtClean="0"/>
              <a:t> Code Complete: A Practical Handbook of Software Construction. </a:t>
            </a:r>
            <a:r>
              <a:rPr lang="en-US" sz="2400" smtClean="0"/>
              <a:t>ISBN: 1556154844</a:t>
            </a:r>
          </a:p>
        </p:txBody>
      </p:sp>
      <p:sp>
        <p:nvSpPr>
          <p:cNvPr id="33796"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DF702DC9-F0C3-47B0-BA6F-EAA8FFE002CF}"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74688" y="252413"/>
            <a:ext cx="8986837" cy="1092200"/>
          </a:xfrm>
        </p:spPr>
        <p:txBody>
          <a:bodyPr/>
          <a:lstStyle/>
          <a:p>
            <a:r>
              <a:rPr lang="en-US" smtClean="0"/>
              <a:t>Next steps</a:t>
            </a:r>
          </a:p>
        </p:txBody>
      </p:sp>
      <p:sp>
        <p:nvSpPr>
          <p:cNvPr id="34819"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4" name="Slide Number Placeholder 3"/>
          <p:cNvSpPr>
            <a:spLocks noGrp="1"/>
          </p:cNvSpPr>
          <p:nvPr>
            <p:ph type="sldNum" sz="quarter" idx="11"/>
          </p:nvPr>
        </p:nvSpPr>
        <p:spPr/>
        <p:txBody>
          <a:bodyPr>
            <a:normAutofit fontScale="55000" lnSpcReduction="20000"/>
          </a:bodyPr>
          <a:lstStyle/>
          <a:p>
            <a:pPr>
              <a:defRPr/>
            </a:pPr>
            <a:fld id="{FE395D29-F398-418F-B3A0-C0FADAD01E5A}" type="slidenum">
              <a:rPr lang="en-US" sz="1500" smtClean="0">
                <a:latin typeface="Times New Roman" pitchFamily="18" charset="0"/>
              </a:rPr>
              <a:pPr>
                <a:defRPr/>
              </a:pPr>
              <a:t>25</a:t>
            </a:fld>
            <a:endParaRPr lang="en-US" sz="1500">
              <a:latin typeface="Times New Roman" pitchFamily="18" charset="0"/>
            </a:endParaRPr>
          </a:p>
        </p:txBody>
      </p:sp>
      <p:sp>
        <p:nvSpPr>
          <p:cNvPr id="34821" name="Content Placeholder 4"/>
          <p:cNvSpPr>
            <a:spLocks noGrp="1"/>
          </p:cNvSpPr>
          <p:nvPr>
            <p:ph sz="quarter" idx="1"/>
          </p:nvPr>
        </p:nvSpPr>
        <p:spPr>
          <a:xfrm>
            <a:off x="674688" y="1765300"/>
            <a:ext cx="8986837" cy="4957763"/>
          </a:xfrm>
        </p:spPr>
        <p:txBody>
          <a:bodyPr/>
          <a:lstStyle/>
          <a:p>
            <a:r>
              <a:rPr lang="en-US" sz="2600" smtClean="0"/>
              <a:t>Assignment 1: on the web now, due Friday 11:59PM</a:t>
            </a:r>
          </a:p>
          <a:p>
            <a:r>
              <a:rPr lang="en-US" sz="2600" smtClean="0"/>
              <a:t>Section Thursday: Javadoc, JUnit and Eclipse – in your regularly scheduled rooms</a:t>
            </a:r>
          </a:p>
          <a:p>
            <a:r>
              <a:rPr lang="en-US" sz="2600" smtClean="0"/>
              <a:t>Lectures: equality (W), ADTs (F &amp; 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22215" y="1295254"/>
            <a:ext cx="2433021" cy="4972344"/>
          </a:xfrm>
          <a:prstGeom prst="rect">
            <a:avLst/>
          </a:prstGeom>
          <a:noFill/>
        </p:spPr>
        <p:txBody>
          <a:bodyPr wrap="none" lIns="100794" tIns="50397" rIns="100794" bIns="50397">
            <a:spAutoFit/>
            <a:scene3d>
              <a:camera prst="obliqueTopRight">
                <a:rot lat="0" lon="1200000" rev="0"/>
              </a:camera>
              <a:lightRig rig="threePt" dir="t"/>
            </a:scene3d>
            <a:sp3d prstMaterial="dkEdge">
              <a:bevelB w="69850" h="69850" prst="divot"/>
            </a:sp3d>
          </a:bodyPr>
          <a:lstStyle/>
          <a:p>
            <a:pPr algn="ctr">
              <a:defRPr/>
            </a:pPr>
            <a:r>
              <a:rPr lang="en-US" sz="31600" b="1" dirty="0">
                <a:solidFill>
                  <a:srgbClr val="7030A0"/>
                </a:solidFill>
                <a:effectLst>
                  <a:glow rad="139700">
                    <a:schemeClr val="accent4">
                      <a:satMod val="175000"/>
                      <a:alpha val="40000"/>
                    </a:schemeClr>
                  </a:glow>
                </a:effectLst>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8" y="252413"/>
            <a:ext cx="8986837" cy="1092200"/>
          </a:xfrm>
        </p:spPr>
        <p:txBody>
          <a:bodyPr>
            <a:normAutofit fontScale="90000"/>
          </a:bodyPr>
          <a:lstStyle/>
          <a:p>
            <a:pPr eaLnBrk="1" fontAlgn="auto" hangingPunct="1">
              <a:spcAft>
                <a:spcPts val="0"/>
              </a:spcAft>
              <a:defRPr/>
            </a:pPr>
            <a:r>
              <a:rPr lang="en-US" dirty="0" smtClean="0"/>
              <a:t>Software Quality Assurance (QA)</a:t>
            </a:r>
            <a:br>
              <a:rPr lang="en-US" dirty="0" smtClean="0"/>
            </a:br>
            <a:r>
              <a:rPr lang="en-US" sz="4000" dirty="0" smtClean="0"/>
              <a:t>Testing plus other activities including</a:t>
            </a:r>
            <a:endParaRPr lang="en-US" sz="4000" dirty="0"/>
          </a:p>
        </p:txBody>
      </p:sp>
      <p:sp>
        <p:nvSpPr>
          <p:cNvPr id="12291" name="Content Placeholder 2"/>
          <p:cNvSpPr>
            <a:spLocks noGrp="1"/>
          </p:cNvSpPr>
          <p:nvPr>
            <p:ph sz="quarter" idx="1"/>
          </p:nvPr>
        </p:nvSpPr>
        <p:spPr>
          <a:xfrm>
            <a:off x="674688" y="1765300"/>
            <a:ext cx="8986837" cy="4957763"/>
          </a:xfrm>
        </p:spPr>
        <p:txBody>
          <a:bodyPr/>
          <a:lstStyle/>
          <a:p>
            <a:pPr eaLnBrk="1" hangingPunct="1"/>
            <a:r>
              <a:rPr lang="en-US" smtClean="0"/>
              <a:t>Static analysis (assessing code without executing it)</a:t>
            </a:r>
          </a:p>
          <a:p>
            <a:pPr eaLnBrk="1" hangingPunct="1"/>
            <a:r>
              <a:rPr lang="en-US" smtClean="0"/>
              <a:t>Proofs of correctness (theorems about program properties)</a:t>
            </a:r>
          </a:p>
          <a:p>
            <a:pPr eaLnBrk="1" hangingPunct="1"/>
            <a:r>
              <a:rPr lang="en-US" smtClean="0"/>
              <a:t>Code reviews (people reviewing others’ code)</a:t>
            </a:r>
          </a:p>
          <a:p>
            <a:pPr eaLnBrk="1" hangingPunct="1"/>
            <a:r>
              <a:rPr lang="en-US" smtClean="0"/>
              <a:t>Software process (placing structure on the development lifecycle)</a:t>
            </a:r>
          </a:p>
          <a:p>
            <a:pPr eaLnBrk="1" hangingPunct="1"/>
            <a:r>
              <a:rPr lang="en-US" smtClean="0"/>
              <a:t>…and many more ways to find problems and to increase confidence</a:t>
            </a:r>
          </a:p>
        </p:txBody>
      </p:sp>
      <p:sp>
        <p:nvSpPr>
          <p:cNvPr id="4" name="TextBox 3"/>
          <p:cNvSpPr txBox="1"/>
          <p:nvPr/>
        </p:nvSpPr>
        <p:spPr>
          <a:xfrm>
            <a:off x="2625725" y="6324600"/>
            <a:ext cx="4851400" cy="954088"/>
          </a:xfrm>
          <a:prstGeom prst="rect">
            <a:avLst/>
          </a:prstGeom>
          <a:gradFill>
            <a:gsLst>
              <a:gs pos="0">
                <a:srgbClr val="FFEFD1"/>
              </a:gs>
              <a:gs pos="64999">
                <a:srgbClr val="F0EBD5"/>
              </a:gs>
              <a:gs pos="100000">
                <a:srgbClr val="D1C39F"/>
              </a:gs>
            </a:gsLst>
            <a:lin ang="5400000" scaled="0"/>
          </a:gradFill>
          <a:ln w="38100">
            <a:solidFill>
              <a:schemeClr val="accent1"/>
            </a:solidFill>
          </a:ln>
        </p:spPr>
        <p:txBody>
          <a:bodyPr wrap="none">
            <a:spAutoFit/>
          </a:bodyPr>
          <a:lstStyle/>
          <a:p>
            <a:pPr algn="ctr">
              <a:defRPr/>
            </a:pPr>
            <a:r>
              <a:rPr lang="en-US" sz="2800" b="1" dirty="0">
                <a:latin typeface="+mn-lt"/>
              </a:rPr>
              <a:t>No single activity or approach</a:t>
            </a:r>
            <a:br>
              <a:rPr lang="en-US" sz="2800" b="1" dirty="0">
                <a:latin typeface="+mn-lt"/>
              </a:rPr>
            </a:br>
            <a:r>
              <a:rPr lang="en-US" sz="2800" b="1" dirty="0">
                <a:latin typeface="+mn-lt"/>
              </a:rPr>
              <a:t>can guarantee software quality</a:t>
            </a:r>
          </a:p>
        </p:txBody>
      </p:sp>
      <p:sp>
        <p:nvSpPr>
          <p:cNvPr id="12293" name="Date Placeholder 2"/>
          <p:cNvSpPr>
            <a:spLocks noGrp="1"/>
          </p:cNvSpPr>
          <p:nvPr>
            <p:ph type="dt" sz="quarter" idx="10"/>
          </p:nvPr>
        </p:nvSpPr>
        <p:spPr bwMode="auto">
          <a:xfrm>
            <a:off x="6765925" y="6908800"/>
            <a:ext cx="2938463" cy="401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400" smtClean="0">
                <a:solidFill>
                  <a:schemeClr val="tx2"/>
                </a:solidFill>
                <a:latin typeface="Tw Cen MT" pitchFamily="34" charset="0"/>
              </a:rPr>
              <a:t>CSE 331 Autumn 2011</a:t>
            </a:r>
          </a:p>
        </p:txBody>
      </p:sp>
      <p:sp>
        <p:nvSpPr>
          <p:cNvPr id="5" name="Slide Number Placeholder 4"/>
          <p:cNvSpPr>
            <a:spLocks noGrp="1"/>
          </p:cNvSpPr>
          <p:nvPr>
            <p:ph type="sldNum" sz="quarter" idx="11"/>
          </p:nvPr>
        </p:nvSpPr>
        <p:spPr/>
        <p:txBody>
          <a:bodyPr>
            <a:normAutofit fontScale="92500" lnSpcReduction="20000"/>
          </a:bodyPr>
          <a:lstStyle/>
          <a:p>
            <a:pPr>
              <a:defRPr/>
            </a:pPr>
            <a:fld id="{CCB540B2-BA7B-4043-B113-006B7E8BABFC}"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Kinds of Testing</a:t>
            </a:r>
            <a:endParaRPr lang="en-US" sz="4000" smtClean="0"/>
          </a:p>
        </p:txBody>
      </p:sp>
      <p:sp>
        <p:nvSpPr>
          <p:cNvPr id="13315" name="Rectangle 3"/>
          <p:cNvSpPr>
            <a:spLocks noGrp="1" noChangeArrowheads="1"/>
          </p:cNvSpPr>
          <p:nvPr>
            <p:ph sz="quarter" idx="1"/>
          </p:nvPr>
        </p:nvSpPr>
        <p:spPr>
          <a:xfrm>
            <a:off x="284163" y="1752600"/>
            <a:ext cx="5054600" cy="4102100"/>
          </a:xfrm>
          <a:extLst>
            <a:ext uri="{91240B29-F687-4F45-9708-019B960494DF}">
              <a14:hiddenLine xmlns:a14="http://schemas.microsoft.com/office/drawing/2010/main" w="19050">
                <a:solidFill>
                  <a:srgbClr val="000000"/>
                </a:solidFill>
                <a:miter lim="800000"/>
                <a:headEnd/>
                <a:tailEnd/>
              </a14:hiddenLine>
            </a:ext>
          </a:extLst>
        </p:spPr>
        <p:txBody>
          <a:bodyPr>
            <a:spAutoFit/>
          </a:bodyPr>
          <a:lstStyle/>
          <a:p>
            <a:pPr eaLnBrk="1" hangingPunct="1"/>
            <a:r>
              <a:rPr lang="en-US" sz="2400" smtClean="0">
                <a:solidFill>
                  <a:srgbClr val="0070C0"/>
                </a:solidFill>
              </a:rPr>
              <a:t>Unit Testing: does each unit (class, method, etc.) do what it supposed to do? </a:t>
            </a:r>
          </a:p>
          <a:p>
            <a:pPr eaLnBrk="1" hangingPunct="1"/>
            <a:r>
              <a:rPr lang="en-US" sz="2400" smtClean="0"/>
              <a:t>Integration Testing: do you get the expected results when the parts are put together?</a:t>
            </a:r>
          </a:p>
          <a:p>
            <a:pPr eaLnBrk="1" hangingPunct="1"/>
            <a:r>
              <a:rPr lang="en-US" sz="2400" smtClean="0"/>
              <a:t>Validation Testing: does the program satisfy the requirements?</a:t>
            </a:r>
          </a:p>
          <a:p>
            <a:pPr eaLnBrk="1" hangingPunct="1"/>
            <a:r>
              <a:rPr lang="en-US" sz="2400" smtClean="0"/>
              <a:t>System Testing: does it work within the overall system?</a:t>
            </a:r>
          </a:p>
        </p:txBody>
      </p:sp>
      <p:sp>
        <p:nvSpPr>
          <p:cNvPr id="2" name="Content Placeholder 1"/>
          <p:cNvSpPr>
            <a:spLocks noGrp="1"/>
          </p:cNvSpPr>
          <p:nvPr>
            <p:ph sz="quarter" idx="2"/>
          </p:nvPr>
        </p:nvSpPr>
        <p:spPr>
          <a:xfrm>
            <a:off x="5513388" y="1739900"/>
            <a:ext cx="4283075" cy="4595813"/>
          </a:xfrm>
          <a:ln>
            <a:solidFill>
              <a:schemeClr val="bg1">
                <a:lumMod val="65000"/>
              </a:schemeClr>
            </a:solidFill>
          </a:ln>
        </p:spPr>
        <p:txBody>
          <a:bodyPr>
            <a:spAutoFit/>
          </a:bodyPr>
          <a:lstStyle/>
          <a:p>
            <a:pPr marL="0" indent="0" algn="ctr">
              <a:buFont typeface="Wingdings" pitchFamily="2" charset="2"/>
              <a:buNone/>
              <a:defRPr/>
            </a:pPr>
            <a:r>
              <a:rPr lang="en-US" b="1" dirty="0" smtClean="0"/>
              <a:t>Today</a:t>
            </a:r>
          </a:p>
          <a:p>
            <a:pPr>
              <a:defRPr/>
            </a:pPr>
            <a:r>
              <a:rPr lang="en-US" sz="2400" dirty="0" smtClean="0">
                <a:solidFill>
                  <a:srgbClr val="0000FF"/>
                </a:solidFill>
              </a:rPr>
              <a:t>Absolute basics of unit testing, which is our primary focus in 331, using </a:t>
            </a:r>
            <a:r>
              <a:rPr lang="en-US" sz="2400" b="1" dirty="0" err="1" smtClean="0">
                <a:solidFill>
                  <a:srgbClr val="0000FF"/>
                </a:solidFill>
                <a:latin typeface="Consolas" pitchFamily="49" charset="0"/>
                <a:cs typeface="Consolas" pitchFamily="49" charset="0"/>
              </a:rPr>
              <a:t>RandomHello</a:t>
            </a:r>
            <a:r>
              <a:rPr lang="en-US" sz="2400" b="1" dirty="0" smtClean="0">
                <a:solidFill>
                  <a:srgbClr val="0000FF"/>
                </a:solidFill>
                <a:cs typeface="Consolas" pitchFamily="49" charset="0"/>
              </a:rPr>
              <a:t> </a:t>
            </a:r>
            <a:r>
              <a:rPr lang="en-US" sz="2400" dirty="0" smtClean="0">
                <a:solidFill>
                  <a:srgbClr val="0000FF"/>
                </a:solidFill>
              </a:rPr>
              <a:t>as an example</a:t>
            </a:r>
          </a:p>
          <a:p>
            <a:pPr>
              <a:defRPr/>
            </a:pPr>
            <a:r>
              <a:rPr lang="en-US" sz="2400" dirty="0" smtClean="0">
                <a:solidFill>
                  <a:srgbClr val="0000FF"/>
                </a:solidFill>
              </a:rPr>
              <a:t>Some examples of </a:t>
            </a:r>
            <a:r>
              <a:rPr lang="en-US" sz="2400" dirty="0" err="1" smtClean="0">
                <a:solidFill>
                  <a:srgbClr val="0000FF"/>
                </a:solidFill>
              </a:rPr>
              <a:t>JUnit</a:t>
            </a:r>
            <a:r>
              <a:rPr lang="en-US" sz="2400" dirty="0" smtClean="0">
                <a:solidFill>
                  <a:srgbClr val="0000FF"/>
                </a:solidFill>
              </a:rPr>
              <a:t> – a Java unit testing mechanism that is nicely integrated into Eclipse</a:t>
            </a:r>
            <a:br>
              <a:rPr lang="en-US" sz="2400" dirty="0" smtClean="0">
                <a:solidFill>
                  <a:srgbClr val="0000FF"/>
                </a:solidFill>
              </a:rPr>
            </a:br>
            <a:endParaRPr lang="en-US" sz="2400" dirty="0" smtClean="0">
              <a:solidFill>
                <a:srgbClr val="0000FF"/>
              </a:solidFill>
            </a:endParaRPr>
          </a:p>
          <a:p>
            <a:pPr>
              <a:defRPr/>
            </a:pPr>
            <a:r>
              <a:rPr lang="en-US" sz="2400" b="1" dirty="0" smtClean="0"/>
              <a:t>Later lectures</a:t>
            </a:r>
            <a:r>
              <a:rPr lang="en-US" sz="2400" dirty="0" smtClean="0"/>
              <a:t>: more on testing</a:t>
            </a:r>
          </a:p>
        </p:txBody>
      </p:sp>
      <p:cxnSp>
        <p:nvCxnSpPr>
          <p:cNvPr id="6" name="Curved Connector 5"/>
          <p:cNvCxnSpPr/>
          <p:nvPr/>
        </p:nvCxnSpPr>
        <p:spPr>
          <a:xfrm rot="10800000">
            <a:off x="4760913" y="1985963"/>
            <a:ext cx="1103312" cy="962025"/>
          </a:xfrm>
          <a:prstGeom prst="curvedConnector3">
            <a:avLst>
              <a:gd name="adj1" fmla="val 50000"/>
            </a:avLst>
          </a:prstGeom>
          <a:ln w="57150">
            <a:solidFill>
              <a:srgbClr val="0000FF"/>
            </a:solidFill>
            <a:tailEnd type="stealth"/>
          </a:ln>
        </p:spPr>
        <p:style>
          <a:lnRef idx="1">
            <a:schemeClr val="accent1"/>
          </a:lnRef>
          <a:fillRef idx="0">
            <a:schemeClr val="accent1"/>
          </a:fillRef>
          <a:effectRef idx="0">
            <a:schemeClr val="accent1"/>
          </a:effectRef>
          <a:fontRef idx="minor">
            <a:schemeClr val="tx1"/>
          </a:fontRef>
        </p:style>
      </p:cxnSp>
      <p:sp>
        <p:nvSpPr>
          <p:cNvPr id="13318" name="Rectangle 2"/>
          <p:cNvSpPr>
            <a:spLocks noChangeArrowheads="1"/>
          </p:cNvSpPr>
          <p:nvPr/>
        </p:nvSpPr>
        <p:spPr bwMode="auto">
          <a:xfrm>
            <a:off x="284163" y="6297613"/>
            <a:ext cx="937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ts val="775"/>
              </a:spcBef>
            </a:pPr>
            <a:r>
              <a:rPr lang="en-US" sz="2000">
                <a:latin typeface="Tw Cen MT" pitchFamily="34" charset="0"/>
              </a:rPr>
              <a:t>Some other testing buzzwords:  alpha, beta, fuzz, random, mutation, symbolic, black &amp; white box, coverage (statement/edge/path), model-based  … and </a:t>
            </a:r>
            <a:r>
              <a:rPr lang="en-US" sz="2000" i="1">
                <a:latin typeface="Tw Cen MT" pitchFamily="34" charset="0"/>
              </a:rPr>
              <a:t>many</a:t>
            </a:r>
            <a:r>
              <a:rPr lang="en-US" sz="2000">
                <a:latin typeface="Tw Cen MT" pitchFamily="34" charset="0"/>
              </a:rPr>
              <a:t> more …</a:t>
            </a:r>
          </a:p>
        </p:txBody>
      </p:sp>
      <p:sp>
        <p:nvSpPr>
          <p:cNvPr id="13319"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400" smtClean="0">
                <a:solidFill>
                  <a:schemeClr val="tx2"/>
                </a:solidFill>
                <a:latin typeface="Tw Cen MT" pitchFamily="34" charset="0"/>
              </a:rPr>
              <a:t>CSE 331 Autumn 2011</a:t>
            </a:r>
          </a:p>
        </p:txBody>
      </p:sp>
      <p:sp>
        <p:nvSpPr>
          <p:cNvPr id="4" name="Slide Number Placeholder 3"/>
          <p:cNvSpPr>
            <a:spLocks noGrp="1"/>
          </p:cNvSpPr>
          <p:nvPr>
            <p:ph type="sldNum" sz="quarter" idx="11"/>
          </p:nvPr>
        </p:nvSpPr>
        <p:spPr/>
        <p:txBody>
          <a:bodyPr>
            <a:normAutofit fontScale="85000" lnSpcReduction="20000"/>
          </a:bodyPr>
          <a:lstStyle/>
          <a:p>
            <a:pPr>
              <a:defRPr/>
            </a:pPr>
            <a:fld id="{5973E0CF-FC64-4BE4-88A8-8E075DA2D01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252413" y="6021388"/>
            <a:ext cx="4713287" cy="1292225"/>
          </a:xfrm>
          <a:prstGeom prst="rect">
            <a:avLst/>
          </a:prstGeom>
          <a:solidFill>
            <a:schemeClr val="tx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sz="2600" b="1" dirty="0">
                <a:solidFill>
                  <a:schemeClr val="bg1"/>
                </a:solidFill>
              </a:rPr>
              <a:t>Black box</a:t>
            </a:r>
            <a:r>
              <a:rPr lang="en-US" sz="2600" dirty="0">
                <a:solidFill>
                  <a:schemeClr val="bg1"/>
                </a:solidFill>
              </a:rPr>
              <a:t/>
            </a:r>
            <a:br>
              <a:rPr lang="en-US" sz="2600" dirty="0">
                <a:solidFill>
                  <a:schemeClr val="bg1"/>
                </a:solidFill>
              </a:rPr>
            </a:br>
            <a:r>
              <a:rPr lang="en-US" sz="2600" dirty="0">
                <a:solidFill>
                  <a:schemeClr val="bg1"/>
                </a:solidFill>
              </a:rPr>
              <a:t>Must choose inputs </a:t>
            </a:r>
            <a:r>
              <a:rPr lang="en-US" sz="2600" i="1" dirty="0">
                <a:solidFill>
                  <a:schemeClr val="bg1"/>
                </a:solidFill>
              </a:rPr>
              <a:t>without knowledge</a:t>
            </a:r>
            <a:r>
              <a:rPr lang="en-US" sz="2600" dirty="0">
                <a:solidFill>
                  <a:schemeClr val="bg1"/>
                </a:solidFill>
              </a:rPr>
              <a:t> of the implementation</a:t>
            </a:r>
          </a:p>
        </p:txBody>
      </p:sp>
      <p:sp>
        <p:nvSpPr>
          <p:cNvPr id="14339" name="Rectangle 2"/>
          <p:cNvSpPr>
            <a:spLocks noGrp="1" noChangeArrowheads="1"/>
          </p:cNvSpPr>
          <p:nvPr>
            <p:ph type="title"/>
          </p:nvPr>
        </p:nvSpPr>
        <p:spPr/>
        <p:txBody>
          <a:bodyPr/>
          <a:lstStyle/>
          <a:p>
            <a:pPr eaLnBrk="1" hangingPunct="1"/>
            <a:r>
              <a:rPr lang="en-US" smtClean="0"/>
              <a:t>Unit testing</a:t>
            </a:r>
          </a:p>
        </p:txBody>
      </p:sp>
      <p:sp>
        <p:nvSpPr>
          <p:cNvPr id="14340" name="Rectangle 2"/>
          <p:cNvSpPr>
            <a:spLocks noGrp="1" noChangeArrowheads="1"/>
          </p:cNvSpPr>
          <p:nvPr>
            <p:ph sz="quarter" idx="1"/>
          </p:nvPr>
        </p:nvSpPr>
        <p:spPr>
          <a:xfrm>
            <a:off x="649288" y="1752600"/>
            <a:ext cx="9156700" cy="2101850"/>
          </a:xfrm>
        </p:spPr>
        <p:txBody>
          <a:bodyPr>
            <a:spAutoFit/>
          </a:bodyPr>
          <a:lstStyle/>
          <a:p>
            <a:pPr marL="571500" indent="-571500" eaLnBrk="1" hangingPunct="1">
              <a:spcBef>
                <a:spcPct val="0"/>
              </a:spcBef>
              <a:buSzPct val="100000"/>
              <a:buFont typeface="Tw Cen MT" pitchFamily="34" charset="0"/>
              <a:buAutoNum type="alphaUcPeriod"/>
            </a:pPr>
            <a:r>
              <a:rPr lang="en-GB" sz="2600" smtClean="0"/>
              <a:t>Choose input data (“test inputs”)</a:t>
            </a:r>
          </a:p>
          <a:p>
            <a:pPr marL="571500" indent="-571500" eaLnBrk="1" hangingPunct="1">
              <a:spcBef>
                <a:spcPct val="0"/>
              </a:spcBef>
              <a:buSzPct val="100000"/>
              <a:buFont typeface="Tw Cen MT" pitchFamily="34" charset="0"/>
              <a:buAutoNum type="alphaUcPeriod"/>
            </a:pPr>
            <a:r>
              <a:rPr lang="en-GB" sz="2600" smtClean="0"/>
              <a:t>Define the expected outcome (“oracle”)</a:t>
            </a:r>
          </a:p>
          <a:p>
            <a:pPr marL="571500" indent="-571500" eaLnBrk="1" hangingPunct="1">
              <a:spcBef>
                <a:spcPct val="0"/>
              </a:spcBef>
              <a:buSzPct val="100000"/>
              <a:buFont typeface="Tw Cen MT" pitchFamily="34" charset="0"/>
              <a:buAutoNum type="alphaUcPeriod"/>
            </a:pPr>
            <a:r>
              <a:rPr lang="en-GB" sz="2600" smtClean="0"/>
              <a:t>Run the unit (“SUT” or “software under test”) on the input and record the results</a:t>
            </a:r>
          </a:p>
          <a:p>
            <a:pPr marL="571500" indent="-571500" eaLnBrk="1" hangingPunct="1">
              <a:spcBef>
                <a:spcPct val="0"/>
              </a:spcBef>
              <a:buSzPct val="100000"/>
              <a:buFont typeface="Tw Cen MT" pitchFamily="34" charset="0"/>
              <a:buAutoNum type="alphaUcPeriod"/>
            </a:pPr>
            <a:r>
              <a:rPr lang="en-GB" sz="2600" smtClean="0"/>
              <a:t>Examine results against the oracle</a:t>
            </a:r>
          </a:p>
        </p:txBody>
      </p:sp>
      <p:sp>
        <p:nvSpPr>
          <p:cNvPr id="6" name="TextBox 5"/>
          <p:cNvSpPr txBox="1"/>
          <p:nvPr/>
        </p:nvSpPr>
        <p:spPr>
          <a:xfrm>
            <a:off x="8061325" y="4881563"/>
            <a:ext cx="1812925" cy="493712"/>
          </a:xfrm>
          <a:prstGeom prst="rect">
            <a:avLst/>
          </a:prstGeom>
          <a:noFill/>
        </p:spPr>
        <p:txBody>
          <a:bodyPr>
            <a:spAutoFit/>
          </a:bodyPr>
          <a:lstStyle/>
          <a:p>
            <a:pPr algn="ctr">
              <a:defRPr/>
            </a:pPr>
            <a:r>
              <a:rPr lang="en-US" sz="2600" b="1" dirty="0">
                <a:latin typeface="+mn-lt"/>
              </a:rPr>
              <a:t>=</a:t>
            </a:r>
            <a:r>
              <a:rPr lang="en-US" sz="2600" b="1" dirty="0">
                <a:latin typeface="+mn-lt"/>
                <a:sym typeface="Symbol"/>
              </a:rPr>
              <a:t>oracle?</a:t>
            </a:r>
            <a:endParaRPr lang="en-US" sz="2600" b="1" dirty="0">
              <a:latin typeface="+mn-lt"/>
            </a:endParaRPr>
          </a:p>
        </p:txBody>
      </p:sp>
      <p:sp>
        <p:nvSpPr>
          <p:cNvPr id="2" name="Right Arrow 1"/>
          <p:cNvSpPr/>
          <p:nvPr/>
        </p:nvSpPr>
        <p:spPr>
          <a:xfrm flipV="1">
            <a:off x="1308100" y="5049838"/>
            <a:ext cx="1262063" cy="158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ight Arrow 10"/>
          <p:cNvSpPr/>
          <p:nvPr/>
        </p:nvSpPr>
        <p:spPr>
          <a:xfrm flipV="1">
            <a:off x="7102475" y="5049838"/>
            <a:ext cx="1127125" cy="158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9" name="Table 18"/>
          <p:cNvGraphicFramePr>
            <a:graphicFrameLocks noGrp="1"/>
          </p:cNvGraphicFramePr>
          <p:nvPr/>
        </p:nvGraphicFramePr>
        <p:xfrm>
          <a:off x="2570163" y="4037013"/>
          <a:ext cx="4532312" cy="1433513"/>
        </p:xfrm>
        <a:graphic>
          <a:graphicData uri="http://schemas.openxmlformats.org/drawingml/2006/table">
            <a:tbl>
              <a:tblPr firstRow="1" bandRow="1">
                <a:tableStyleId>{5C22544A-7EE6-4342-B048-85BDC9FD1C3A}</a:tableStyleId>
              </a:tblPr>
              <a:tblGrid>
                <a:gridCol w="2266156"/>
                <a:gridCol w="2266156"/>
              </a:tblGrid>
              <a:tr h="488009">
                <a:tc gridSpan="2">
                  <a:txBody>
                    <a:bodyPr/>
                    <a:lstStyle/>
                    <a:p>
                      <a:pPr algn="ctr"/>
                      <a:r>
                        <a:rPr lang="en-US" sz="3200" dirty="0" smtClean="0"/>
                        <a:t>Specification</a:t>
                      </a:r>
                      <a:endParaRPr lang="en-US" sz="3200" dirty="0"/>
                    </a:p>
                  </a:txBody>
                  <a:tcPr marL="91434" marR="91434"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algn="ctr"/>
                      <a:endParaRPr lang="en-US" sz="3200" dirty="0"/>
                    </a:p>
                  </a:txBody>
                  <a:tcPr marL="91434" marR="9143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6007">
                <a:tc>
                  <a:txBody>
                    <a:bodyPr/>
                    <a:lstStyle/>
                    <a:p>
                      <a:r>
                        <a:rPr lang="en-US" sz="2400" dirty="0" smtClean="0"/>
                        <a:t>Precondition</a:t>
                      </a:r>
                      <a:endParaRPr lang="en-US" sz="2400" dirty="0"/>
                    </a:p>
                  </a:txBody>
                  <a:tcPr marL="91434" marR="9143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lvl="0" algn="r"/>
                      <a:r>
                        <a:rPr lang="en-US" sz="2400" dirty="0" err="1" smtClean="0"/>
                        <a:t>Postcondition</a:t>
                      </a:r>
                      <a:endParaRPr lang="en-US" sz="2400" dirty="0"/>
                    </a:p>
                  </a:txBody>
                  <a:tcPr marL="91434" marR="91434" marT="0" marB="0"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tcPr>
                </a:tc>
              </a:tr>
              <a:tr h="579497">
                <a:tc gridSpan="2">
                  <a:txBody>
                    <a:bodyPr/>
                    <a:lstStyle/>
                    <a:p>
                      <a:pPr algn="ctr"/>
                      <a:r>
                        <a:rPr lang="en-US" sz="3200" dirty="0" smtClean="0"/>
                        <a:t>Implementation</a:t>
                      </a:r>
                      <a:endParaRPr lang="en-US" sz="3200" dirty="0"/>
                    </a:p>
                  </a:txBody>
                  <a:tcPr marL="91434" marR="91434" marT="45744" marB="45744"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lvl="0" algn="r"/>
                      <a:endParaRPr lang="en-US" dirty="0"/>
                    </a:p>
                  </a:txBody>
                  <a:tcPr/>
                </a:tc>
              </a:tr>
            </a:tbl>
          </a:graphicData>
        </a:graphic>
      </p:graphicFrame>
      <p:sp>
        <p:nvSpPr>
          <p:cNvPr id="18" name="Line Callout 1 17"/>
          <p:cNvSpPr/>
          <p:nvPr/>
        </p:nvSpPr>
        <p:spPr bwMode="auto">
          <a:xfrm>
            <a:off x="5222875" y="6021388"/>
            <a:ext cx="4583113" cy="1292225"/>
          </a:xfrm>
          <a:prstGeom prst="borderCallout1">
            <a:avLst>
              <a:gd name="adj1" fmla="val -1493"/>
              <a:gd name="adj2" fmla="val 25993"/>
              <a:gd name="adj3" fmla="val 252"/>
              <a:gd name="adj4" fmla="val 22891"/>
            </a:avLst>
          </a:prstGeom>
          <a:solidFill>
            <a:schemeClr val="bg1"/>
          </a:solidFill>
          <a:ln w="41275">
            <a:solidFill>
              <a:srgbClr val="002060"/>
            </a:solidFill>
            <a:prstDash val="solid"/>
            <a:tailEnd type="none" w="lg" len="med"/>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sz="2600" b="1" dirty="0">
                <a:solidFill>
                  <a:schemeClr val="tx1"/>
                </a:solidFill>
              </a:rPr>
              <a:t>White box</a:t>
            </a:r>
            <a:r>
              <a:rPr lang="en-US" sz="2600" dirty="0">
                <a:solidFill>
                  <a:schemeClr val="tx1"/>
                </a:solidFill>
              </a:rPr>
              <a:t/>
            </a:r>
            <a:br>
              <a:rPr lang="en-US" sz="2600" dirty="0">
                <a:solidFill>
                  <a:schemeClr val="tx1"/>
                </a:solidFill>
              </a:rPr>
            </a:br>
            <a:r>
              <a:rPr lang="en-US" sz="2600" dirty="0">
                <a:solidFill>
                  <a:schemeClr val="tx1"/>
                </a:solidFill>
              </a:rPr>
              <a:t>Can choose inputs </a:t>
            </a:r>
            <a:r>
              <a:rPr lang="en-US" sz="2600" i="1" dirty="0">
                <a:solidFill>
                  <a:schemeClr val="tx1"/>
                </a:solidFill>
              </a:rPr>
              <a:t>with knowledge</a:t>
            </a:r>
            <a:r>
              <a:rPr lang="en-US" sz="2600" dirty="0">
                <a:solidFill>
                  <a:schemeClr val="tx1"/>
                </a:solidFill>
              </a:rPr>
              <a:t> of the implementation</a:t>
            </a:r>
          </a:p>
        </p:txBody>
      </p:sp>
      <p:sp>
        <p:nvSpPr>
          <p:cNvPr id="4" name="Slide Number Placeholder 3"/>
          <p:cNvSpPr>
            <a:spLocks noGrp="1"/>
          </p:cNvSpPr>
          <p:nvPr>
            <p:ph type="sldNum" sz="quarter" idx="11"/>
          </p:nvPr>
        </p:nvSpPr>
        <p:spPr/>
        <p:txBody>
          <a:bodyPr>
            <a:normAutofit fontScale="85000" lnSpcReduction="20000"/>
          </a:bodyPr>
          <a:lstStyle/>
          <a:p>
            <a:pPr>
              <a:defRPr/>
            </a:pPr>
            <a:fld id="{517E2246-26CE-47FC-92B7-2BA4D2C54DC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252413" y="1938338"/>
            <a:ext cx="4713287" cy="1292225"/>
          </a:xfrm>
          <a:prstGeom prst="rect">
            <a:avLst/>
          </a:prstGeom>
          <a:solidFill>
            <a:schemeClr val="tx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sz="2600" b="1" dirty="0">
                <a:solidFill>
                  <a:schemeClr val="bg1"/>
                </a:solidFill>
              </a:rPr>
              <a:t>Black box</a:t>
            </a:r>
            <a:r>
              <a:rPr lang="en-US" sz="2600" dirty="0">
                <a:solidFill>
                  <a:schemeClr val="bg1"/>
                </a:solidFill>
              </a:rPr>
              <a:t/>
            </a:r>
            <a:br>
              <a:rPr lang="en-US" sz="2600" dirty="0">
                <a:solidFill>
                  <a:schemeClr val="bg1"/>
                </a:solidFill>
              </a:rPr>
            </a:br>
            <a:r>
              <a:rPr lang="en-US" sz="2600" dirty="0">
                <a:solidFill>
                  <a:schemeClr val="bg1"/>
                </a:solidFill>
              </a:rPr>
              <a:t>Must choose inputs </a:t>
            </a:r>
            <a:r>
              <a:rPr lang="en-US" sz="2600" i="1" dirty="0">
                <a:solidFill>
                  <a:schemeClr val="bg1"/>
                </a:solidFill>
              </a:rPr>
              <a:t>without knowledge</a:t>
            </a:r>
            <a:r>
              <a:rPr lang="en-US" sz="2600" dirty="0">
                <a:solidFill>
                  <a:schemeClr val="bg1"/>
                </a:solidFill>
              </a:rPr>
              <a:t> of the implementation</a:t>
            </a:r>
          </a:p>
        </p:txBody>
      </p:sp>
      <p:sp>
        <p:nvSpPr>
          <p:cNvPr id="15363" name="Rectangle 2"/>
          <p:cNvSpPr>
            <a:spLocks noGrp="1" noChangeArrowheads="1"/>
          </p:cNvSpPr>
          <p:nvPr>
            <p:ph type="title"/>
          </p:nvPr>
        </p:nvSpPr>
        <p:spPr/>
        <p:txBody>
          <a:bodyPr/>
          <a:lstStyle/>
          <a:p>
            <a:pPr eaLnBrk="1" hangingPunct="1"/>
            <a:r>
              <a:rPr lang="en-US" smtClean="0"/>
              <a:t>It’s not black-and-white, but…</a:t>
            </a:r>
          </a:p>
        </p:txBody>
      </p:sp>
      <p:sp>
        <p:nvSpPr>
          <p:cNvPr id="18" name="Line Callout 1 17"/>
          <p:cNvSpPr/>
          <p:nvPr/>
        </p:nvSpPr>
        <p:spPr bwMode="auto">
          <a:xfrm>
            <a:off x="5222875" y="1938338"/>
            <a:ext cx="4583113" cy="1292225"/>
          </a:xfrm>
          <a:prstGeom prst="borderCallout1">
            <a:avLst>
              <a:gd name="adj1" fmla="val -1493"/>
              <a:gd name="adj2" fmla="val 25993"/>
              <a:gd name="adj3" fmla="val 252"/>
              <a:gd name="adj4" fmla="val 22891"/>
            </a:avLst>
          </a:prstGeom>
          <a:solidFill>
            <a:schemeClr val="bg1"/>
          </a:solidFill>
          <a:ln w="41275">
            <a:solidFill>
              <a:srgbClr val="002060"/>
            </a:solidFill>
            <a:prstDash val="solid"/>
            <a:tailEnd type="none" w="lg" len="med"/>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en-US" sz="2600" b="1" dirty="0">
                <a:solidFill>
                  <a:schemeClr val="tx1"/>
                </a:solidFill>
              </a:rPr>
              <a:t>White box</a:t>
            </a:r>
            <a:r>
              <a:rPr lang="en-US" sz="2600" dirty="0">
                <a:solidFill>
                  <a:schemeClr val="tx1"/>
                </a:solidFill>
              </a:rPr>
              <a:t/>
            </a:r>
            <a:br>
              <a:rPr lang="en-US" sz="2600" dirty="0">
                <a:solidFill>
                  <a:schemeClr val="tx1"/>
                </a:solidFill>
              </a:rPr>
            </a:br>
            <a:r>
              <a:rPr lang="en-US" sz="2600" dirty="0">
                <a:solidFill>
                  <a:schemeClr val="tx1"/>
                </a:solidFill>
              </a:rPr>
              <a:t>Can choose inputs </a:t>
            </a:r>
            <a:r>
              <a:rPr lang="en-US" sz="2600" i="1" dirty="0">
                <a:solidFill>
                  <a:schemeClr val="tx1"/>
                </a:solidFill>
              </a:rPr>
              <a:t>with knowledge</a:t>
            </a:r>
            <a:r>
              <a:rPr lang="en-US" sz="2600" dirty="0">
                <a:solidFill>
                  <a:schemeClr val="tx1"/>
                </a:solidFill>
              </a:rPr>
              <a:t> of the implementation</a:t>
            </a:r>
          </a:p>
        </p:txBody>
      </p:sp>
      <p:sp>
        <p:nvSpPr>
          <p:cNvPr id="4" name="Slide Number Placeholder 3"/>
          <p:cNvSpPr>
            <a:spLocks noGrp="1"/>
          </p:cNvSpPr>
          <p:nvPr>
            <p:ph type="sldNum" sz="quarter" idx="11"/>
          </p:nvPr>
        </p:nvSpPr>
        <p:spPr/>
        <p:txBody>
          <a:bodyPr>
            <a:normAutofit fontScale="85000" lnSpcReduction="20000"/>
          </a:bodyPr>
          <a:lstStyle/>
          <a:p>
            <a:pPr>
              <a:defRPr/>
            </a:pPr>
            <a:fld id="{EBCF1C5E-1FDF-408E-A14D-080CC2C128BC}" type="slidenum">
              <a:rPr lang="en-US" smtClean="0"/>
              <a:pPr>
                <a:defRPr/>
              </a:pPr>
              <a:t>6</a:t>
            </a:fld>
            <a:endParaRPr lang="en-US"/>
          </a:p>
        </p:txBody>
      </p:sp>
      <p:sp>
        <p:nvSpPr>
          <p:cNvPr id="15366" name="Content Placeholder 2"/>
          <p:cNvSpPr>
            <a:spLocks noGrp="1"/>
          </p:cNvSpPr>
          <p:nvPr>
            <p:ph sz="quarter" idx="1"/>
          </p:nvPr>
        </p:nvSpPr>
        <p:spPr>
          <a:xfrm>
            <a:off x="468313" y="3533775"/>
            <a:ext cx="4281487" cy="3359150"/>
          </a:xfrm>
        </p:spPr>
        <p:txBody>
          <a:bodyPr>
            <a:spAutoFit/>
          </a:bodyPr>
          <a:lstStyle/>
          <a:p>
            <a:r>
              <a:rPr lang="en-US" sz="2800" smtClean="0"/>
              <a:t>Has to focus on the behavior of the SUT</a:t>
            </a:r>
          </a:p>
          <a:p>
            <a:r>
              <a:rPr lang="en-US" sz="2800" smtClean="0"/>
              <a:t>Needs an oracle</a:t>
            </a:r>
          </a:p>
          <a:p>
            <a:pPr lvl="1"/>
            <a:r>
              <a:rPr lang="en-US" sz="2800" smtClean="0"/>
              <a:t>Or at least an expectation of whether or not an exception is thrown</a:t>
            </a:r>
          </a:p>
        </p:txBody>
      </p:sp>
      <p:sp>
        <p:nvSpPr>
          <p:cNvPr id="15367" name="Content Placeholder 2"/>
          <p:cNvSpPr>
            <a:spLocks noGrp="1"/>
          </p:cNvSpPr>
          <p:nvPr>
            <p:ph sz="quarter" idx="1"/>
          </p:nvPr>
        </p:nvSpPr>
        <p:spPr>
          <a:xfrm>
            <a:off x="5349875" y="3529013"/>
            <a:ext cx="4283075" cy="3322637"/>
          </a:xfrm>
        </p:spPr>
        <p:txBody>
          <a:bodyPr>
            <a:spAutoFit/>
          </a:bodyPr>
          <a:lstStyle/>
          <a:p>
            <a:r>
              <a:rPr lang="en-US" sz="2800" smtClean="0"/>
              <a:t>Black-box++</a:t>
            </a:r>
          </a:p>
          <a:p>
            <a:r>
              <a:rPr lang="en-US" sz="2800" smtClean="0"/>
              <a:t>Common use: </a:t>
            </a:r>
            <a:r>
              <a:rPr lang="en-US" sz="2800" i="1" smtClean="0">
                <a:solidFill>
                  <a:srgbClr val="FF0000"/>
                </a:solidFill>
              </a:rPr>
              <a:t>coverage</a:t>
            </a:r>
          </a:p>
          <a:p>
            <a:r>
              <a:rPr lang="en-US" sz="2800" smtClean="0"/>
              <a:t>Basic idea: if your test suite never causes a statement to be executed, then that statement might be buggy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674688" y="252413"/>
            <a:ext cx="8986837" cy="1092200"/>
          </a:xfrm>
        </p:spPr>
        <p:txBody>
          <a:bodyPr/>
          <a:lstStyle/>
          <a:p>
            <a:pPr eaLnBrk="1" hangingPunct="1"/>
            <a:r>
              <a:rPr lang="en-GB" smtClean="0"/>
              <a:t>sqrt example</a:t>
            </a:r>
          </a:p>
        </p:txBody>
      </p:sp>
      <p:sp>
        <p:nvSpPr>
          <p:cNvPr id="16387" name="Rectangle 2"/>
          <p:cNvSpPr>
            <a:spLocks noGrp="1" noChangeArrowheads="1"/>
          </p:cNvSpPr>
          <p:nvPr>
            <p:ph sz="quarter" idx="1"/>
          </p:nvPr>
        </p:nvSpPr>
        <p:spPr>
          <a:xfrm>
            <a:off x="674688" y="1765300"/>
            <a:ext cx="8986837" cy="1116013"/>
          </a:xfrm>
        </p:spPr>
        <p:txBody>
          <a:bodyPr>
            <a:spAutoFit/>
          </a:bodyPr>
          <a:lstStyle/>
          <a:p>
            <a:pPr marL="0" indent="0" eaLnBrk="1" hangingPunct="1">
              <a:buFont typeface="Wingdings" pitchFamily="2" charset="2"/>
              <a:buNone/>
            </a:pPr>
            <a:r>
              <a:rPr lang="en-GB" sz="2200" b="1" smtClean="0">
                <a:latin typeface="Consolas" pitchFamily="49" charset="0"/>
                <a:cs typeface="Consolas" pitchFamily="49" charset="0"/>
              </a:rPr>
              <a:t>// throws: IllegalArgumentException if x &lt; 0</a:t>
            </a:r>
            <a:br>
              <a:rPr lang="en-GB" sz="2200" b="1" smtClean="0">
                <a:latin typeface="Consolas" pitchFamily="49" charset="0"/>
                <a:cs typeface="Consolas" pitchFamily="49" charset="0"/>
              </a:rPr>
            </a:br>
            <a:r>
              <a:rPr lang="en-GB" sz="2200" b="1" smtClean="0">
                <a:latin typeface="Consolas" pitchFamily="49" charset="0"/>
                <a:cs typeface="Consolas" pitchFamily="49" charset="0"/>
              </a:rPr>
              <a:t>// returns: approximation to square root of x</a:t>
            </a:r>
            <a:br>
              <a:rPr lang="en-GB" sz="2200" b="1" smtClean="0">
                <a:latin typeface="Consolas" pitchFamily="49" charset="0"/>
                <a:cs typeface="Consolas" pitchFamily="49" charset="0"/>
              </a:rPr>
            </a:br>
            <a:r>
              <a:rPr lang="en-GB" sz="2200" b="1" smtClean="0">
                <a:latin typeface="Consolas" pitchFamily="49" charset="0"/>
                <a:cs typeface="Consolas" pitchFamily="49" charset="0"/>
              </a:rPr>
              <a:t>public double sqrt(double x)</a:t>
            </a:r>
            <a:endParaRPr lang="en-GB" sz="2200" b="1" smtClean="0"/>
          </a:p>
        </p:txBody>
      </p:sp>
      <p:sp>
        <p:nvSpPr>
          <p:cNvPr id="15364" name="Content Placeholder 4"/>
          <p:cNvSpPr txBox="1">
            <a:spLocks/>
          </p:cNvSpPr>
          <p:nvPr/>
        </p:nvSpPr>
        <p:spPr bwMode="auto">
          <a:xfrm>
            <a:off x="520700" y="2930525"/>
            <a:ext cx="9017000" cy="954088"/>
          </a:xfrm>
          <a:prstGeom prst="rect">
            <a:avLst/>
          </a:prstGeom>
          <a:solidFill>
            <a:schemeClr val="accent4">
              <a:lumMod val="60000"/>
              <a:lumOff val="40000"/>
            </a:schemeClr>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ts val="700"/>
              </a:spcBef>
              <a:buClr>
                <a:schemeClr val="accent2"/>
              </a:buClr>
              <a:buSzPct val="60000"/>
              <a:buFont typeface="Wingdings" pitchFamily="2" charset="2"/>
              <a:buNone/>
              <a:defRPr/>
            </a:pPr>
            <a:r>
              <a:rPr lang="en-US" sz="2800" b="1" dirty="0" smtClean="0">
                <a:latin typeface="Tw Cen MT" pitchFamily="34" charset="0"/>
                <a:cs typeface="Courier New" pitchFamily="49" charset="0"/>
              </a:rPr>
              <a:t>What are some values or ranges of </a:t>
            </a:r>
            <a:r>
              <a:rPr lang="en-US" sz="2800" b="1" dirty="0" smtClean="0">
                <a:latin typeface="Consolas" pitchFamily="49" charset="0"/>
                <a:cs typeface="Consolas" pitchFamily="49" charset="0"/>
              </a:rPr>
              <a:t>x</a:t>
            </a:r>
            <a:r>
              <a:rPr lang="en-US" sz="2800" b="1" dirty="0" smtClean="0">
                <a:latin typeface="Tw Cen MT" pitchFamily="34" charset="0"/>
                <a:cs typeface="Courier New" pitchFamily="49" charset="0"/>
              </a:rPr>
              <a:t/>
            </a:r>
            <a:br>
              <a:rPr lang="en-US" sz="2800" b="1" dirty="0" smtClean="0">
                <a:latin typeface="Tw Cen MT" pitchFamily="34" charset="0"/>
                <a:cs typeface="Courier New" pitchFamily="49" charset="0"/>
              </a:rPr>
            </a:br>
            <a:r>
              <a:rPr lang="en-US" sz="2800" b="1" dirty="0" smtClean="0">
                <a:latin typeface="Tw Cen MT" pitchFamily="34" charset="0"/>
                <a:cs typeface="Courier New" pitchFamily="49" charset="0"/>
              </a:rPr>
              <a:t>that might be worth testing</a:t>
            </a:r>
          </a:p>
        </p:txBody>
      </p:sp>
      <p:sp>
        <p:nvSpPr>
          <p:cNvPr id="9" name="Rectangle 2"/>
          <p:cNvSpPr txBox="1">
            <a:spLocks noChangeArrowheads="1"/>
          </p:cNvSpPr>
          <p:nvPr/>
        </p:nvSpPr>
        <p:spPr bwMode="auto">
          <a:xfrm>
            <a:off x="520700" y="4079875"/>
            <a:ext cx="89852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marL="352425" indent="-352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ts val="775"/>
              </a:spcBef>
              <a:buClr>
                <a:schemeClr val="accent2"/>
              </a:buClr>
              <a:buSzPct val="60000"/>
              <a:buFont typeface="Wingdings" pitchFamily="2" charset="2"/>
              <a:buChar char=""/>
            </a:pPr>
            <a:r>
              <a:rPr lang="en-GB" sz="2800" b="1">
                <a:latin typeface="Consolas" pitchFamily="49" charset="0"/>
                <a:cs typeface="Consolas" pitchFamily="49" charset="0"/>
              </a:rPr>
              <a:t>x &lt; 0 </a:t>
            </a:r>
            <a:r>
              <a:rPr lang="en-GB" sz="2800">
                <a:latin typeface="Tw Cen MT" pitchFamily="34" charset="0"/>
              </a:rPr>
              <a:t>(exception thrown)</a:t>
            </a:r>
          </a:p>
          <a:p>
            <a:pPr eaLnBrk="1" hangingPunct="1">
              <a:spcBef>
                <a:spcPts val="775"/>
              </a:spcBef>
              <a:buClr>
                <a:schemeClr val="accent2"/>
              </a:buClr>
              <a:buSzPct val="60000"/>
              <a:buFont typeface="Wingdings" pitchFamily="2" charset="2"/>
              <a:buChar char=""/>
            </a:pPr>
            <a:r>
              <a:rPr lang="en-GB" sz="2800" b="1">
                <a:latin typeface="Consolas" pitchFamily="49" charset="0"/>
                <a:cs typeface="Consolas" pitchFamily="49" charset="0"/>
              </a:rPr>
              <a:t>x ≥ 0 </a:t>
            </a:r>
            <a:r>
              <a:rPr lang="en-GB" sz="2800">
                <a:latin typeface="Tw Cen MT" pitchFamily="34" charset="0"/>
              </a:rPr>
              <a:t>(returns normally)</a:t>
            </a:r>
          </a:p>
          <a:p>
            <a:pPr eaLnBrk="1" hangingPunct="1">
              <a:spcBef>
                <a:spcPts val="775"/>
              </a:spcBef>
              <a:buClr>
                <a:schemeClr val="accent2"/>
              </a:buClr>
              <a:buSzPct val="60000"/>
              <a:buFont typeface="Wingdings" pitchFamily="2" charset="2"/>
              <a:buChar char=""/>
            </a:pPr>
            <a:r>
              <a:rPr lang="en-GB" sz="2800">
                <a:latin typeface="Tw Cen MT" pitchFamily="34" charset="0"/>
              </a:rPr>
              <a:t>around </a:t>
            </a:r>
            <a:r>
              <a:rPr lang="en-GB" sz="2800" b="1">
                <a:latin typeface="Consolas" pitchFamily="49" charset="0"/>
                <a:cs typeface="Consolas" pitchFamily="49" charset="0"/>
              </a:rPr>
              <a:t>x = 0 </a:t>
            </a:r>
            <a:r>
              <a:rPr lang="en-GB" sz="2800">
                <a:latin typeface="Tw Cen MT" pitchFamily="34" charset="0"/>
              </a:rPr>
              <a:t>(boundary condition)</a:t>
            </a:r>
          </a:p>
          <a:p>
            <a:pPr eaLnBrk="1" hangingPunct="1">
              <a:spcBef>
                <a:spcPts val="775"/>
              </a:spcBef>
              <a:buClr>
                <a:schemeClr val="accent2"/>
              </a:buClr>
              <a:buSzPct val="60000"/>
              <a:buFont typeface="Wingdings" pitchFamily="2" charset="2"/>
              <a:buChar char=""/>
            </a:pPr>
            <a:r>
              <a:rPr lang="en-GB" sz="2800">
                <a:latin typeface="Tw Cen MT" pitchFamily="34" charset="0"/>
              </a:rPr>
              <a:t>perfect squares (</a:t>
            </a:r>
            <a:r>
              <a:rPr lang="en-GB" sz="2800" b="1">
                <a:latin typeface="Consolas" pitchFamily="49" charset="0"/>
                <a:cs typeface="Consolas" pitchFamily="49" charset="0"/>
              </a:rPr>
              <a:t>sqrt(x</a:t>
            </a:r>
            <a:r>
              <a:rPr lang="en-GB" sz="2800">
                <a:latin typeface="Tw Cen MT" pitchFamily="34" charset="0"/>
              </a:rPr>
              <a:t>) an integer), non-perfect squares</a:t>
            </a:r>
          </a:p>
          <a:p>
            <a:pPr eaLnBrk="1" hangingPunct="1">
              <a:spcBef>
                <a:spcPts val="775"/>
              </a:spcBef>
              <a:buClr>
                <a:schemeClr val="accent2"/>
              </a:buClr>
              <a:buSzPct val="60000"/>
              <a:buFont typeface="Wingdings" pitchFamily="2" charset="2"/>
              <a:buChar char=""/>
            </a:pPr>
            <a:r>
              <a:rPr lang="en-GB" sz="2800" b="1">
                <a:latin typeface="Consolas" pitchFamily="49" charset="0"/>
                <a:cs typeface="Consolas" pitchFamily="49" charset="0"/>
              </a:rPr>
              <a:t>x &lt; sqrt(x)</a:t>
            </a:r>
            <a:r>
              <a:rPr lang="en-GB" sz="2800">
                <a:latin typeface="Tw Cen MT" pitchFamily="34" charset="0"/>
              </a:rPr>
              <a:t>,  </a:t>
            </a:r>
            <a:r>
              <a:rPr lang="en-GB" sz="2800" b="1">
                <a:latin typeface="Consolas" pitchFamily="49" charset="0"/>
                <a:cs typeface="Consolas" pitchFamily="49" charset="0"/>
              </a:rPr>
              <a:t>x &gt; sqrt(x)</a:t>
            </a:r>
            <a:endParaRPr lang="en-GB" sz="2800">
              <a:latin typeface="Tw Cen MT" pitchFamily="34" charset="0"/>
            </a:endParaRPr>
          </a:p>
          <a:p>
            <a:pPr eaLnBrk="1" hangingPunct="1">
              <a:spcBef>
                <a:spcPts val="775"/>
              </a:spcBef>
              <a:buClr>
                <a:schemeClr val="accent2"/>
              </a:buClr>
              <a:buSzPct val="60000"/>
              <a:buFont typeface="Wingdings" pitchFamily="2" charset="2"/>
              <a:buChar char=""/>
            </a:pPr>
            <a:r>
              <a:rPr lang="en-GB" sz="2800">
                <a:latin typeface="Tw Cen MT" pitchFamily="34" charset="0"/>
              </a:rPr>
              <a:t>Specific tests: say </a:t>
            </a:r>
            <a:r>
              <a:rPr lang="en-GB" sz="2800" b="1">
                <a:latin typeface="Consolas" pitchFamily="49" charset="0"/>
                <a:cs typeface="Consolas" pitchFamily="49" charset="0"/>
              </a:rPr>
              <a:t>x = {-1, 0, 0.5, 1, 4}</a:t>
            </a:r>
          </a:p>
        </p:txBody>
      </p:sp>
      <p:sp>
        <p:nvSpPr>
          <p:cNvPr id="16390"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F0599DC9-C9CD-4A8C-8BC9-4C19A5D5102C}" type="slidenum">
              <a:rPr lang="en-US"/>
              <a:pPr>
                <a:defRPr/>
              </a:pPr>
              <a:t>7</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74688" y="252413"/>
            <a:ext cx="8986837" cy="1092200"/>
          </a:xfrm>
        </p:spPr>
        <p:txBody>
          <a:bodyPr/>
          <a:lstStyle/>
          <a:p>
            <a:pPr eaLnBrk="1" hangingPunct="1"/>
            <a:r>
              <a:rPr lang="en-US" smtClean="0"/>
              <a:t>Subdomains</a:t>
            </a:r>
          </a:p>
        </p:txBody>
      </p:sp>
      <p:sp>
        <p:nvSpPr>
          <p:cNvPr id="3" name="Content Placeholder 2"/>
          <p:cNvSpPr>
            <a:spLocks noGrp="1"/>
          </p:cNvSpPr>
          <p:nvPr>
            <p:ph sz="quarter" idx="1"/>
          </p:nvPr>
        </p:nvSpPr>
        <p:spPr>
          <a:xfrm>
            <a:off x="674688" y="1765300"/>
            <a:ext cx="8986837" cy="4957763"/>
          </a:xfrm>
        </p:spPr>
        <p:txBody>
          <a:bodyPr>
            <a:normAutofit lnSpcReduction="10000"/>
          </a:bodyPr>
          <a:lstStyle/>
          <a:p>
            <a:pPr eaLnBrk="1" hangingPunct="1">
              <a:defRPr/>
            </a:pPr>
            <a:r>
              <a:rPr lang="en-US" dirty="0" smtClean="0"/>
              <a:t>Many executions reflect the same behavior – for </a:t>
            </a:r>
            <a:r>
              <a:rPr lang="en-US" sz="2900" b="1" dirty="0" err="1">
                <a:latin typeface="Consolas" pitchFamily="49" charset="0"/>
                <a:cs typeface="Consolas" pitchFamily="49" charset="0"/>
              </a:rPr>
              <a:t>sqrt</a:t>
            </a:r>
            <a:r>
              <a:rPr lang="en-US" dirty="0" smtClean="0"/>
              <a:t>, for example, the expectation is that </a:t>
            </a:r>
          </a:p>
          <a:p>
            <a:pPr lvl="1" eaLnBrk="1" hangingPunct="1">
              <a:defRPr/>
            </a:pPr>
            <a:r>
              <a:rPr lang="en-US" dirty="0"/>
              <a:t>a</a:t>
            </a:r>
            <a:r>
              <a:rPr lang="en-US" dirty="0" smtClean="0"/>
              <a:t>ll </a:t>
            </a:r>
            <a:r>
              <a:rPr lang="en-GB" b="1" dirty="0" smtClean="0">
                <a:latin typeface="Consolas" pitchFamily="49" charset="0"/>
                <a:cs typeface="Consolas" pitchFamily="49" charset="0"/>
              </a:rPr>
              <a:t>x &lt; 0 </a:t>
            </a:r>
            <a:r>
              <a:rPr lang="en-US" dirty="0" smtClean="0"/>
              <a:t>inputs will throw an exception</a:t>
            </a:r>
            <a:endParaRPr lang="en-GB" dirty="0" smtClean="0"/>
          </a:p>
          <a:p>
            <a:pPr lvl="1" eaLnBrk="1" hangingPunct="1">
              <a:defRPr/>
            </a:pPr>
            <a:r>
              <a:rPr lang="en-US" dirty="0"/>
              <a:t>a</a:t>
            </a:r>
            <a:r>
              <a:rPr lang="en-US" dirty="0" smtClean="0"/>
              <a:t>ll </a:t>
            </a:r>
            <a:r>
              <a:rPr lang="en-GB" b="1" dirty="0" smtClean="0">
                <a:latin typeface="Consolas" pitchFamily="49" charset="0"/>
                <a:cs typeface="Consolas" pitchFamily="49" charset="0"/>
              </a:rPr>
              <a:t>x ≥ 0 </a:t>
            </a:r>
            <a:r>
              <a:rPr lang="en-GB" dirty="0" smtClean="0"/>
              <a:t>inputs will return normally with a correct answer</a:t>
            </a:r>
          </a:p>
          <a:p>
            <a:pPr eaLnBrk="1" hangingPunct="1">
              <a:defRPr/>
            </a:pPr>
            <a:r>
              <a:rPr lang="en-GB" dirty="0" smtClean="0"/>
              <a:t>By testing any element from each </a:t>
            </a:r>
            <a:r>
              <a:rPr lang="en-GB" i="1" dirty="0" smtClean="0">
                <a:solidFill>
                  <a:srgbClr val="C00000"/>
                </a:solidFill>
              </a:rPr>
              <a:t>subdomain</a:t>
            </a:r>
            <a:r>
              <a:rPr lang="en-GB" dirty="0" smtClean="0"/>
              <a:t>, the intention is for the single test to represent the other behaviors of the subdomain – </a:t>
            </a:r>
            <a:r>
              <a:rPr lang="en-GB" i="1" dirty="0" smtClean="0"/>
              <a:t>without testing them!</a:t>
            </a:r>
          </a:p>
          <a:p>
            <a:pPr eaLnBrk="1" hangingPunct="1">
              <a:defRPr/>
            </a:pPr>
            <a:r>
              <a:rPr lang="en-GB" dirty="0" smtClean="0"/>
              <a:t>Of course, this isn’t so easy – even in the simple example above, what about when </a:t>
            </a:r>
            <a:r>
              <a:rPr lang="en-GB" sz="2800" b="1" dirty="0">
                <a:latin typeface="Consolas" pitchFamily="49" charset="0"/>
                <a:cs typeface="Consolas" pitchFamily="49" charset="0"/>
              </a:rPr>
              <a:t>x</a:t>
            </a:r>
            <a:r>
              <a:rPr lang="en-GB" dirty="0" smtClean="0"/>
              <a:t> overflows</a:t>
            </a:r>
            <a:r>
              <a:rPr lang="en-GB" dirty="0"/>
              <a:t>?</a:t>
            </a:r>
            <a:endParaRPr lang="en-US" dirty="0"/>
          </a:p>
        </p:txBody>
      </p:sp>
      <p:sp>
        <p:nvSpPr>
          <p:cNvPr id="17412"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4" name="Slide Number Placeholder 3"/>
          <p:cNvSpPr>
            <a:spLocks noGrp="1"/>
          </p:cNvSpPr>
          <p:nvPr>
            <p:ph type="sldNum" sz="quarter" idx="11"/>
          </p:nvPr>
        </p:nvSpPr>
        <p:spPr/>
        <p:txBody>
          <a:bodyPr>
            <a:normAutofit fontScale="92500" lnSpcReduction="20000"/>
          </a:bodyPr>
          <a:lstStyle/>
          <a:p>
            <a:pPr>
              <a:defRPr/>
            </a:pPr>
            <a:fld id="{0FC87735-BBDE-4638-A33F-4BA8D9FA1599}"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74688" y="252413"/>
            <a:ext cx="8986837" cy="1092200"/>
          </a:xfrm>
        </p:spPr>
        <p:txBody>
          <a:bodyPr/>
          <a:lstStyle/>
          <a:p>
            <a:r>
              <a:rPr lang="en-US" smtClean="0">
                <a:cs typeface="Consolas" pitchFamily="49" charset="0"/>
              </a:rPr>
              <a:t>Testing</a:t>
            </a:r>
            <a:r>
              <a:rPr lang="en-US" b="1" smtClean="0">
                <a:cs typeface="Consolas" pitchFamily="49" charset="0"/>
              </a:rPr>
              <a:t> </a:t>
            </a:r>
            <a:r>
              <a:rPr lang="en-US" b="1" smtClean="0">
                <a:latin typeface="Consolas" pitchFamily="49" charset="0"/>
                <a:cs typeface="Consolas" pitchFamily="49" charset="0"/>
              </a:rPr>
              <a:t>RandomHello</a:t>
            </a:r>
          </a:p>
        </p:txBody>
      </p:sp>
      <p:sp>
        <p:nvSpPr>
          <p:cNvPr id="18435" name="Content Placeholder 2"/>
          <p:cNvSpPr>
            <a:spLocks noGrp="1"/>
          </p:cNvSpPr>
          <p:nvPr>
            <p:ph sz="quarter" idx="1"/>
          </p:nvPr>
        </p:nvSpPr>
        <p:spPr>
          <a:xfrm>
            <a:off x="674688" y="1765300"/>
            <a:ext cx="8986837" cy="4957763"/>
          </a:xfrm>
        </p:spPr>
        <p:txBody>
          <a:bodyPr/>
          <a:lstStyle/>
          <a:p>
            <a:r>
              <a:rPr lang="en-US" sz="2800" smtClean="0"/>
              <a:t>“Create your first Java class with a main method that will randomly choose, and then print to the console, one of five possible greetings that you define.”</a:t>
            </a:r>
          </a:p>
          <a:p>
            <a:r>
              <a:rPr lang="en-US" sz="2800" smtClean="0"/>
              <a:t>We’ll focus on the method </a:t>
            </a:r>
            <a:r>
              <a:rPr lang="en-US" sz="2800" b="1" smtClean="0">
                <a:latin typeface="Courier New" pitchFamily="49" charset="0"/>
                <a:cs typeface="Courier New" pitchFamily="49" charset="0"/>
              </a:rPr>
              <a:t>getGreeting</a:t>
            </a:r>
            <a:r>
              <a:rPr lang="en-US" sz="2800" smtClean="0"/>
              <a:t>, which randomly returns one of the five greetings</a:t>
            </a:r>
          </a:p>
          <a:p>
            <a:r>
              <a:rPr lang="en-US" sz="2800" smtClean="0"/>
              <a:t>We’ll focus on </a:t>
            </a:r>
            <a:r>
              <a:rPr lang="en-US" sz="2800" i="1" smtClean="0"/>
              <a:t>black-box testing</a:t>
            </a:r>
            <a:r>
              <a:rPr lang="en-US" sz="2800" smtClean="0"/>
              <a:t> – we will work with no knowledge of the implementation</a:t>
            </a:r>
          </a:p>
          <a:p>
            <a:r>
              <a:rPr lang="en-US" sz="2800" smtClean="0"/>
              <a:t>And we’ll focus on unit testing using the JUnit framework</a:t>
            </a:r>
            <a:br>
              <a:rPr lang="en-US" sz="2800" smtClean="0"/>
            </a:br>
            <a:endParaRPr lang="en-US" sz="2800" smtClean="0"/>
          </a:p>
          <a:p>
            <a:r>
              <a:rPr lang="en-US" sz="2800" smtClean="0"/>
              <a:t>Intermixing, with any luck, slides and a demo</a:t>
            </a:r>
          </a:p>
        </p:txBody>
      </p:sp>
      <p:sp>
        <p:nvSpPr>
          <p:cNvPr id="18436"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smtClean="0">
                <a:solidFill>
                  <a:schemeClr val="tx2"/>
                </a:solidFill>
                <a:latin typeface="Tw Cen MT" pitchFamily="34" charset="0"/>
              </a:rPr>
              <a:t>CSE 331 Autumn 2011</a:t>
            </a:r>
          </a:p>
        </p:txBody>
      </p:sp>
      <p:sp>
        <p:nvSpPr>
          <p:cNvPr id="3" name="Slide Number Placeholder 2"/>
          <p:cNvSpPr>
            <a:spLocks noGrp="1"/>
          </p:cNvSpPr>
          <p:nvPr>
            <p:ph type="sldNum" sz="quarter" idx="11"/>
          </p:nvPr>
        </p:nvSpPr>
        <p:spPr/>
        <p:txBody>
          <a:bodyPr>
            <a:normAutofit fontScale="92500" lnSpcReduction="20000"/>
          </a:bodyPr>
          <a:lstStyle/>
          <a:p>
            <a:pPr>
              <a:defRPr/>
            </a:pPr>
            <a:fld id="{495E51C5-8F2F-42A6-B4EB-F1A173CF3DEE}"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15624</TotalTime>
  <Words>1876</Words>
  <Application>Microsoft Office PowerPoint</Application>
  <PresentationFormat>Custom</PresentationFormat>
  <Paragraphs>264</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dn-course-lecture</vt:lpstr>
      <vt:lpstr>CSE 331 Software Design &amp; Implementation software Testing</vt:lpstr>
      <vt:lpstr>Testing</vt:lpstr>
      <vt:lpstr>Software Quality Assurance (QA) Testing plus other activities including</vt:lpstr>
      <vt:lpstr>Kinds of Testing</vt:lpstr>
      <vt:lpstr>Unit testing</vt:lpstr>
      <vt:lpstr>It’s not black-and-white, but…</vt:lpstr>
      <vt:lpstr>sqrt example</vt:lpstr>
      <vt:lpstr>Subdomains</vt:lpstr>
      <vt:lpstr>Testing RandomHello</vt:lpstr>
      <vt:lpstr>Does it even run and return?</vt:lpstr>
      <vt:lpstr>Running JUnit tests</vt:lpstr>
      <vt:lpstr>Does it return one of the greetings?</vt:lpstr>
      <vt:lpstr>A JUnit test class</vt:lpstr>
      <vt:lpstr>Does it return a random greeting?</vt:lpstr>
      <vt:lpstr>What about a sleazy developer?</vt:lpstr>
      <vt:lpstr>Instead: Use simple statistics</vt:lpstr>
      <vt:lpstr>A JUnit test suite</vt:lpstr>
      <vt:lpstr>JUnit assertion methods</vt:lpstr>
      <vt:lpstr>ArrayIntList: example tests</vt:lpstr>
      <vt:lpstr>A few hints: data structures</vt:lpstr>
      <vt:lpstr>A few general hints</vt:lpstr>
      <vt:lpstr>Test case dangers</vt:lpstr>
      <vt:lpstr>More JUnit (but not in detail today)</vt:lpstr>
      <vt:lpstr>One view of testing</vt:lpstr>
      <vt:lpstr>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mernst</dc:creator>
  <cp:lastModifiedBy>CSE</cp:lastModifiedBy>
  <cp:revision>487</cp:revision>
  <dcterms:modified xsi:type="dcterms:W3CDTF">2011-10-03T21:37:33Z</dcterms:modified>
</cp:coreProperties>
</file>