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384" r:id="rId2"/>
    <p:sldId id="389" r:id="rId3"/>
    <p:sldId id="387" r:id="rId4"/>
    <p:sldId id="391" r:id="rId5"/>
    <p:sldId id="390" r:id="rId6"/>
    <p:sldId id="396" r:id="rId7"/>
    <p:sldId id="397" r:id="rId8"/>
    <p:sldId id="398" r:id="rId9"/>
    <p:sldId id="399" r:id="rId10"/>
    <p:sldId id="400" r:id="rId11"/>
    <p:sldId id="405" r:id="rId12"/>
    <p:sldId id="401" r:id="rId13"/>
    <p:sldId id="403" r:id="rId14"/>
    <p:sldId id="404" r:id="rId15"/>
    <p:sldId id="406" r:id="rId16"/>
    <p:sldId id="407" r:id="rId17"/>
    <p:sldId id="408" r:id="rId18"/>
    <p:sldId id="409" r:id="rId19"/>
    <p:sldId id="410" r:id="rId20"/>
    <p:sldId id="411" r:id="rId21"/>
    <p:sldId id="412" r:id="rId22"/>
    <p:sldId id="413" r:id="rId23"/>
    <p:sldId id="414" r:id="rId24"/>
    <p:sldId id="415" r:id="rId25"/>
  </p:sldIdLst>
  <p:sldSz cx="10077450" cy="7562850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38400"/>
    <a:srgbClr val="0000FF"/>
    <a:srgbClr val="9C20E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2895" autoAdjust="0"/>
  </p:normalViewPr>
  <p:slideViewPr>
    <p:cSldViewPr snapToGrid="0" snapToObjects="1" showGuides="1">
      <p:cViewPr>
        <p:scale>
          <a:sx n="60" d="100"/>
          <a:sy n="60" d="100"/>
        </p:scale>
        <p:origin x="-2202" y="-1248"/>
      </p:cViewPr>
      <p:guideLst>
        <p:guide orient="horz" pos="2493"/>
        <p:guide pos="3168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 showGuides="1">
      <p:cViewPr varScale="1">
        <p:scale>
          <a:sx n="59" d="100"/>
          <a:sy n="59" d="100"/>
        </p:scale>
        <p:origin x="-1752" y="-72"/>
      </p:cViewPr>
      <p:guideLst>
        <p:guide orient="horz" pos="2749"/>
        <p:guide pos="20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41FF45-CC45-4FD2-A12C-68F8969496F4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22738CE1-E0B9-4221-A19E-C14F50ACE7A0}">
      <dgm:prSet phldrT="[Text]" custT="1"/>
      <dgm:spPr/>
      <dgm:t>
        <a:bodyPr/>
        <a:lstStyle/>
        <a:p>
          <a:r>
            <a:rPr lang="en-US" sz="4000" b="1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rPr>
            <a:t>==</a:t>
          </a:r>
          <a:endParaRPr lang="en-US" sz="1800" b="1" dirty="0">
            <a:solidFill>
              <a:schemeClr val="bg1"/>
            </a:solidFill>
            <a:latin typeface="Consolas" pitchFamily="49" charset="0"/>
            <a:cs typeface="Consolas" pitchFamily="49" charset="0"/>
          </a:endParaRPr>
        </a:p>
      </dgm:t>
    </dgm:pt>
    <dgm:pt modelId="{2D88BCD7-A94A-4105-A199-1CC36D20D1E9}" type="parTrans" cxnId="{23A0AF47-4E49-41C0-9DA8-7F467449A92E}">
      <dgm:prSet/>
      <dgm:spPr/>
      <dgm:t>
        <a:bodyPr/>
        <a:lstStyle/>
        <a:p>
          <a:endParaRPr lang="en-US"/>
        </a:p>
      </dgm:t>
    </dgm:pt>
    <dgm:pt modelId="{ECAF4143-08DA-4F3B-A190-E1213917B288}" type="sibTrans" cxnId="{23A0AF47-4E49-41C0-9DA8-7F467449A92E}">
      <dgm:prSet/>
      <dgm:spPr/>
      <dgm:t>
        <a:bodyPr/>
        <a:lstStyle/>
        <a:p>
          <a:endParaRPr lang="en-US"/>
        </a:p>
      </dgm:t>
    </dgm:pt>
    <dgm:pt modelId="{EB7BEA2E-DFD7-44CC-8657-FF746AA8BFFD}">
      <dgm:prSet phldrT="[Text]" custT="1"/>
      <dgm:spPr/>
      <dgm:t>
        <a:bodyPr lIns="0" tIns="0" rIns="0" bIns="0"/>
        <a:lstStyle/>
        <a:p>
          <a:r>
            <a:rPr lang="en-US" sz="4000" b="1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rPr>
            <a:t>equals</a:t>
          </a:r>
          <a:endParaRPr lang="en-US" sz="4000" b="1" dirty="0">
            <a:solidFill>
              <a:schemeClr val="bg1"/>
            </a:solidFill>
            <a:latin typeface="Consolas" pitchFamily="49" charset="0"/>
            <a:cs typeface="Consolas" pitchFamily="49" charset="0"/>
          </a:endParaRPr>
        </a:p>
      </dgm:t>
    </dgm:pt>
    <dgm:pt modelId="{FB8826A9-EBE2-4120-9F2B-D6369FD166C0}" type="parTrans" cxnId="{17152F6D-A0B9-4CA1-A405-34ADDBD505FB}">
      <dgm:prSet/>
      <dgm:spPr/>
      <dgm:t>
        <a:bodyPr/>
        <a:lstStyle/>
        <a:p>
          <a:endParaRPr lang="en-US"/>
        </a:p>
      </dgm:t>
    </dgm:pt>
    <dgm:pt modelId="{08C3C3E7-C757-4346-A3DA-EDCC0BC14DD4}" type="sibTrans" cxnId="{17152F6D-A0B9-4CA1-A405-34ADDBD505FB}">
      <dgm:prSet/>
      <dgm:spPr/>
      <dgm:t>
        <a:bodyPr/>
        <a:lstStyle/>
        <a:p>
          <a:endParaRPr lang="en-US"/>
        </a:p>
      </dgm:t>
    </dgm:pt>
    <dgm:pt modelId="{D5327FCA-A7FB-4769-81B7-989F9E85BE5C}">
      <dgm:prSet phldrT="[Text]" custT="1"/>
      <dgm:spPr>
        <a:solidFill>
          <a:schemeClr val="accent4">
            <a:alpha val="75000"/>
          </a:schemeClr>
        </a:solidFill>
      </dgm:spPr>
      <dgm:t>
        <a:bodyPr/>
        <a:lstStyle/>
        <a:p>
          <a:r>
            <a:rPr lang="en-US" sz="4000" b="1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rPr>
            <a:t>?</a:t>
          </a:r>
          <a:endParaRPr lang="en-US" sz="4000" b="1" dirty="0">
            <a:solidFill>
              <a:schemeClr val="bg1"/>
            </a:solidFill>
            <a:latin typeface="Consolas" pitchFamily="49" charset="0"/>
            <a:cs typeface="Consolas" pitchFamily="49" charset="0"/>
          </a:endParaRPr>
        </a:p>
      </dgm:t>
    </dgm:pt>
    <dgm:pt modelId="{78ACCEFA-E86D-45E6-92AE-0DD6423D4812}" type="parTrans" cxnId="{267F1D7D-84CE-49A2-91BC-7EB5DF337082}">
      <dgm:prSet/>
      <dgm:spPr/>
      <dgm:t>
        <a:bodyPr/>
        <a:lstStyle/>
        <a:p>
          <a:endParaRPr lang="en-US"/>
        </a:p>
      </dgm:t>
    </dgm:pt>
    <dgm:pt modelId="{8337039F-AC58-479B-B6A0-13C4E5F8DE4E}" type="sibTrans" cxnId="{267F1D7D-84CE-49A2-91BC-7EB5DF337082}">
      <dgm:prSet/>
      <dgm:spPr/>
      <dgm:t>
        <a:bodyPr/>
        <a:lstStyle/>
        <a:p>
          <a:endParaRPr lang="en-US"/>
        </a:p>
      </dgm:t>
    </dgm:pt>
    <dgm:pt modelId="{9B83EF44-5CD7-4467-9258-F85D191A3BDA}" type="pres">
      <dgm:prSet presAssocID="{0D41FF45-CC45-4FD2-A12C-68F8969496F4}" presName="linearFlow" presStyleCnt="0">
        <dgm:presLayoutVars>
          <dgm:dir/>
          <dgm:resizeHandles val="exact"/>
        </dgm:presLayoutVars>
      </dgm:prSet>
      <dgm:spPr/>
    </dgm:pt>
    <dgm:pt modelId="{D97563FC-4F07-4ADD-A75A-75C74A00A8D4}" type="pres">
      <dgm:prSet presAssocID="{22738CE1-E0B9-4221-A19E-C14F50ACE7A0}" presName="node" presStyleLbl="node1" presStyleIdx="0" presStyleCnt="3" custScaleX="129799" custScaleY="595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B62581-2CA8-4B28-8C44-EB09579C633C}" type="pres">
      <dgm:prSet presAssocID="{ECAF4143-08DA-4F3B-A190-E1213917B288}" presName="spacerL" presStyleCnt="0"/>
      <dgm:spPr/>
    </dgm:pt>
    <dgm:pt modelId="{7DB91A58-9847-40EC-B019-2DA044DA3659}" type="pres">
      <dgm:prSet presAssocID="{ECAF4143-08DA-4F3B-A190-E1213917B28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8A6D409-D539-4FBE-809E-3319BA0FB7AC}" type="pres">
      <dgm:prSet presAssocID="{ECAF4143-08DA-4F3B-A190-E1213917B288}" presName="spacerR" presStyleCnt="0"/>
      <dgm:spPr/>
    </dgm:pt>
    <dgm:pt modelId="{19E3C74F-33AF-4338-A9E5-5858B280644B}" type="pres">
      <dgm:prSet presAssocID="{EB7BEA2E-DFD7-44CC-8657-FF746AA8BFFD}" presName="node" presStyleLbl="node1" presStyleIdx="1" presStyleCnt="3" custScaleX="137414" custScaleY="67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89839-6EB0-4D04-BB57-AC578C124DCA}" type="pres">
      <dgm:prSet presAssocID="{08C3C3E7-C757-4346-A3DA-EDCC0BC14DD4}" presName="spacerL" presStyleCnt="0"/>
      <dgm:spPr/>
    </dgm:pt>
    <dgm:pt modelId="{9620C080-DDBA-48F5-BFA9-643633543C66}" type="pres">
      <dgm:prSet presAssocID="{08C3C3E7-C757-4346-A3DA-EDCC0BC14DD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B01D12C-E232-43C3-AC8C-86DB6C3C019A}" type="pres">
      <dgm:prSet presAssocID="{08C3C3E7-C757-4346-A3DA-EDCC0BC14DD4}" presName="spacerR" presStyleCnt="0"/>
      <dgm:spPr/>
    </dgm:pt>
    <dgm:pt modelId="{09CC99EC-87D5-45F1-8092-DE006820B86B}" type="pres">
      <dgm:prSet presAssocID="{D5327FCA-A7FB-4769-81B7-989F9E85BE5C}" presName="node" presStyleLbl="node1" presStyleIdx="2" presStyleCnt="3" custScaleX="81878" custScaleY="84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7F1D7D-84CE-49A2-91BC-7EB5DF337082}" srcId="{0D41FF45-CC45-4FD2-A12C-68F8969496F4}" destId="{D5327FCA-A7FB-4769-81B7-989F9E85BE5C}" srcOrd="2" destOrd="0" parTransId="{78ACCEFA-E86D-45E6-92AE-0DD6423D4812}" sibTransId="{8337039F-AC58-479B-B6A0-13C4E5F8DE4E}"/>
    <dgm:cxn modelId="{B293EB5B-6315-4255-A6D7-5C5108CCF95B}" type="presOf" srcId="{EB7BEA2E-DFD7-44CC-8657-FF746AA8BFFD}" destId="{19E3C74F-33AF-4338-A9E5-5858B280644B}" srcOrd="0" destOrd="0" presId="urn:microsoft.com/office/officeart/2005/8/layout/equation1"/>
    <dgm:cxn modelId="{56E3264E-2AB0-45EC-B23F-BA3EB61326FC}" type="presOf" srcId="{08C3C3E7-C757-4346-A3DA-EDCC0BC14DD4}" destId="{9620C080-DDBA-48F5-BFA9-643633543C66}" srcOrd="0" destOrd="0" presId="urn:microsoft.com/office/officeart/2005/8/layout/equation1"/>
    <dgm:cxn modelId="{2EB587A4-5A88-4CF9-827B-F11443DE1531}" type="presOf" srcId="{D5327FCA-A7FB-4769-81B7-989F9E85BE5C}" destId="{09CC99EC-87D5-45F1-8092-DE006820B86B}" srcOrd="0" destOrd="0" presId="urn:microsoft.com/office/officeart/2005/8/layout/equation1"/>
    <dgm:cxn modelId="{23A0AF47-4E49-41C0-9DA8-7F467449A92E}" srcId="{0D41FF45-CC45-4FD2-A12C-68F8969496F4}" destId="{22738CE1-E0B9-4221-A19E-C14F50ACE7A0}" srcOrd="0" destOrd="0" parTransId="{2D88BCD7-A94A-4105-A199-1CC36D20D1E9}" sibTransId="{ECAF4143-08DA-4F3B-A190-E1213917B288}"/>
    <dgm:cxn modelId="{17152F6D-A0B9-4CA1-A405-34ADDBD505FB}" srcId="{0D41FF45-CC45-4FD2-A12C-68F8969496F4}" destId="{EB7BEA2E-DFD7-44CC-8657-FF746AA8BFFD}" srcOrd="1" destOrd="0" parTransId="{FB8826A9-EBE2-4120-9F2B-D6369FD166C0}" sibTransId="{08C3C3E7-C757-4346-A3DA-EDCC0BC14DD4}"/>
    <dgm:cxn modelId="{33409931-E556-4395-A20F-27EA81958B62}" type="presOf" srcId="{0D41FF45-CC45-4FD2-A12C-68F8969496F4}" destId="{9B83EF44-5CD7-4467-9258-F85D191A3BDA}" srcOrd="0" destOrd="0" presId="urn:microsoft.com/office/officeart/2005/8/layout/equation1"/>
    <dgm:cxn modelId="{CA9319C9-63D2-413D-93AB-72290E5E8708}" type="presOf" srcId="{ECAF4143-08DA-4F3B-A190-E1213917B288}" destId="{7DB91A58-9847-40EC-B019-2DA044DA3659}" srcOrd="0" destOrd="0" presId="urn:microsoft.com/office/officeart/2005/8/layout/equation1"/>
    <dgm:cxn modelId="{78138EB2-A41F-481F-BA31-8F3E9116FB52}" type="presOf" srcId="{22738CE1-E0B9-4221-A19E-C14F50ACE7A0}" destId="{D97563FC-4F07-4ADD-A75A-75C74A00A8D4}" srcOrd="0" destOrd="0" presId="urn:microsoft.com/office/officeart/2005/8/layout/equation1"/>
    <dgm:cxn modelId="{3296B42F-8C39-49A7-9D4E-1B6E03378541}" type="presParOf" srcId="{9B83EF44-5CD7-4467-9258-F85D191A3BDA}" destId="{D97563FC-4F07-4ADD-A75A-75C74A00A8D4}" srcOrd="0" destOrd="0" presId="urn:microsoft.com/office/officeart/2005/8/layout/equation1"/>
    <dgm:cxn modelId="{C360CFD0-C762-4A04-A621-6E243595AE7C}" type="presParOf" srcId="{9B83EF44-5CD7-4467-9258-F85D191A3BDA}" destId="{A0B62581-2CA8-4B28-8C44-EB09579C633C}" srcOrd="1" destOrd="0" presId="urn:microsoft.com/office/officeart/2005/8/layout/equation1"/>
    <dgm:cxn modelId="{A2969FC0-6FD2-4897-915E-267E1E9CD942}" type="presParOf" srcId="{9B83EF44-5CD7-4467-9258-F85D191A3BDA}" destId="{7DB91A58-9847-40EC-B019-2DA044DA3659}" srcOrd="2" destOrd="0" presId="urn:microsoft.com/office/officeart/2005/8/layout/equation1"/>
    <dgm:cxn modelId="{F41026E5-659A-4556-8D1B-46C617C9D5E3}" type="presParOf" srcId="{9B83EF44-5CD7-4467-9258-F85D191A3BDA}" destId="{48A6D409-D539-4FBE-809E-3319BA0FB7AC}" srcOrd="3" destOrd="0" presId="urn:microsoft.com/office/officeart/2005/8/layout/equation1"/>
    <dgm:cxn modelId="{DBABBAFC-4F50-46A1-997A-C6EE19FC82BA}" type="presParOf" srcId="{9B83EF44-5CD7-4467-9258-F85D191A3BDA}" destId="{19E3C74F-33AF-4338-A9E5-5858B280644B}" srcOrd="4" destOrd="0" presId="urn:microsoft.com/office/officeart/2005/8/layout/equation1"/>
    <dgm:cxn modelId="{FB71C126-1AB7-44C2-9CF8-302E13D38543}" type="presParOf" srcId="{9B83EF44-5CD7-4467-9258-F85D191A3BDA}" destId="{D8389839-6EB0-4D04-BB57-AC578C124DCA}" srcOrd="5" destOrd="0" presId="urn:microsoft.com/office/officeart/2005/8/layout/equation1"/>
    <dgm:cxn modelId="{9FB061BA-838C-4C3A-BCEE-347C6FBB7686}" type="presParOf" srcId="{9B83EF44-5CD7-4467-9258-F85D191A3BDA}" destId="{9620C080-DDBA-48F5-BFA9-643633543C66}" srcOrd="6" destOrd="0" presId="urn:microsoft.com/office/officeart/2005/8/layout/equation1"/>
    <dgm:cxn modelId="{D73B1E36-D35C-4DDA-BA2F-B5A73E87636F}" type="presParOf" srcId="{9B83EF44-5CD7-4467-9258-F85D191A3BDA}" destId="{5B01D12C-E232-43C3-AC8C-86DB6C3C019A}" srcOrd="7" destOrd="0" presId="urn:microsoft.com/office/officeart/2005/8/layout/equation1"/>
    <dgm:cxn modelId="{819A4F65-FDCD-4B86-A583-137CFD0768E4}" type="presParOf" srcId="{9B83EF44-5CD7-4467-9258-F85D191A3BDA}" destId="{09CC99EC-87D5-45F1-8092-DE006820B86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563FC-4F07-4ADD-A75A-75C74A00A8D4}">
      <dsp:nvSpPr>
        <dsp:cNvPr id="0" name=""/>
        <dsp:cNvSpPr/>
      </dsp:nvSpPr>
      <dsp:spPr>
        <a:xfrm>
          <a:off x="1142" y="2336366"/>
          <a:ext cx="2464267" cy="1129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rPr>
            <a:t>==</a:t>
          </a:r>
          <a:endParaRPr lang="en-US" sz="1800" b="1" kern="1200" dirty="0">
            <a:solidFill>
              <a:schemeClr val="bg1"/>
            </a:solidFill>
            <a:latin typeface="Consolas" pitchFamily="49" charset="0"/>
            <a:cs typeface="Consolas" pitchFamily="49" charset="0"/>
          </a:endParaRPr>
        </a:p>
      </dsp:txBody>
      <dsp:txXfrm>
        <a:off x="362026" y="2501815"/>
        <a:ext cx="1742499" cy="798857"/>
      </dsp:txXfrm>
    </dsp:sp>
    <dsp:sp modelId="{7DB91A58-9847-40EC-B019-2DA044DA3659}">
      <dsp:nvSpPr>
        <dsp:cNvPr id="0" name=""/>
        <dsp:cNvSpPr/>
      </dsp:nvSpPr>
      <dsp:spPr>
        <a:xfrm>
          <a:off x="2619570" y="2350671"/>
          <a:ext cx="1101145" cy="1101145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765527" y="2771749"/>
        <a:ext cx="809231" cy="258989"/>
      </dsp:txXfrm>
    </dsp:sp>
    <dsp:sp modelId="{19E3C74F-33AF-4338-A9E5-5858B280644B}">
      <dsp:nvSpPr>
        <dsp:cNvPr id="0" name=""/>
        <dsp:cNvSpPr/>
      </dsp:nvSpPr>
      <dsp:spPr>
        <a:xfrm>
          <a:off x="3874876" y="2261212"/>
          <a:ext cx="2608840" cy="1280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rPr>
            <a:t>equals</a:t>
          </a:r>
          <a:endParaRPr lang="en-US" sz="4000" b="1" kern="1200" dirty="0">
            <a:solidFill>
              <a:schemeClr val="bg1"/>
            </a:solidFill>
            <a:latin typeface="Consolas" pitchFamily="49" charset="0"/>
            <a:cs typeface="Consolas" pitchFamily="49" charset="0"/>
          </a:endParaRPr>
        </a:p>
      </dsp:txBody>
      <dsp:txXfrm>
        <a:off x="4256932" y="2448673"/>
        <a:ext cx="1844728" cy="905140"/>
      </dsp:txXfrm>
    </dsp:sp>
    <dsp:sp modelId="{9620C080-DDBA-48F5-BFA9-643633543C66}">
      <dsp:nvSpPr>
        <dsp:cNvPr id="0" name=""/>
        <dsp:cNvSpPr/>
      </dsp:nvSpPr>
      <dsp:spPr>
        <a:xfrm>
          <a:off x="6637876" y="2350671"/>
          <a:ext cx="1101145" cy="1101145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200" kern="1200"/>
        </a:p>
      </dsp:txBody>
      <dsp:txXfrm>
        <a:off x="6783833" y="2577507"/>
        <a:ext cx="809231" cy="647473"/>
      </dsp:txXfrm>
    </dsp:sp>
    <dsp:sp modelId="{09CC99EC-87D5-45F1-8092-DE006820B86B}">
      <dsp:nvSpPr>
        <dsp:cNvPr id="0" name=""/>
        <dsp:cNvSpPr/>
      </dsp:nvSpPr>
      <dsp:spPr>
        <a:xfrm>
          <a:off x="7893182" y="2095613"/>
          <a:ext cx="1554475" cy="1611260"/>
        </a:xfrm>
        <a:prstGeom prst="ellipse">
          <a:avLst/>
        </a:prstGeom>
        <a:solidFill>
          <a:schemeClr val="accent4">
            <a:alpha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rPr>
            <a:t>?</a:t>
          </a:r>
          <a:endParaRPr lang="en-US" sz="4000" b="1" kern="1200" dirty="0">
            <a:solidFill>
              <a:schemeClr val="bg1"/>
            </a:solidFill>
            <a:latin typeface="Consolas" pitchFamily="49" charset="0"/>
            <a:cs typeface="Consolas" pitchFamily="49" charset="0"/>
          </a:endParaRPr>
        </a:p>
      </dsp:txBody>
      <dsp:txXfrm>
        <a:off x="8120830" y="2331577"/>
        <a:ext cx="1099179" cy="1139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5BECCB-9406-4CC5-B15D-A6F1E4752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63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6850" y="960438"/>
            <a:ext cx="4383088" cy="3289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2000"/>
            <a:ext cx="5089525" cy="364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685813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16107" y="4570269"/>
            <a:ext cx="5088964" cy="365348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16107" y="4570269"/>
            <a:ext cx="5088964" cy="365348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16107" y="4570269"/>
            <a:ext cx="5088964" cy="365348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16107" y="4570269"/>
            <a:ext cx="5088964" cy="365348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16107" y="4570269"/>
            <a:ext cx="5088964" cy="365348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16107" y="4570269"/>
            <a:ext cx="5088964" cy="365348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16107" y="4570269"/>
            <a:ext cx="5088964" cy="365348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16107" y="4570269"/>
            <a:ext cx="5088964" cy="365348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16107" y="4570269"/>
            <a:ext cx="5088964" cy="365348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116107" y="4570269"/>
            <a:ext cx="5088964" cy="365348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16107" y="4570269"/>
            <a:ext cx="5088964" cy="365348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16107" y="4570269"/>
            <a:ext cx="5088964" cy="365348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6584950"/>
            <a:ext cx="10077450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675438"/>
            <a:ext cx="2478088" cy="7858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0325" y="6665913"/>
            <a:ext cx="7477125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603341" y="4453678"/>
            <a:ext cx="7138194" cy="201676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603341" y="6671846"/>
            <a:ext cx="7390130" cy="756285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84138" y="6692900"/>
            <a:ext cx="2266950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5888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818563" y="252413"/>
            <a:ext cx="922337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7EDAFDF-CF51-4889-B6A8-73249CEBC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68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D5396-1F87-449B-998A-7F9D7B9DF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2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718300" y="0"/>
            <a:ext cx="352425" cy="756285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69100" y="671513"/>
            <a:ext cx="252413" cy="6891337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69100" y="0"/>
            <a:ext cx="252413" cy="588963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2173" y="672254"/>
            <a:ext cx="2267426" cy="60835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872" y="672253"/>
            <a:ext cx="6130449" cy="60835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221538" y="6891338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3238" y="6889750"/>
            <a:ext cx="6143625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600031" y="159544"/>
            <a:ext cx="588963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6F34A-78CC-4A21-B5C5-C813E02DF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89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189" y="252095"/>
            <a:ext cx="8985726" cy="1092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75189" y="1764665"/>
            <a:ext cx="8985726" cy="49578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0297-4735-449C-B50D-9B45BDD20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7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681163"/>
            <a:ext cx="10077450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765300"/>
            <a:ext cx="1427163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11300" y="1765300"/>
            <a:ext cx="8566150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18" y="3025141"/>
            <a:ext cx="7850264" cy="1845195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64665"/>
            <a:ext cx="8397875" cy="1092412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7163" cy="774700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2CAEFC-DF77-462D-A90B-27E160C90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01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71830" y="1752939"/>
            <a:ext cx="4282916" cy="504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39485" y="1752939"/>
            <a:ext cx="4282916" cy="504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029A8D5-1137-40BA-A811-269F4CAFC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0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51" y="301113"/>
            <a:ext cx="8985726" cy="9593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71830" y="2689014"/>
            <a:ext cx="4282916" cy="3949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90661" y="2689014"/>
            <a:ext cx="4282916" cy="3949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71830" y="1932728"/>
            <a:ext cx="4282916" cy="705866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90661" y="1932728"/>
            <a:ext cx="4282916" cy="705866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7F384CE-71C1-4F4E-8E84-C6F9BA42F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5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074E-6ED5-4325-8375-347D08BA0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6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891338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893D953-0088-4093-B3B5-933E16E78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9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30" y="301113"/>
            <a:ext cx="8901748" cy="959362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1830" y="1932728"/>
            <a:ext cx="1763554" cy="4789805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603341" y="1932728"/>
            <a:ext cx="7054215" cy="4873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latin typeface="Tw Cen MT" pitchFamily="34" charset="0"/>
              </a:defRPr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aseline="0">
                <a:latin typeface="Tw Cen MT" pitchFamily="34" charset="0"/>
              </a:defRPr>
            </a:lvl1pPr>
          </a:lstStyle>
          <a:p>
            <a:pPr>
              <a:defRPr/>
            </a:pPr>
            <a:fld id="{6772F18F-59C0-4B1D-AD9E-D639765548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4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5041900"/>
            <a:ext cx="10077450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5143500"/>
            <a:ext cx="1611313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03388" y="5132388"/>
            <a:ext cx="8374062" cy="7874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595438" y="0"/>
            <a:ext cx="111125" cy="75723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554" y="6050280"/>
            <a:ext cx="8061960" cy="756285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554" y="5125932"/>
            <a:ext cx="8061960" cy="756285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19885" y="0"/>
            <a:ext cx="8357565" cy="5038539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886575" y="6891338"/>
            <a:ext cx="2938463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5146675"/>
            <a:ext cx="1595438" cy="731838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65AB8817-53C6-4EED-AD7F-B11A38128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63713" y="6889750"/>
            <a:ext cx="5038725" cy="4032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13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525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74688" y="1765300"/>
            <a:ext cx="8986837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718300" y="6891338"/>
            <a:ext cx="2938463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71513" y="6889750"/>
            <a:ext cx="5975350" cy="403225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362075"/>
            <a:ext cx="10077450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0875" y="1411288"/>
            <a:ext cx="9426575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03350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BBF65D-A6B7-4565-AC7D-0799757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0" r:id="rId2"/>
    <p:sldLayoutId id="2147483835" r:id="rId3"/>
    <p:sldLayoutId id="2147483836" r:id="rId4"/>
    <p:sldLayoutId id="2147483837" r:id="rId5"/>
    <p:sldLayoutId id="2147483831" r:id="rId6"/>
    <p:sldLayoutId id="2147483838" r:id="rId7"/>
    <p:sldLayoutId id="2147483832" r:id="rId8"/>
    <p:sldLayoutId id="2147483839" r:id="rId9"/>
    <p:sldLayoutId id="2147483833" r:id="rId10"/>
    <p:sldLayoutId id="2147483840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oracle.com/javase/6/docs/api/java/lang/Object.htm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77343345"/>
              </p:ext>
            </p:extLst>
          </p:nvPr>
        </p:nvGraphicFramePr>
        <p:xfrm>
          <a:off x="327378" y="-293510"/>
          <a:ext cx="9448800" cy="580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219" y="4286250"/>
            <a:ext cx="9153525" cy="2016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/>
              <a:t>CSE 331</a:t>
            </a:r>
            <a:br>
              <a:rPr lang="en-US" sz="4400" b="1" dirty="0"/>
            </a:br>
            <a:r>
              <a:rPr lang="en-US" sz="4400" b="1" dirty="0"/>
              <a:t>Software Design &amp; Implementation</a:t>
            </a:r>
            <a:br>
              <a:rPr lang="en-US" sz="4400" b="1" dirty="0"/>
            </a:br>
            <a:r>
              <a:rPr lang="en-US" sz="4400" b="1" dirty="0" smtClean="0">
                <a:solidFill>
                  <a:schemeClr val="accent1"/>
                </a:solidFill>
              </a:rPr>
              <a:t>equality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642481" y="6672263"/>
            <a:ext cx="7389813" cy="75565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Autumn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obvious improvement</a:t>
            </a:r>
            <a:endParaRPr lang="en-GB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189" y="1764665"/>
            <a:ext cx="8985726" cy="340524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equals(Duration d) {</a:t>
            </a:r>
            <a:br>
              <a:rPr lang="en-GB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== min &amp;&amp; 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== sec;</a:t>
            </a:r>
            <a:br>
              <a:rPr lang="en-GB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dirty="0" smtClean="0"/>
              <a:t>This defines an equivalence relation for </a:t>
            </a:r>
            <a:r>
              <a:rPr lang="en-GB" sz="28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dirty="0" smtClean="0"/>
              <a:t> objects (proof by partial </a:t>
            </a:r>
            <a:r>
              <a:rPr lang="en-GB" dirty="0" smtClean="0"/>
              <a:t>example and </a:t>
            </a:r>
            <a:r>
              <a:rPr lang="en-GB" dirty="0" err="1" smtClean="0"/>
              <a:t>handwaving</a:t>
            </a:r>
            <a:r>
              <a:rPr lang="en-GB" dirty="0" smtClean="0"/>
              <a:t>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b="1" dirty="0">
                <a:latin typeface="Courier New" pitchFamily="49" charset="0"/>
                <a:cs typeface="Courier New" pitchFamily="49" charset="0"/>
              </a:rPr>
              <a:t>Duration d1 = new Duration(10,5);</a:t>
            </a:r>
            <a:br>
              <a:rPr lang="en-GB" sz="2400" b="1" dirty="0">
                <a:latin typeface="Courier New" pitchFamily="49" charset="0"/>
                <a:cs typeface="Courier New" pitchFamily="49" charset="0"/>
              </a:rPr>
            </a:br>
            <a:r>
              <a:rPr lang="en-GB" sz="2400" b="1" dirty="0">
                <a:latin typeface="Courier New" pitchFamily="49" charset="0"/>
                <a:cs typeface="Courier New" pitchFamily="49" charset="0"/>
              </a:rPr>
              <a:t>Duration d2 = new Duration(10,5);</a:t>
            </a:r>
            <a:br>
              <a:rPr lang="en-GB" sz="2400" b="1" dirty="0">
                <a:latin typeface="Courier New" pitchFamily="49" charset="0"/>
                <a:cs typeface="Courier New" pitchFamily="49" charset="0"/>
              </a:rPr>
            </a:b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(d1.equals(d2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84041" y="5450361"/>
            <a:ext cx="8568023" cy="1377685"/>
            <a:chOff x="884041" y="5734149"/>
            <a:chExt cx="8568023" cy="1377685"/>
          </a:xfrm>
        </p:grpSpPr>
        <p:sp>
          <p:nvSpPr>
            <p:cNvPr id="4" name="Rectangle 3"/>
            <p:cNvSpPr/>
            <p:nvPr/>
          </p:nvSpPr>
          <p:spPr>
            <a:xfrm>
              <a:off x="884041" y="5734149"/>
              <a:ext cx="8568022" cy="1377685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16000"/>
                </a:lnSpc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  <a:tab pos="4596548" algn="l"/>
                  <a:tab pos="5253198" algn="l"/>
                  <a:tab pos="5909847" algn="l"/>
                  <a:tab pos="6566497" algn="l"/>
                  <a:tab pos="7223147" algn="l"/>
                </a:tabLst>
              </a:pPr>
              <a:r>
                <a:rPr lang="en-GB" b="1" dirty="0">
                  <a:latin typeface="Courier New" pitchFamily="49" charset="0"/>
                  <a:cs typeface="Courier New" pitchFamily="49" charset="0"/>
                </a:rPr>
                <a:t>Object o1 = new Duration(10,5);</a:t>
              </a:r>
            </a:p>
            <a:p>
              <a:pPr>
                <a:lnSpc>
                  <a:spcPct val="116000"/>
                </a:lnSpc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  <a:tab pos="4596548" algn="l"/>
                  <a:tab pos="5253198" algn="l"/>
                  <a:tab pos="5909847" algn="l"/>
                  <a:tab pos="6566497" algn="l"/>
                  <a:tab pos="7223147" algn="l"/>
                </a:tabLst>
              </a:pPr>
              <a:r>
                <a:rPr lang="en-GB" b="1" dirty="0" smtClean="0">
                  <a:latin typeface="Courier New" pitchFamily="49" charset="0"/>
                  <a:cs typeface="Courier New" pitchFamily="49" charset="0"/>
                </a:rPr>
                <a:t>Object </a:t>
              </a:r>
              <a:r>
                <a:rPr lang="en-GB" b="1" dirty="0">
                  <a:latin typeface="Courier New" pitchFamily="49" charset="0"/>
                  <a:cs typeface="Courier New" pitchFamily="49" charset="0"/>
                </a:rPr>
                <a:t>o2 = new Duration(10,5);</a:t>
              </a:r>
            </a:p>
            <a:p>
              <a:pPr>
                <a:lnSpc>
                  <a:spcPct val="116000"/>
                </a:lnSpc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  <a:tab pos="4596548" algn="l"/>
                  <a:tab pos="5253198" algn="l"/>
                  <a:tab pos="5909847" algn="l"/>
                  <a:tab pos="6566497" algn="l"/>
                  <a:tab pos="7223147" algn="l"/>
                </a:tabLst>
              </a:pPr>
              <a:r>
                <a:rPr lang="en-GB" b="1" dirty="0" err="1" smtClean="0">
                  <a:latin typeface="Courier New" pitchFamily="49" charset="0"/>
                  <a:cs typeface="Courier New" pitchFamily="49" charset="0"/>
                </a:rPr>
                <a:t>System.out.println</a:t>
              </a:r>
              <a:r>
                <a:rPr lang="en-GB" b="1" dirty="0" smtClean="0">
                  <a:latin typeface="Courier New" pitchFamily="49" charset="0"/>
                  <a:cs typeface="Courier New" pitchFamily="49" charset="0"/>
                </a:rPr>
                <a:t>(o1.equals(o2));  // False!</a:t>
              </a:r>
              <a:endParaRPr lang="en-GB" i="1" dirty="0">
                <a:latin typeface="Comic Sans MS" pitchFamily="66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578222" y="5734149"/>
              <a:ext cx="28738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b="1" dirty="0" smtClean="0">
                  <a:solidFill>
                    <a:srgbClr val="FF0000"/>
                  </a:solidFill>
                  <a:latin typeface="+mn-lt"/>
                </a:rPr>
                <a:t>But oops</a:t>
              </a:r>
              <a:endParaRPr lang="en-US" sz="3600" b="1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C0297-4735-449C-B50D-9B45BDD2089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73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Defining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800" dirty="0" smtClean="0"/>
              <a:t> </a:t>
            </a:r>
            <a:r>
              <a:rPr lang="en-US" dirty="0" smtClean="0"/>
              <a:t>in the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US" dirty="0" smtClean="0"/>
              <a:t> class creates a method that is invoked upon executing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d.equals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(…)</a:t>
            </a:r>
            <a:r>
              <a:rPr lang="en-US" sz="2800" b="1" dirty="0" smtClean="0">
                <a:cs typeface="Courier New" pitchFamily="49" charset="0"/>
              </a:rPr>
              <a:t> </a:t>
            </a:r>
            <a:r>
              <a:rPr lang="en-US" dirty="0" smtClean="0"/>
              <a:t>where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 is a declared instance of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Duration</a:t>
            </a:r>
          </a:p>
          <a:p>
            <a:r>
              <a:rPr lang="en-US" dirty="0" smtClean="0"/>
              <a:t>This co-exists with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800" dirty="0" smtClean="0"/>
              <a:t> </a:t>
            </a:r>
            <a:r>
              <a:rPr lang="en-US" dirty="0"/>
              <a:t>in the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dirty="0" smtClean="0"/>
              <a:t>class that </a:t>
            </a:r>
            <a:r>
              <a:rPr lang="en-US" dirty="0"/>
              <a:t>is invoked upon executing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o.equals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(…) </a:t>
            </a:r>
            <a:r>
              <a:rPr lang="en-US" dirty="0"/>
              <a:t>where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dirty="0" smtClean="0"/>
              <a:t> </a:t>
            </a:r>
            <a:r>
              <a:rPr lang="en-US" dirty="0"/>
              <a:t>is a declared instance of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dirty="0"/>
              <a:t>– even if it refers to an instance of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Duration</a:t>
            </a:r>
          </a:p>
          <a:p>
            <a:r>
              <a:rPr lang="en-US" dirty="0" smtClean="0"/>
              <a:t>This gives two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</a:t>
            </a:r>
            <a:r>
              <a:rPr lang="en-US" dirty="0" smtClean="0"/>
              <a:t>methods that can be invoked on instances of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US" dirty="0"/>
              <a:t>with different results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C0297-4735-449C-B50D-9B45BDD2089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3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latin typeface="Courier New" pitchFamily="49" charset="0"/>
                <a:cs typeface="Courier New" pitchFamily="49" charset="0"/>
              </a:rPr>
              <a:t>@Override</a:t>
            </a:r>
            <a:r>
              <a:rPr lang="en-US" sz="4400" b="1" dirty="0" smtClean="0">
                <a:latin typeface="+mn-lt"/>
                <a:cs typeface="Courier New" pitchFamily="49" charset="0"/>
              </a:rPr>
              <a:t> </a:t>
            </a:r>
            <a:r>
              <a:rPr lang="en-US" sz="44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4400" b="1" dirty="0" smtClean="0">
                <a:latin typeface="+mn-lt"/>
                <a:cs typeface="Courier New" pitchFamily="49" charset="0"/>
              </a:rPr>
              <a:t> </a:t>
            </a:r>
            <a:r>
              <a:rPr lang="en-US" dirty="0" smtClean="0"/>
              <a:t>in </a:t>
            </a:r>
            <a:r>
              <a:rPr lang="en-US" sz="4400" b="1" dirty="0">
                <a:latin typeface="Courier New" pitchFamily="49" charset="0"/>
                <a:cs typeface="Courier New" pitchFamily="49" charset="0"/>
              </a:rPr>
              <a:t>Duration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0377" y="1807281"/>
            <a:ext cx="9403307" cy="378565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@Override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     //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compiler warning if type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mismatch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equals(Object o) {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))   // Parameter must also be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                  //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Duration instance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 = (Duration) o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       // cast to treat o as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                            //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Duration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min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sec;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d1 = new Duration(10,5);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d2 = new Duration(10,5);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(d1.equals(d2));    // True</a:t>
            </a:r>
          </a:p>
        </p:txBody>
      </p:sp>
      <p:sp>
        <p:nvSpPr>
          <p:cNvPr id="5" name="Rectangle 4"/>
          <p:cNvSpPr/>
          <p:nvPr/>
        </p:nvSpPr>
        <p:spPr>
          <a:xfrm>
            <a:off x="450378" y="5722785"/>
            <a:ext cx="9210538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2425" lvl="0" indent="-352425">
              <a:lnSpc>
                <a:spcPts val="2400"/>
              </a:lnSpc>
              <a:spcBef>
                <a:spcPts val="775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</a:pPr>
            <a:r>
              <a:rPr lang="en-GB" sz="2800" i="1" dirty="0">
                <a:solidFill>
                  <a:srgbClr val="FF0000"/>
                </a:solidFill>
                <a:latin typeface="Tw Cen MT"/>
              </a:rPr>
              <a:t>overriding</a:t>
            </a:r>
            <a:r>
              <a:rPr lang="en-GB" sz="2800" dirty="0">
                <a:solidFill>
                  <a:srgbClr val="FF0000"/>
                </a:solidFill>
                <a:latin typeface="Tw Cen MT"/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  <a:latin typeface="Tw Cen MT"/>
              </a:rPr>
              <a:t>re-defines</a:t>
            </a:r>
            <a:r>
              <a:rPr lang="en-US" sz="2800" dirty="0" smtClean="0">
                <a:solidFill>
                  <a:prstClr val="black"/>
                </a:solidFill>
                <a:latin typeface="Tw Cen MT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w Cen MT"/>
              </a:rPr>
              <a:t>an inherited method from a superclass </a:t>
            </a:r>
            <a:r>
              <a:rPr lang="en-US" sz="2800" dirty="0" smtClean="0">
                <a:solidFill>
                  <a:prstClr val="black"/>
                </a:solidFill>
                <a:latin typeface="Tw Cen MT"/>
              </a:rPr>
              <a:t> – </a:t>
            </a:r>
            <a:r>
              <a:rPr lang="en-US" sz="2800" dirty="0">
                <a:solidFill>
                  <a:prstClr val="black"/>
                </a:solidFill>
                <a:latin typeface="Tw Cen MT"/>
              </a:rPr>
              <a:t>same </a:t>
            </a:r>
            <a:r>
              <a:rPr lang="en-US" sz="2800" dirty="0" smtClean="0">
                <a:solidFill>
                  <a:prstClr val="black"/>
                </a:solidFill>
                <a:latin typeface="Tw Cen MT"/>
              </a:rPr>
              <a:t>name &amp; parameter list &amp; return type</a:t>
            </a:r>
          </a:p>
          <a:p>
            <a:pPr marL="352425" lvl="0" indent="-352425">
              <a:lnSpc>
                <a:spcPts val="2400"/>
              </a:lnSpc>
              <a:spcBef>
                <a:spcPts val="775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dirty="0" smtClean="0">
                <a:solidFill>
                  <a:prstClr val="black"/>
                </a:solidFill>
                <a:latin typeface="Tw Cen MT"/>
                <a:cs typeface="Courier New" pitchFamily="49" charset="0"/>
              </a:rPr>
              <a:t>s now have </a:t>
            </a:r>
            <a:r>
              <a:rPr lang="en-GB" dirty="0" smtClean="0">
                <a:solidFill>
                  <a:prstClr val="black"/>
                </a:solidFill>
                <a:latin typeface="Tw Cen MT"/>
                <a:cs typeface="Courier New" pitchFamily="49" charset="0"/>
              </a:rPr>
              <a:t>to </a:t>
            </a:r>
            <a:r>
              <a:rPr lang="en-GB" dirty="0">
                <a:solidFill>
                  <a:prstClr val="black"/>
                </a:solidFill>
                <a:latin typeface="Tw Cen MT"/>
                <a:cs typeface="Courier New" pitchFamily="49" charset="0"/>
              </a:rPr>
              <a:t>be compared as 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dirty="0" smtClean="0">
                <a:solidFill>
                  <a:prstClr val="black"/>
                </a:solidFill>
                <a:latin typeface="Tw Cen MT"/>
                <a:cs typeface="Courier New" pitchFamily="49" charset="0"/>
              </a:rPr>
              <a:t>s (or as 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dirty="0" smtClean="0">
                <a:solidFill>
                  <a:prstClr val="black"/>
                </a:solidFill>
                <a:latin typeface="Tw Cen MT"/>
                <a:cs typeface="Courier New" pitchFamily="49" charset="0"/>
              </a:rPr>
              <a:t>s, but not as a mixture)</a:t>
            </a:r>
            <a:endParaRPr lang="en-US" dirty="0">
              <a:solidFill>
                <a:prstClr val="black"/>
              </a:solidFill>
              <a:latin typeface="Tw Cen M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C0297-4735-449C-B50D-9B45BDD2089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1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Equality and inheritance</a:t>
            </a:r>
            <a:endParaRPr lang="en-GB" dirty="0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Add a nanosecond field for fractional seconds</a:t>
            </a:r>
            <a:br>
              <a:rPr lang="en-GB" dirty="0" smtClean="0"/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extends Duration {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private final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min,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sec,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super(min, sec);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this.nano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GB" dirty="0" smtClean="0"/>
              <a:t>Inheriting </a:t>
            </a: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8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GB" dirty="0"/>
              <a:t> from </a:t>
            </a: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dirty="0"/>
              <a:t> </a:t>
            </a:r>
            <a:r>
              <a:rPr lang="en-GB" dirty="0" smtClean="0"/>
              <a:t>ignores  </a:t>
            </a:r>
            <a:r>
              <a:rPr lang="en-GB" sz="2800" b="1" dirty="0" err="1" smtClean="0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dirty="0" smtClean="0"/>
              <a:t> so </a:t>
            </a:r>
            <a:r>
              <a:rPr lang="en-GB" sz="28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dirty="0" smtClean="0"/>
              <a:t> instances with </a:t>
            </a:r>
            <a:r>
              <a:rPr lang="en-GB" dirty="0"/>
              <a:t>different </a:t>
            </a:r>
            <a:r>
              <a:rPr lang="en-GB" sz="28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800" dirty="0" err="1">
                <a:cs typeface="Courier New" pitchFamily="49" charset="0"/>
              </a:rPr>
              <a:t>s</a:t>
            </a:r>
            <a:r>
              <a:rPr lang="en-GB" dirty="0"/>
              <a:t> will be </a:t>
            </a:r>
            <a:r>
              <a:rPr lang="en-GB" sz="2800" b="1" dirty="0">
                <a:latin typeface="Courier New" pitchFamily="49" charset="0"/>
                <a:cs typeface="Courier New" pitchFamily="49" charset="0"/>
              </a:rPr>
              <a:t>equal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C0297-4735-449C-B50D-9B45BDD2089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06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dirty="0" smtClean="0"/>
              <a:t>: account for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nano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189" y="1764665"/>
            <a:ext cx="8985726" cy="2461399"/>
          </a:xfrm>
          <a:solidFill>
            <a:schemeClr val="accent1"/>
          </a:solidFill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equals(Object o) {</a:t>
            </a:r>
          </a:p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if (! (o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&amp;&amp;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nd.nano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909951" y="4413761"/>
            <a:ext cx="8516203" cy="2472472"/>
            <a:chOff x="675189" y="4413761"/>
            <a:chExt cx="8516203" cy="2472472"/>
          </a:xfrm>
        </p:grpSpPr>
        <p:sp>
          <p:nvSpPr>
            <p:cNvPr id="4" name="TextBox 3"/>
            <p:cNvSpPr txBox="1"/>
            <p:nvPr/>
          </p:nvSpPr>
          <p:spPr>
            <a:xfrm>
              <a:off x="675189" y="4413761"/>
              <a:ext cx="8516203" cy="247247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lvl="0" algn="ctr">
                <a:spcBef>
                  <a:spcPts val="775"/>
                </a:spcBef>
                <a:buClr>
                  <a:srgbClr val="DD8047"/>
                </a:buClr>
                <a:buSzPct val="60000"/>
              </a:pPr>
              <a:r>
                <a:rPr lang="en-GB" sz="3200" b="1" dirty="0" smtClean="0">
                  <a:solidFill>
                    <a:prstClr val="black"/>
                  </a:solidFill>
                  <a:latin typeface="Tw Cen MT"/>
                </a:rPr>
                <a:t>But t</a:t>
              </a:r>
              <a:r>
                <a:rPr lang="en-GB" sz="3200" b="1" dirty="0" smtClean="0">
                  <a:solidFill>
                    <a:prstClr val="black"/>
                  </a:solidFill>
                  <a:latin typeface="Tw Cen MT"/>
                </a:rPr>
                <a:t>his </a:t>
              </a:r>
              <a:r>
                <a:rPr lang="en-GB" sz="3200" b="1" dirty="0">
                  <a:solidFill>
                    <a:prstClr val="black"/>
                  </a:solidFill>
                  <a:latin typeface="Tw Cen MT"/>
                </a:rPr>
                <a:t>is not symmetric!</a:t>
              </a:r>
            </a:p>
            <a:p>
              <a:pPr lvl="0">
                <a:spcBef>
                  <a:spcPts val="775"/>
                </a:spcBef>
                <a:buClr>
                  <a:srgbClr val="DD8047"/>
                </a:buClr>
                <a:buSzPct val="60000"/>
              </a:pPr>
              <a:r>
                <a:rPr lang="en-GB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Duration d1 = new </a:t>
              </a:r>
              <a:r>
                <a:rPr lang="en-GB" b="1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NanoDuration</a:t>
              </a:r>
              <a:r>
                <a:rPr lang="en-GB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(5,10,15);</a:t>
              </a:r>
            </a:p>
            <a:p>
              <a:pPr lvl="0">
                <a:spcBef>
                  <a:spcPts val="775"/>
                </a:spcBef>
                <a:buClr>
                  <a:srgbClr val="DD8047"/>
                </a:buClr>
                <a:buSzPct val="60000"/>
              </a:pPr>
              <a:r>
                <a:rPr lang="en-GB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Duration d2 = new Duration(5,10);</a:t>
              </a:r>
            </a:p>
            <a:p>
              <a:pPr lvl="0">
                <a:spcBef>
                  <a:spcPts val="775"/>
                </a:spcBef>
                <a:buClr>
                  <a:srgbClr val="DD8047"/>
                </a:buClr>
                <a:buSzPct val="60000"/>
              </a:pPr>
              <a:r>
                <a:rPr lang="en-GB" b="1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System.out.println</a:t>
              </a:r>
              <a:r>
                <a:rPr lang="en-GB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(d1.equals(d2)); // false</a:t>
              </a:r>
            </a:p>
            <a:p>
              <a:pPr lvl="0">
                <a:spcBef>
                  <a:spcPts val="775"/>
                </a:spcBef>
                <a:buClr>
                  <a:srgbClr val="DD8047"/>
                </a:buClr>
                <a:buSzPct val="60000"/>
              </a:pPr>
              <a:r>
                <a:rPr lang="en-GB" b="1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System.out.println</a:t>
              </a:r>
              <a:r>
                <a:rPr lang="en-GB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(d2.equals(d1)); // </a:t>
              </a:r>
              <a:r>
                <a:rPr lang="en-GB" b="1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true</a:t>
              </a:r>
              <a:endParaRPr lang="en-GB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10200" y="4425571"/>
              <a:ext cx="28738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b="1" dirty="0" smtClean="0">
                  <a:solidFill>
                    <a:srgbClr val="FF0000"/>
                  </a:solidFill>
                  <a:latin typeface="+mn-lt"/>
                </a:rPr>
                <a:t>Oops!</a:t>
              </a:r>
              <a:endParaRPr lang="en-US" sz="3600" b="1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C0297-4735-449C-B50D-9B45BDD2089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53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43734" y="1748899"/>
            <a:ext cx="8389983" cy="2794823"/>
          </a:xfrm>
          <a:solidFill>
            <a:schemeClr val="accent1"/>
          </a:solidFill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equals(Object o) {</a:t>
            </a:r>
          </a:p>
          <a:p>
            <a:pPr>
              <a:lnSpc>
                <a:spcPts val="16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lnSpc>
                <a:spcPts val="16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>
              <a:lnSpc>
                <a:spcPts val="16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i="1" dirty="0">
                <a:latin typeface="Courier New" pitchFamily="49" charset="0"/>
                <a:cs typeface="Courier New" pitchFamily="49" charset="0"/>
              </a:rPr>
              <a:t>// if o is a normal Duration, compare without </a:t>
            </a:r>
            <a:r>
              <a:rPr lang="en-GB" sz="2000" b="1" i="1" dirty="0" err="1" smtClean="0">
                <a:latin typeface="Courier New" pitchFamily="49" charset="0"/>
                <a:cs typeface="Courier New" pitchFamily="49" charset="0"/>
              </a:rPr>
              <a:t>nano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6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lnSpc>
                <a:spcPts val="16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>
              <a:lnSpc>
                <a:spcPts val="16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lnSpc>
                <a:spcPts val="16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nd.nano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6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80624" y="4708055"/>
            <a:ext cx="8516203" cy="2277547"/>
            <a:chOff x="393462" y="4413761"/>
            <a:chExt cx="8516203" cy="2277547"/>
          </a:xfrm>
        </p:grpSpPr>
        <p:sp>
          <p:nvSpPr>
            <p:cNvPr id="7" name="TextBox 6"/>
            <p:cNvSpPr txBox="1"/>
            <p:nvPr/>
          </p:nvSpPr>
          <p:spPr>
            <a:xfrm>
              <a:off x="393462" y="4413761"/>
              <a:ext cx="8516203" cy="227754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lvl="0" algn="ctr">
                <a:spcBef>
                  <a:spcPts val="775"/>
                </a:spcBef>
                <a:buClr>
                  <a:srgbClr val="DD8047"/>
                </a:buClr>
                <a:buSzPct val="60000"/>
              </a:pPr>
              <a:r>
                <a:rPr lang="en-GB" sz="2800" b="1" dirty="0" smtClean="0">
                  <a:solidFill>
                    <a:prstClr val="black"/>
                  </a:solidFill>
                  <a:latin typeface="Tw Cen MT"/>
                </a:rPr>
                <a:t>But t</a:t>
              </a:r>
              <a:r>
                <a:rPr lang="en-GB" sz="2800" b="1" dirty="0" smtClean="0">
                  <a:solidFill>
                    <a:prstClr val="black"/>
                  </a:solidFill>
                  <a:latin typeface="Tw Cen MT"/>
                </a:rPr>
                <a:t>his </a:t>
              </a:r>
              <a:r>
                <a:rPr lang="en-GB" sz="2800" b="1" dirty="0">
                  <a:solidFill>
                    <a:prstClr val="black"/>
                  </a:solidFill>
                  <a:latin typeface="Tw Cen MT"/>
                </a:rPr>
                <a:t>is not </a:t>
              </a:r>
              <a:r>
                <a:rPr lang="en-GB" sz="2800" b="1" dirty="0" smtClean="0">
                  <a:solidFill>
                    <a:prstClr val="black"/>
                  </a:solidFill>
                  <a:latin typeface="Tw Cen MT"/>
                </a:rPr>
                <a:t>transitive!</a:t>
              </a:r>
              <a:endParaRPr lang="en-GB" sz="2800" b="1" dirty="0">
                <a:solidFill>
                  <a:prstClr val="black"/>
                </a:solidFill>
                <a:latin typeface="Tw Cen MT"/>
              </a:endParaRPr>
            </a:p>
            <a:p>
              <a:pPr marL="342900" lvl="0" indent="-342900" eaLnBrk="1" fontAlgn="auto" hangingPunct="1">
                <a:lnSpc>
                  <a:spcPts val="1800"/>
                </a:lnSpc>
                <a:spcBef>
                  <a:spcPct val="20000"/>
                </a:spcBef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  <a:tab pos="4596548" algn="l"/>
                  <a:tab pos="5253198" algn="l"/>
                  <a:tab pos="5909847" algn="l"/>
                  <a:tab pos="6566497" algn="l"/>
                  <a:tab pos="7223147" algn="l"/>
                </a:tabLst>
              </a:pPr>
              <a:r>
                <a:rPr lang="en-GB" sz="2000" b="1" dirty="0">
                  <a:latin typeface="Courier New" pitchFamily="49" charset="0"/>
                  <a:cs typeface="Courier New" pitchFamily="49" charset="0"/>
                </a:rPr>
                <a:t>Duration d1 = new </a:t>
              </a:r>
              <a:r>
                <a:rPr lang="en-GB" sz="2000" b="1" dirty="0" err="1">
                  <a:latin typeface="Courier New" pitchFamily="49" charset="0"/>
                  <a:cs typeface="Courier New" pitchFamily="49" charset="0"/>
                </a:rPr>
                <a:t>NanoDuration</a:t>
              </a:r>
              <a:r>
                <a:rPr lang="en-GB" sz="2000" b="1" dirty="0">
                  <a:latin typeface="Courier New" pitchFamily="49" charset="0"/>
                  <a:cs typeface="Courier New" pitchFamily="49" charset="0"/>
                </a:rPr>
                <a:t>(5,10,15);</a:t>
              </a:r>
            </a:p>
            <a:p>
              <a:pPr marL="342900" lvl="0" indent="-342900" eaLnBrk="1" fontAlgn="auto" hangingPunct="1">
                <a:lnSpc>
                  <a:spcPts val="1800"/>
                </a:lnSpc>
                <a:spcBef>
                  <a:spcPct val="20000"/>
                </a:spcBef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  <a:tab pos="4596548" algn="l"/>
                  <a:tab pos="5253198" algn="l"/>
                  <a:tab pos="5909847" algn="l"/>
                  <a:tab pos="6566497" algn="l"/>
                  <a:tab pos="7223147" algn="l"/>
                </a:tabLst>
              </a:pPr>
              <a:r>
                <a:rPr lang="en-GB" sz="2000" b="1" dirty="0">
                  <a:latin typeface="Courier New" pitchFamily="49" charset="0"/>
                  <a:cs typeface="Courier New" pitchFamily="49" charset="0"/>
                </a:rPr>
                <a:t>Duration d2 = new Duration(5,10);</a:t>
              </a:r>
            </a:p>
            <a:p>
              <a:pPr marL="342900" lvl="0" indent="-342900" eaLnBrk="1" fontAlgn="auto" hangingPunct="1">
                <a:lnSpc>
                  <a:spcPts val="1800"/>
                </a:lnSpc>
                <a:spcBef>
                  <a:spcPct val="20000"/>
                </a:spcBef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  <a:tab pos="4596548" algn="l"/>
                  <a:tab pos="5253198" algn="l"/>
                  <a:tab pos="5909847" algn="l"/>
                  <a:tab pos="6566497" algn="l"/>
                  <a:tab pos="7223147" algn="l"/>
                </a:tabLst>
              </a:pPr>
              <a:r>
                <a:rPr lang="en-GB" sz="2000" b="1" dirty="0">
                  <a:latin typeface="Courier New" pitchFamily="49" charset="0"/>
                  <a:cs typeface="Courier New" pitchFamily="49" charset="0"/>
                </a:rPr>
                <a:t>Duration d3 = new </a:t>
              </a:r>
              <a:r>
                <a:rPr lang="en-GB" sz="2000" b="1" dirty="0" err="1">
                  <a:latin typeface="Courier New" pitchFamily="49" charset="0"/>
                  <a:cs typeface="Courier New" pitchFamily="49" charset="0"/>
                </a:rPr>
                <a:t>NanoDuration</a:t>
              </a:r>
              <a:r>
                <a:rPr lang="en-GB" sz="2000" b="1" dirty="0">
                  <a:latin typeface="Courier New" pitchFamily="49" charset="0"/>
                  <a:cs typeface="Courier New" pitchFamily="49" charset="0"/>
                </a:rPr>
                <a:t>(5,10,30);</a:t>
              </a:r>
            </a:p>
            <a:p>
              <a:pPr marL="342900" lvl="0" indent="-342900" eaLnBrk="1" fontAlgn="auto" hangingPunct="1">
                <a:lnSpc>
                  <a:spcPts val="1800"/>
                </a:lnSpc>
                <a:spcBef>
                  <a:spcPct val="20000"/>
                </a:spcBef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  <a:tab pos="4596548" algn="l"/>
                  <a:tab pos="5253198" algn="l"/>
                  <a:tab pos="5909847" algn="l"/>
                  <a:tab pos="6566497" algn="l"/>
                  <a:tab pos="7223147" algn="l"/>
                </a:tabLst>
              </a:pPr>
              <a:r>
                <a:rPr lang="en-GB" sz="2000" b="1" dirty="0" err="1">
                  <a:latin typeface="Courier New" pitchFamily="49" charset="0"/>
                  <a:cs typeface="Courier New" pitchFamily="49" charset="0"/>
                </a:rPr>
                <a:t>System.out.println</a:t>
              </a:r>
              <a:r>
                <a:rPr lang="en-GB" sz="2000" b="1" dirty="0">
                  <a:latin typeface="Courier New" pitchFamily="49" charset="0"/>
                  <a:cs typeface="Courier New" pitchFamily="49" charset="0"/>
                </a:rPr>
                <a:t>(d1.equals(d2)); </a:t>
              </a:r>
              <a:r>
                <a:rPr lang="en-GB" sz="2000" b="1" i="1" dirty="0">
                  <a:latin typeface="Courier New" pitchFamily="49" charset="0"/>
                  <a:cs typeface="Courier New" pitchFamily="49" charset="0"/>
                </a:rPr>
                <a:t>// true</a:t>
              </a:r>
            </a:p>
            <a:p>
              <a:pPr marL="342900" lvl="0" indent="-342900" eaLnBrk="1" fontAlgn="auto" hangingPunct="1">
                <a:lnSpc>
                  <a:spcPts val="1800"/>
                </a:lnSpc>
                <a:spcBef>
                  <a:spcPct val="20000"/>
                </a:spcBef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  <a:tab pos="4596548" algn="l"/>
                  <a:tab pos="5253198" algn="l"/>
                  <a:tab pos="5909847" algn="l"/>
                  <a:tab pos="6566497" algn="l"/>
                  <a:tab pos="7223147" algn="l"/>
                </a:tabLst>
              </a:pPr>
              <a:r>
                <a:rPr lang="en-GB" sz="2000" b="1" dirty="0" err="1">
                  <a:latin typeface="Courier New" pitchFamily="49" charset="0"/>
                  <a:cs typeface="Courier New" pitchFamily="49" charset="0"/>
                </a:rPr>
                <a:t>System.out.println</a:t>
              </a:r>
              <a:r>
                <a:rPr lang="en-GB" sz="2000" b="1" dirty="0">
                  <a:latin typeface="Courier New" pitchFamily="49" charset="0"/>
                  <a:cs typeface="Courier New" pitchFamily="49" charset="0"/>
                </a:rPr>
                <a:t>(d2.equals(d3)); </a:t>
              </a:r>
              <a:r>
                <a:rPr lang="en-GB" sz="2000" b="1" i="1" dirty="0">
                  <a:latin typeface="Courier New" pitchFamily="49" charset="0"/>
                  <a:cs typeface="Courier New" pitchFamily="49" charset="0"/>
                </a:rPr>
                <a:t>// true</a:t>
              </a:r>
            </a:p>
            <a:p>
              <a:pPr marL="342900" lvl="0" indent="-342900" eaLnBrk="1" fontAlgn="auto" hangingPunct="1">
                <a:lnSpc>
                  <a:spcPts val="1800"/>
                </a:lnSpc>
                <a:spcBef>
                  <a:spcPct val="20000"/>
                </a:spcBef>
                <a:tabLst>
                  <a:tab pos="656650" algn="l"/>
                  <a:tab pos="1313299" algn="l"/>
                  <a:tab pos="1969949" algn="l"/>
                  <a:tab pos="2626599" algn="l"/>
                  <a:tab pos="3283248" algn="l"/>
                  <a:tab pos="3939898" algn="l"/>
                  <a:tab pos="4596548" algn="l"/>
                  <a:tab pos="5253198" algn="l"/>
                  <a:tab pos="5909847" algn="l"/>
                  <a:tab pos="6566497" algn="l"/>
                  <a:tab pos="7223147" algn="l"/>
                </a:tabLst>
              </a:pPr>
              <a:r>
                <a:rPr lang="en-GB" sz="2000" b="1" dirty="0" err="1">
                  <a:latin typeface="Courier New" pitchFamily="49" charset="0"/>
                  <a:cs typeface="Courier New" pitchFamily="49" charset="0"/>
                </a:rPr>
                <a:t>System.out.println</a:t>
              </a:r>
              <a:r>
                <a:rPr lang="en-GB" sz="2000" b="1" dirty="0">
                  <a:latin typeface="Courier New" pitchFamily="49" charset="0"/>
                  <a:cs typeface="Courier New" pitchFamily="49" charset="0"/>
                </a:rPr>
                <a:t>(d1.equals(d3)); </a:t>
              </a:r>
              <a:r>
                <a:rPr lang="en-GB" sz="2000" b="1" i="1" dirty="0">
                  <a:latin typeface="Courier New" pitchFamily="49" charset="0"/>
                  <a:cs typeface="Courier New" pitchFamily="49" charset="0"/>
                </a:rPr>
                <a:t>// false!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26412" y="4425571"/>
              <a:ext cx="28738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b="1" dirty="0" smtClean="0">
                  <a:solidFill>
                    <a:srgbClr val="FF0000"/>
                  </a:solidFill>
                  <a:latin typeface="+mn-lt"/>
                </a:rPr>
                <a:t>Oops!</a:t>
              </a:r>
              <a:endParaRPr lang="en-US" sz="3600" b="1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8300" y="7017466"/>
            <a:ext cx="2938463" cy="401637"/>
          </a:xfrm>
        </p:spPr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C0297-4735-449C-B50D-9B45BDD2089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1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998987" y="95054"/>
            <a:ext cx="3887603" cy="10328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latin typeface="+mn-lt"/>
              </a:rPr>
              <a:t>Replaces earlier </a:t>
            </a:r>
            <a:r>
              <a:rPr lang="en-US" u="sng" dirty="0" smtClean="0">
                <a:latin typeface="+mn-lt"/>
              </a:rPr>
              <a:t>version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if (!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(o 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Duration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false;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Duration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6337" y="1786007"/>
            <a:ext cx="8985726" cy="32070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@Overrides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equals(Object o)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 == null)</a:t>
            </a:r>
          </a:p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(!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o.getClass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()))</a:t>
            </a:r>
          </a:p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 = (Duration) o; 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min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sec;</a:t>
            </a:r>
          </a:p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867103" y="2465892"/>
            <a:ext cx="5927835" cy="1390680"/>
          </a:xfrm>
          <a:prstGeom prst="wedgeRectCallout">
            <a:avLst>
              <a:gd name="adj1" fmla="val 50709"/>
              <a:gd name="adj2" fmla="val -148360"/>
            </a:avLst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6337" y="5349666"/>
            <a:ext cx="8985726" cy="1056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2425" lvl="0" indent="-352425">
              <a:spcBef>
                <a:spcPts val="775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</a:pPr>
            <a:r>
              <a:rPr lang="en-GB" sz="2800" dirty="0" smtClean="0">
                <a:solidFill>
                  <a:prstClr val="black"/>
                </a:solidFill>
                <a:latin typeface="+mn-lt"/>
              </a:rPr>
              <a:t>Check exact class instead of </a:t>
            </a:r>
            <a:r>
              <a:rPr lang="en-GB" sz="2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endParaRPr lang="en-GB" sz="2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352425" lvl="0" indent="-352425">
              <a:spcBef>
                <a:spcPts val="775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</a:pPr>
            <a:r>
              <a:rPr lang="en-GB" sz="2800" dirty="0" smtClean="0">
                <a:solidFill>
                  <a:prstClr val="black"/>
                </a:solidFill>
                <a:latin typeface="+mn-lt"/>
              </a:rPr>
              <a:t>Equivalent change in </a:t>
            </a:r>
            <a:r>
              <a:rPr lang="en-GB" sz="2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NanoDuration</a:t>
            </a:r>
            <a:endParaRPr lang="en-GB" sz="2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C0297-4735-449C-B50D-9B45BDD2089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Every subtype must override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dirty="0" smtClean="0"/>
              <a:t> – even if it wants the identical definition</a:t>
            </a:r>
          </a:p>
          <a:p>
            <a:r>
              <a:rPr lang="en-GB" dirty="0" smtClean="0"/>
              <a:t>Take care when comparing subtypes to one another</a:t>
            </a:r>
          </a:p>
          <a:p>
            <a:pPr lvl="1"/>
            <a:r>
              <a:rPr lang="en-GB" dirty="0" smtClean="0"/>
              <a:t>On your own: Consider </a:t>
            </a:r>
            <a:r>
              <a:rPr lang="en-GB" dirty="0" smtClean="0"/>
              <a:t>an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ArithmeticDuration</a:t>
            </a:r>
            <a:r>
              <a:rPr lang="en-GB" dirty="0" smtClean="0"/>
              <a:t> class that adds operators but no new fields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C0297-4735-449C-B50D-9B45BDD2089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2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Another solution:  avoid inheritance</a:t>
            </a:r>
            <a:endParaRPr lang="en-GB" dirty="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 smtClean="0"/>
              <a:t>Use composition instead</a:t>
            </a:r>
          </a:p>
          <a:p>
            <a:pPr marL="352425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52425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private final Duration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52425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private final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52425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// ...</a:t>
            </a:r>
          </a:p>
          <a:p>
            <a:pPr marL="352425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800" dirty="0" smtClean="0"/>
          </a:p>
          <a:p>
            <a:r>
              <a:rPr lang="en-GB" sz="2800" dirty="0" smtClean="0"/>
              <a:t>Now instances of 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800" dirty="0" smtClean="0"/>
              <a:t> and of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800" dirty="0" smtClean="0"/>
              <a:t> are unrelated – there is no presumption that they can be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equal</a:t>
            </a:r>
            <a:r>
              <a:rPr lang="en-GB" sz="2800" dirty="0" smtClean="0"/>
              <a:t> or unequal </a:t>
            </a:r>
            <a:r>
              <a:rPr lang="en-GB" sz="2800" dirty="0" smtClean="0"/>
              <a:t>or even compared to one another…</a:t>
            </a:r>
            <a:endParaRPr lang="en-GB" sz="2800" dirty="0" smtClean="0"/>
          </a:p>
          <a:p>
            <a:r>
              <a:rPr lang="en-GB" sz="2800" dirty="0" smtClean="0"/>
              <a:t>Solves some problems, introduces others – for example, </a:t>
            </a:r>
            <a:r>
              <a:rPr lang="en-GB" sz="2800" dirty="0"/>
              <a:t>c</a:t>
            </a:r>
            <a:r>
              <a:rPr lang="en-GB" sz="2800" dirty="0" smtClean="0"/>
              <a:t>an’t use 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800" dirty="0" err="1" smtClean="0"/>
              <a:t>s</a:t>
            </a:r>
            <a:r>
              <a:rPr lang="en-GB" sz="2800" dirty="0" smtClean="0"/>
              <a:t> where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800" dirty="0" smtClean="0"/>
              <a:t>s are expected (because one is not a subtype of the other)</a:t>
            </a:r>
          </a:p>
          <a:p>
            <a:endParaRPr lang="en-GB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C0297-4735-449C-B50D-9B45BDD2089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856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Efficiency of equality</a:t>
            </a:r>
            <a:endParaRPr lang="en-GB" dirty="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Equality tests can be slow: Are two objects with millions of sub-objects equal?  Are two video files equal?</a:t>
            </a:r>
          </a:p>
          <a:p>
            <a:r>
              <a:rPr lang="en-GB" sz="2800" dirty="0" smtClean="0"/>
              <a:t>It is often useful to quickly pre-filter – for example</a:t>
            </a:r>
          </a:p>
          <a:p>
            <a:pPr marL="403225" lvl="1" indent="0">
              <a:buNone/>
            </a:pPr>
            <a:r>
              <a:rPr lang="en-GB" sz="2300" b="1" dirty="0">
                <a:latin typeface="Consolas" pitchFamily="49" charset="0"/>
                <a:cs typeface="Consolas" pitchFamily="49" charset="0"/>
              </a:rPr>
              <a:t>i</a:t>
            </a:r>
            <a:r>
              <a:rPr lang="en-GB" sz="2300" b="1" dirty="0" smtClean="0">
                <a:latin typeface="Consolas" pitchFamily="49" charset="0"/>
                <a:cs typeface="Consolas" pitchFamily="49" charset="0"/>
              </a:rPr>
              <a:t>f (video1.length</a:t>
            </a:r>
            <a:r>
              <a:rPr lang="en-GB" sz="2300" b="1" dirty="0">
                <a:latin typeface="Consolas" pitchFamily="49" charset="0"/>
                <a:cs typeface="Consolas" pitchFamily="49" charset="0"/>
              </a:rPr>
              <a:t>() != </a:t>
            </a:r>
            <a:r>
              <a:rPr lang="en-GB" sz="2300" b="1" dirty="0" smtClean="0">
                <a:latin typeface="Consolas" pitchFamily="49" charset="0"/>
                <a:cs typeface="Consolas" pitchFamily="49" charset="0"/>
              </a:rPr>
              <a:t>video2.length</a:t>
            </a:r>
            <a:r>
              <a:rPr lang="en-GB" sz="2300" b="1" dirty="0">
                <a:latin typeface="Consolas" pitchFamily="49" charset="0"/>
                <a:cs typeface="Consolas" pitchFamily="49" charset="0"/>
              </a:rPr>
              <a:t>())</a:t>
            </a:r>
            <a:br>
              <a:rPr lang="en-GB" sz="2300" b="1" dirty="0">
                <a:latin typeface="Consolas" pitchFamily="49" charset="0"/>
                <a:cs typeface="Consolas" pitchFamily="49" charset="0"/>
              </a:rPr>
            </a:br>
            <a:r>
              <a:rPr lang="en-GB" sz="2300" b="1" dirty="0">
                <a:latin typeface="Consolas" pitchFamily="49" charset="0"/>
                <a:cs typeface="Consolas" pitchFamily="49" charset="0"/>
              </a:rPr>
              <a:t>  return false</a:t>
            </a:r>
            <a:br>
              <a:rPr lang="en-GB" sz="2300" b="1" dirty="0">
                <a:latin typeface="Consolas" pitchFamily="49" charset="0"/>
                <a:cs typeface="Consolas" pitchFamily="49" charset="0"/>
              </a:rPr>
            </a:br>
            <a:r>
              <a:rPr lang="en-GB" sz="2300" b="1" dirty="0">
                <a:latin typeface="Consolas" pitchFamily="49" charset="0"/>
                <a:cs typeface="Consolas" pitchFamily="49" charset="0"/>
              </a:rPr>
              <a:t>else do full </a:t>
            </a:r>
            <a:r>
              <a:rPr lang="en-GB" sz="2300" b="1" dirty="0" smtClean="0">
                <a:latin typeface="Consolas" pitchFamily="49" charset="0"/>
                <a:cs typeface="Consolas" pitchFamily="49" charset="0"/>
              </a:rPr>
              <a:t>equality check </a:t>
            </a:r>
          </a:p>
          <a:p>
            <a:r>
              <a:rPr lang="en-GB" sz="2800" dirty="0" smtClean="0"/>
              <a:t>Java requires each class to define a standard pre-filter –</a:t>
            </a:r>
            <a:r>
              <a:rPr lang="en-US" sz="2800" dirty="0"/>
              <a:t> </a:t>
            </a:r>
            <a:r>
              <a:rPr lang="en-US" sz="2800" dirty="0" smtClean="0"/>
              <a:t>a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800" dirty="0" smtClean="0"/>
              <a:t> method that produces a single hash value (a 32-bit signed integer) from an instance of the class</a:t>
            </a:r>
            <a:endParaRPr lang="en-US" sz="2500" dirty="0" smtClean="0"/>
          </a:p>
          <a:p>
            <a:r>
              <a:rPr lang="en-US" sz="2800" dirty="0" smtClean="0"/>
              <a:t>If two objects have different hash codes, they are </a:t>
            </a:r>
            <a:r>
              <a:rPr lang="en-US" sz="2800" i="1" dirty="0" smtClean="0"/>
              <a:t>guaranteed</a:t>
            </a:r>
            <a:r>
              <a:rPr lang="en-US" sz="2800" dirty="0" smtClean="0"/>
              <a:t> to be different </a:t>
            </a:r>
          </a:p>
          <a:p>
            <a:r>
              <a:rPr lang="en-US" sz="2800" dirty="0" smtClean="0"/>
              <a:t>If they have the same hash code, they </a:t>
            </a:r>
            <a:r>
              <a:rPr lang="en-US" sz="2800" i="1" dirty="0" smtClean="0"/>
              <a:t>may</a:t>
            </a:r>
            <a:r>
              <a:rPr lang="en-US" sz="2800" dirty="0" smtClean="0"/>
              <a:t> be equal objects and should be checked in full</a:t>
            </a:r>
            <a:endParaRPr lang="en-GB" sz="25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41434" y="4792707"/>
            <a:ext cx="9380483" cy="2074662"/>
            <a:chOff x="441434" y="5108027"/>
            <a:chExt cx="9380483" cy="2074662"/>
          </a:xfrm>
        </p:grpSpPr>
        <p:sp>
          <p:nvSpPr>
            <p:cNvPr id="5" name="Rectangle 4"/>
            <p:cNvSpPr/>
            <p:nvPr/>
          </p:nvSpPr>
          <p:spPr>
            <a:xfrm>
              <a:off x="441434" y="5108027"/>
              <a:ext cx="9380483" cy="2060405"/>
            </a:xfrm>
            <a:prstGeom prst="rect">
              <a:avLst/>
            </a:prstGeom>
            <a:solidFill>
              <a:srgbClr val="FF000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274912" y="6659469"/>
              <a:ext cx="75276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+mn-lt"/>
                </a:rPr>
                <a:t>Unless you define </a:t>
              </a:r>
              <a:r>
                <a:rPr lang="en-US" sz="2800" b="1" dirty="0" err="1" smtClean="0">
                  <a:latin typeface="Courier New" pitchFamily="49" charset="0"/>
                  <a:cs typeface="Courier New" pitchFamily="49" charset="0"/>
                </a:rPr>
                <a:t>hashCode</a:t>
              </a:r>
              <a:r>
                <a:rPr lang="en-US" sz="2800" b="1" dirty="0" smtClean="0">
                  <a:latin typeface="Courier New" pitchFamily="49" charset="0"/>
                  <a:cs typeface="Courier New" pitchFamily="49" charset="0"/>
                </a:rPr>
                <a:t>()</a:t>
              </a:r>
              <a:r>
                <a:rPr lang="en-US" sz="2800" b="1" dirty="0" smtClean="0">
                  <a:latin typeface="+mn-lt"/>
                </a:rPr>
                <a:t> improperly!!!</a:t>
              </a:r>
              <a:endParaRPr lang="en-US" sz="2800" b="1" dirty="0">
                <a:latin typeface="+mn-lt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C0297-4735-449C-B50D-9B45BDD2089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888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Programming: object equality</a:t>
            </a:r>
            <a:endParaRPr lang="en-GB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The basic intuition is simple: two objects are equal if they are indistinguishable (have the same value)</a:t>
            </a:r>
          </a:p>
          <a:p>
            <a:r>
              <a:rPr lang="en-GB" dirty="0" smtClean="0"/>
              <a:t>But our intuitions are incomplete in subtle ways</a:t>
            </a:r>
          </a:p>
          <a:p>
            <a:pPr lvl="1"/>
            <a:r>
              <a:rPr lang="en-GB" dirty="0" smtClean="0"/>
              <a:t>Must the objects be the same object or “just” indistinguishable?</a:t>
            </a:r>
          </a:p>
          <a:p>
            <a:pPr lvl="1"/>
            <a:r>
              <a:rPr lang="en-GB" dirty="0" smtClean="0"/>
              <a:t>What is an object’s value?  How do we interpret “the bits”?</a:t>
            </a:r>
          </a:p>
          <a:p>
            <a:pPr lvl="1"/>
            <a:r>
              <a:rPr lang="en-GB" dirty="0"/>
              <a:t>What does it mean for two collections of objects to be equal?  </a:t>
            </a:r>
          </a:p>
          <a:p>
            <a:pPr lvl="2"/>
            <a:r>
              <a:rPr lang="en-GB" dirty="0"/>
              <a:t>Does each need to hold the same objects?   In the same order?  What if a collection contains </a:t>
            </a:r>
            <a:r>
              <a:rPr lang="en-GB" dirty="0" smtClean="0"/>
              <a:t>itself?</a:t>
            </a:r>
          </a:p>
          <a:p>
            <a:pPr lvl="2"/>
            <a:r>
              <a:rPr lang="en-GB" dirty="0" smtClean="0"/>
              <a:t>Who decides?  The programming language designer?  You?</a:t>
            </a:r>
          </a:p>
          <a:p>
            <a:pPr lvl="1"/>
            <a:r>
              <a:rPr lang="en-GB" dirty="0" smtClean="0"/>
              <a:t>If a program uses inheritance, does equality change?</a:t>
            </a:r>
          </a:p>
          <a:p>
            <a:pPr lvl="1"/>
            <a:r>
              <a:rPr lang="en-GB" dirty="0" smtClean="0"/>
              <a:t>Is equality always an efficient operation? Is </a:t>
            </a:r>
            <a:r>
              <a:rPr lang="en-GB" dirty="0"/>
              <a:t>equality temporary or forever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C0297-4735-449C-B50D-9B45BDD2089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792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/>
              <a:t>specification for </a:t>
            </a:r>
            <a:r>
              <a:rPr lang="en-GB" sz="4000" b="1" dirty="0" err="1" smtClean="0">
                <a:latin typeface="Courier New" pitchFamily="49" charset="0"/>
                <a:cs typeface="Courier New" pitchFamily="49" charset="0"/>
              </a:rPr>
              <a:t>Object.hashCode</a:t>
            </a:r>
            <a:endParaRPr lang="en-GB" sz="4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GB" sz="2400" dirty="0" smtClean="0"/>
              <a:t>“Returns a hash code value for the object. This method is supported for the benefit of </a:t>
            </a:r>
            <a:r>
              <a:rPr lang="en-GB" sz="2400" dirty="0" err="1" smtClean="0"/>
              <a:t>hashtables</a:t>
            </a:r>
            <a:r>
              <a:rPr lang="en-GB" sz="2400" dirty="0" smtClean="0"/>
              <a:t> such as those provided by </a:t>
            </a:r>
            <a:r>
              <a:rPr lang="en-GB" sz="2400" dirty="0" err="1" smtClean="0"/>
              <a:t>java.util.HashMap</a:t>
            </a:r>
            <a:r>
              <a:rPr lang="en-GB" sz="2400" dirty="0" smtClean="0"/>
              <a:t>.”</a:t>
            </a:r>
          </a:p>
          <a:p>
            <a:r>
              <a:rPr lang="en-GB" sz="2800" dirty="0" smtClean="0"/>
              <a:t>The general contract of 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800" dirty="0" smtClean="0"/>
              <a:t> is</a:t>
            </a:r>
          </a:p>
          <a:p>
            <a:pPr lvl="1"/>
            <a:r>
              <a:rPr lang="en-GB" sz="2800" dirty="0" smtClean="0"/>
              <a:t>Deterministic: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GB" sz="2800" dirty="0" smtClean="0"/>
              <a:t>...so long as </a:t>
            </a: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800" dirty="0" smtClean="0"/>
              <a:t> doesn’t change between the calls</a:t>
            </a:r>
          </a:p>
          <a:p>
            <a:pPr lvl="1"/>
            <a:r>
              <a:rPr lang="en-GB" sz="2800" dirty="0" smtClean="0"/>
              <a:t>Consistent with equality</a:t>
            </a:r>
          </a:p>
          <a:p>
            <a:pPr lvl="2"/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(b)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()==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GB" sz="2400" dirty="0"/>
              <a:t>C</a:t>
            </a:r>
            <a:r>
              <a:rPr lang="en-GB" sz="2400" dirty="0" smtClean="0"/>
              <a:t>hange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GB" sz="2400" dirty="0" smtClean="0">
                <a:cs typeface="Courier New" pitchFamily="49" charset="0"/>
              </a:rPr>
              <a:t>? </a:t>
            </a:r>
            <a:r>
              <a:rPr lang="en-GB" sz="2400" dirty="0" smtClean="0"/>
              <a:t>Must you update </a:t>
            </a: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400" dirty="0" smtClean="0"/>
              <a:t>()? </a:t>
            </a:r>
          </a:p>
          <a:p>
            <a:pPr lvl="2"/>
            <a:r>
              <a:rPr lang="en-GB" sz="2400" b="1" dirty="0" smtClean="0"/>
              <a:t>ALMOST ALWAYS!  </a:t>
            </a:r>
            <a:r>
              <a:rPr lang="en-GB" sz="2400" b="1" dirty="0" smtClean="0"/>
              <a:t>I MEAN ALWAYS! This is a sadly common example of the epic fail</a:t>
            </a:r>
            <a:endParaRPr lang="en-GB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Autumn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C0297-4735-449C-B50D-9B45BDD2089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151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40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4000" dirty="0" smtClean="0"/>
              <a:t> implementations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ts val="1600"/>
              </a:lnSpc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lnSpc>
                <a:spcPts val="1600"/>
              </a:lnSpc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return 1;          // always safe, no pre-filtering</a:t>
            </a:r>
          </a:p>
          <a:p>
            <a:pPr marL="0" indent="0">
              <a:lnSpc>
                <a:spcPts val="1600"/>
              </a:lnSpc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ts val="1600"/>
              </a:lnSpc>
              <a:buNone/>
            </a:pP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600"/>
              </a:lnSpc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lnSpc>
                <a:spcPts val="1600"/>
              </a:lnSpc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return min;        // safe, inefficient for Durations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600"/>
              </a:lnSpc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		     //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differing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only in sec field</a:t>
            </a:r>
          </a:p>
          <a:p>
            <a:pPr marL="0" indent="0">
              <a:lnSpc>
                <a:spcPts val="1600"/>
              </a:lnSpc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ts val="1600"/>
              </a:lnSpc>
              <a:buNone/>
            </a:pP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600"/>
              </a:lnSpc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lnSpc>
                <a:spcPts val="1600"/>
              </a:lnSpc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    // safe and efficient</a:t>
            </a:r>
          </a:p>
          <a:p>
            <a:pPr marL="0" indent="0">
              <a:lnSpc>
                <a:spcPts val="1600"/>
              </a:lnSpc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ts val="1600"/>
              </a:lnSpc>
              <a:buNone/>
            </a:pP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600"/>
              </a:lnSpc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lnSpc>
                <a:spcPts val="1600"/>
              </a:lnSpc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new Random().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(50000)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danger!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anger!</a:t>
            </a:r>
          </a:p>
          <a:p>
            <a:pPr marL="0" indent="0">
              <a:lnSpc>
                <a:spcPts val="1600"/>
              </a:lnSpc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600"/>
              </a:lnSpc>
              <a:buNone/>
            </a:pP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C0297-4735-449C-B50D-9B45BDD2089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50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Equality, mutation, and time</a:t>
            </a:r>
            <a:endParaRPr lang="en-GB" dirty="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If two objects are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</a:t>
            </a:r>
            <a:r>
              <a:rPr lang="en-GB" sz="2400" dirty="0" smtClean="0"/>
              <a:t> now, will they always be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equal</a:t>
            </a:r>
            <a:r>
              <a:rPr lang="en-GB" sz="2400" dirty="0" smtClean="0"/>
              <a:t>?</a:t>
            </a:r>
          </a:p>
          <a:p>
            <a:pPr lvl="1"/>
            <a:r>
              <a:rPr lang="en-GB" sz="2400" dirty="0" smtClean="0"/>
              <a:t>In mathematics, “yes”</a:t>
            </a:r>
          </a:p>
          <a:p>
            <a:pPr lvl="1"/>
            <a:r>
              <a:rPr lang="en-GB" sz="2400" dirty="0" smtClean="0"/>
              <a:t>In Java, “you choose” –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400" dirty="0" smtClean="0"/>
              <a:t> contract doesn't specify this (but why not?)</a:t>
            </a:r>
          </a:p>
          <a:p>
            <a:pPr marL="352425" lvl="1" indent="-352425">
              <a:spcBef>
                <a:spcPts val="775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GB" sz="2400" dirty="0" smtClean="0"/>
              <a:t>For immutable objects</a:t>
            </a:r>
            <a:r>
              <a:rPr lang="en-GB" sz="2400" dirty="0"/>
              <a:t>, e</a:t>
            </a:r>
            <a:r>
              <a:rPr lang="en-GB" sz="2400" dirty="0" smtClean="0"/>
              <a:t>quality </a:t>
            </a:r>
            <a:r>
              <a:rPr lang="en-GB" sz="2400" dirty="0"/>
              <a:t>is </a:t>
            </a:r>
            <a:r>
              <a:rPr lang="en-GB" sz="2400" dirty="0" smtClean="0"/>
              <a:t>inherently forever</a:t>
            </a:r>
          </a:p>
          <a:p>
            <a:pPr lvl="1"/>
            <a:r>
              <a:rPr lang="en-GB" sz="2400" dirty="0" smtClean="0"/>
              <a:t>The object’s abstract value never changes </a:t>
            </a:r>
            <a:r>
              <a:rPr lang="en-GB" sz="2400" dirty="0" smtClean="0"/>
              <a:t>(much more </a:t>
            </a:r>
            <a:r>
              <a:rPr lang="en-GB" sz="2400" dirty="0" smtClean="0"/>
              <a:t>on “abstract value” in the </a:t>
            </a:r>
            <a:r>
              <a:rPr lang="en-GB" sz="2400" dirty="0" smtClean="0"/>
              <a:t>ADT </a:t>
            </a:r>
            <a:r>
              <a:rPr lang="en-GB" sz="2400" dirty="0" smtClean="0"/>
              <a:t>lectures</a:t>
            </a:r>
            <a:r>
              <a:rPr lang="en-GB" sz="2400" dirty="0" smtClean="0"/>
              <a:t>) – very roughly, these are the values the client of a class uses (not the representation used internally)</a:t>
            </a:r>
            <a:endParaRPr lang="en-GB" sz="2400" dirty="0" smtClean="0"/>
          </a:p>
          <a:p>
            <a:r>
              <a:rPr lang="en-GB" sz="2400" dirty="0" smtClean="0"/>
              <a:t>For mutable objects, equality </a:t>
            </a:r>
            <a:r>
              <a:rPr lang="en-GB" sz="2400" dirty="0" smtClean="0"/>
              <a:t>can either </a:t>
            </a:r>
          </a:p>
          <a:p>
            <a:pPr lvl="1"/>
            <a:r>
              <a:rPr lang="en-GB" sz="2100" dirty="0" smtClean="0"/>
              <a:t>Compare </a:t>
            </a:r>
            <a:r>
              <a:rPr lang="en-GB" sz="2100" dirty="0" smtClean="0"/>
              <a:t>abstract values </a:t>
            </a:r>
            <a:r>
              <a:rPr lang="en-GB" sz="2100" dirty="0" smtClean="0"/>
              <a:t>field-by-field or</a:t>
            </a:r>
            <a:endParaRPr lang="en-GB" sz="2100" dirty="0" smtClean="0"/>
          </a:p>
          <a:p>
            <a:pPr lvl="1"/>
            <a:r>
              <a:rPr lang="en-GB" sz="2400" dirty="0" smtClean="0"/>
              <a:t>Be eternal (how can a class with mutable instances have eternal equality?)</a:t>
            </a:r>
          </a:p>
          <a:p>
            <a:pPr lvl="1"/>
            <a:r>
              <a:rPr lang="en-GB" sz="2400" dirty="0" smtClean="0"/>
              <a:t>But not both</a:t>
            </a:r>
            <a:endParaRPr lang="en-GB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C0297-4735-449C-B50D-9B45BDD2089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25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 1</a:t>
            </a:r>
          </a:p>
          <a:p>
            <a:pPr lvl="1"/>
            <a:r>
              <a:rPr lang="en-US" dirty="0" smtClean="0"/>
              <a:t>Due Friday 11:59PM</a:t>
            </a:r>
          </a:p>
          <a:p>
            <a:r>
              <a:rPr lang="en-US" dirty="0" smtClean="0"/>
              <a:t>Assignment 2</a:t>
            </a:r>
          </a:p>
          <a:p>
            <a:pPr lvl="1"/>
            <a:r>
              <a:rPr lang="en-US" dirty="0" smtClean="0"/>
              <a:t>out Friday</a:t>
            </a:r>
          </a:p>
          <a:p>
            <a:pPr lvl="1"/>
            <a:r>
              <a:rPr lang="en-US" dirty="0" smtClean="0"/>
              <a:t>due in two parts, see calendar</a:t>
            </a:r>
          </a:p>
          <a:p>
            <a:r>
              <a:rPr lang="en-US" dirty="0" smtClean="0"/>
              <a:t>Lectures</a:t>
            </a:r>
          </a:p>
          <a:p>
            <a:pPr lvl="1"/>
            <a:r>
              <a:rPr lang="en-US" dirty="0" smtClean="0"/>
              <a:t>Abstract data types (F, M)</a:t>
            </a:r>
          </a:p>
        </p:txBody>
      </p:sp>
    </p:spTree>
    <p:extLst>
      <p:ext uri="{BB962C8B-B14F-4D97-AF65-F5344CB8AC3E}">
        <p14:creationId xmlns:p14="http://schemas.microsoft.com/office/powerpoint/2010/main" val="39568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22215" y="1295254"/>
            <a:ext cx="2433021" cy="4972344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  <a:scene3d>
              <a:camera prst="obliqueTopRight">
                <a:rot lat="0" lon="1200000" rev="0"/>
              </a:camera>
              <a:lightRig rig="threePt" dir="t"/>
            </a:scene3d>
            <a:sp3d prstMaterial="dkEdge">
              <a:bevelB w="69850" h="69850" prst="divot"/>
            </a:sp3d>
          </a:bodyPr>
          <a:lstStyle/>
          <a:p>
            <a:pPr algn="ctr"/>
            <a:r>
              <a:rPr lang="en-US" sz="31600" b="1" dirty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3D953-0088-4093-B3B5-933E16E78A7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5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Equality: hard in reality as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DNA, which of two identical twins committed a crime?</a:t>
            </a:r>
          </a:p>
          <a:p>
            <a:r>
              <a:rPr lang="en-US" dirty="0" smtClean="0"/>
              <a:t>“My grandfather’s axe”: after repeatedly replacing an axe’s head and handle, is it still the same axe?</a:t>
            </a:r>
          </a:p>
          <a:p>
            <a:r>
              <a:rPr lang="en-US" dirty="0" smtClean="0"/>
              <a:t>If you are flying next to someone on an airplane, are you on the same flight?  The same airline?  </a:t>
            </a:r>
            <a:br>
              <a:rPr lang="en-US" dirty="0" smtClean="0"/>
            </a:br>
            <a:endParaRPr lang="en-US" dirty="0" smtClean="0"/>
          </a:p>
          <a:p>
            <a:r>
              <a:rPr lang="en-US" sz="2400" dirty="0" smtClean="0"/>
              <a:t>And then there are </a:t>
            </a:r>
            <a:r>
              <a:rPr lang="en-US" sz="2400" i="1" dirty="0" smtClean="0"/>
              <a:t>really</a:t>
            </a:r>
            <a:r>
              <a:rPr lang="en-US" sz="2400" dirty="0" smtClean="0"/>
              <a:t> hard questions like social equality, gender equality, race equality, equal opportunity, etc.!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C0297-4735-449C-B50D-9B45BDD208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4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Properties of equality:</a:t>
            </a:r>
            <a:br>
              <a:rPr lang="en-US" sz="4800" dirty="0" smtClean="0"/>
            </a:br>
            <a:r>
              <a:rPr lang="en-US" sz="4000" dirty="0" smtClean="0"/>
              <a:t>for any useful notion of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3100" i="1" dirty="0" smtClean="0">
                <a:solidFill>
                  <a:srgbClr val="FF0000"/>
                </a:solidFill>
              </a:rPr>
              <a:t>Reflexive		</a:t>
            </a:r>
            <a:r>
              <a:rPr lang="en-GB" sz="2700" b="1" dirty="0" err="1" smtClean="0">
                <a:latin typeface="Consolas" pitchFamily="49" charset="0"/>
                <a:cs typeface="Consolas" pitchFamily="49" charset="0"/>
              </a:rPr>
              <a:t>a.equals</a:t>
            </a:r>
            <a:r>
              <a:rPr lang="en-GB" sz="2700" b="1" dirty="0" smtClean="0">
                <a:latin typeface="Consolas" pitchFamily="49" charset="0"/>
                <a:cs typeface="Consolas" pitchFamily="49" charset="0"/>
              </a:rPr>
              <a:t>(a)</a:t>
            </a:r>
          </a:p>
          <a:p>
            <a:pPr lvl="1"/>
            <a:r>
              <a:rPr lang="en-GB" sz="2800" dirty="0">
                <a:latin typeface="Consolas" pitchFamily="49" charset="0"/>
                <a:cs typeface="Consolas" pitchFamily="49" charset="0"/>
              </a:rPr>
              <a:t>3 </a:t>
            </a:r>
            <a:r>
              <a:rPr lang="en-GB" sz="2800" dirty="0">
                <a:latin typeface="Consolas" pitchFamily="49" charset="0"/>
                <a:cs typeface="Consolas" pitchFamily="49" charset="0"/>
                <a:sym typeface="Symbol"/>
              </a:rPr>
              <a:t> 3 </a:t>
            </a:r>
            <a:r>
              <a:rPr lang="en-GB" sz="2800" dirty="0" smtClean="0">
                <a:latin typeface="Tw Cen MT" pitchFamily="34" charset="0"/>
                <a:cs typeface="Consolas" pitchFamily="49" charset="0"/>
                <a:sym typeface="Symbol"/>
              </a:rPr>
              <a:t>would be confusing</a:t>
            </a:r>
            <a:endParaRPr lang="en-GB" sz="2800" dirty="0" smtClean="0">
              <a:latin typeface="Tw Cen MT" pitchFamily="34" charset="0"/>
              <a:cs typeface="Consolas" pitchFamily="49" charset="0"/>
            </a:endParaRPr>
          </a:p>
          <a:p>
            <a:r>
              <a:rPr lang="en-GB" sz="3100" i="1" dirty="0" smtClean="0">
                <a:solidFill>
                  <a:srgbClr val="FF0000"/>
                </a:solidFill>
              </a:rPr>
              <a:t>Symmetric	</a:t>
            </a:r>
            <a:r>
              <a:rPr lang="en-GB" sz="2700" b="1" dirty="0" err="1" smtClean="0">
                <a:latin typeface="Consolas" pitchFamily="49" charset="0"/>
                <a:cs typeface="Consolas" pitchFamily="49" charset="0"/>
              </a:rPr>
              <a:t>a.equals</a:t>
            </a:r>
            <a:r>
              <a:rPr lang="en-GB" sz="2700" b="1" dirty="0" smtClean="0">
                <a:latin typeface="Consolas" pitchFamily="49" charset="0"/>
                <a:cs typeface="Consolas" pitchFamily="49" charset="0"/>
              </a:rPr>
              <a:t>(b) </a:t>
            </a:r>
            <a:r>
              <a:rPr lang="en-GB" sz="2700" b="1" dirty="0" smtClean="0">
                <a:latin typeface="Consolas" pitchFamily="49" charset="0"/>
                <a:cs typeface="Consolas" pitchFamily="49" charset="0"/>
                <a:sym typeface="Symbol"/>
              </a:rPr>
              <a:t> </a:t>
            </a:r>
            <a:r>
              <a:rPr lang="en-GB" sz="2700" b="1" dirty="0" err="1" smtClean="0">
                <a:latin typeface="Consolas" pitchFamily="49" charset="0"/>
                <a:cs typeface="Consolas" pitchFamily="49" charset="0"/>
              </a:rPr>
              <a:t>b.equals</a:t>
            </a:r>
            <a:r>
              <a:rPr lang="en-GB" sz="2700" b="1" dirty="0" smtClean="0">
                <a:latin typeface="Consolas" pitchFamily="49" charset="0"/>
                <a:cs typeface="Consolas" pitchFamily="49" charset="0"/>
              </a:rPr>
              <a:t>(a)</a:t>
            </a:r>
          </a:p>
          <a:p>
            <a:pPr lvl="1"/>
            <a:r>
              <a:rPr lang="en-GB" sz="2800" dirty="0" smtClean="0">
                <a:latin typeface="Consolas" pitchFamily="49" charset="0"/>
                <a:cs typeface="Consolas" pitchFamily="49" charset="0"/>
              </a:rPr>
              <a:t>3 </a:t>
            </a:r>
            <a:r>
              <a:rPr lang="en-GB" sz="2800" dirty="0" smtClean="0">
                <a:latin typeface="Consolas" pitchFamily="49" charset="0"/>
                <a:cs typeface="Consolas" pitchFamily="49" charset="0"/>
                <a:sym typeface="Symbol"/>
              </a:rPr>
              <a:t>= 4 </a:t>
            </a:r>
            <a:r>
              <a:rPr lang="en-GB" sz="2800" b="1" dirty="0" smtClean="0">
                <a:latin typeface="Consolas" pitchFamily="49" charset="0"/>
                <a:cs typeface="Consolas" pitchFamily="49" charset="0"/>
                <a:sym typeface="Symbol"/>
              </a:rPr>
              <a:t> </a:t>
            </a:r>
            <a:r>
              <a:rPr lang="en-GB" sz="2800" dirty="0" smtClean="0">
                <a:latin typeface="Consolas" pitchFamily="49" charset="0"/>
                <a:cs typeface="Consolas" pitchFamily="49" charset="0"/>
                <a:sym typeface="Symbol"/>
              </a:rPr>
              <a:t>4  3</a:t>
            </a:r>
            <a:r>
              <a:rPr lang="en-GB" sz="2800" dirty="0" smtClean="0">
                <a:cs typeface="Consolas" pitchFamily="49" charset="0"/>
                <a:sym typeface="Symbol"/>
              </a:rPr>
              <a:t> </a:t>
            </a:r>
            <a:r>
              <a:rPr lang="en-GB" sz="2800" dirty="0">
                <a:latin typeface="Tw Cen MT" pitchFamily="34" charset="0"/>
                <a:cs typeface="Consolas" pitchFamily="49" charset="0"/>
                <a:sym typeface="Symbol"/>
              </a:rPr>
              <a:t>would be </a:t>
            </a:r>
            <a:r>
              <a:rPr lang="en-GB" sz="2800" dirty="0" smtClean="0">
                <a:latin typeface="Tw Cen MT" pitchFamily="34" charset="0"/>
                <a:cs typeface="Consolas" pitchFamily="49" charset="0"/>
                <a:sym typeface="Symbol"/>
              </a:rPr>
              <a:t>confusing</a:t>
            </a:r>
            <a:endParaRPr lang="en-GB" sz="28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GB" sz="3100" i="1" dirty="0" smtClean="0">
                <a:solidFill>
                  <a:srgbClr val="FF0000"/>
                </a:solidFill>
              </a:rPr>
              <a:t>Transitive		</a:t>
            </a:r>
            <a:r>
              <a:rPr lang="en-GB" sz="2700" b="1" dirty="0" err="1" smtClean="0">
                <a:latin typeface="Consolas" pitchFamily="49" charset="0"/>
                <a:cs typeface="Consolas" pitchFamily="49" charset="0"/>
              </a:rPr>
              <a:t>a.equals</a:t>
            </a:r>
            <a:r>
              <a:rPr lang="en-GB" sz="2700" b="1" dirty="0" smtClean="0">
                <a:latin typeface="Consolas" pitchFamily="49" charset="0"/>
                <a:cs typeface="Consolas" pitchFamily="49" charset="0"/>
              </a:rPr>
              <a:t>(b) </a:t>
            </a:r>
            <a:r>
              <a:rPr lang="en-GB" sz="2700" b="1" dirty="0" smtClean="0">
                <a:latin typeface="Consolas" pitchFamily="49" charset="0"/>
                <a:cs typeface="Consolas" pitchFamily="49" charset="0"/>
                <a:sym typeface="Symbol"/>
              </a:rPr>
              <a:t> </a:t>
            </a:r>
            <a:r>
              <a:rPr lang="en-GB" sz="2700" b="1" dirty="0" err="1" smtClean="0">
                <a:latin typeface="Consolas" pitchFamily="49" charset="0"/>
                <a:cs typeface="Consolas" pitchFamily="49" charset="0"/>
              </a:rPr>
              <a:t>b.equals</a:t>
            </a:r>
            <a:r>
              <a:rPr lang="en-GB" sz="2700" b="1" dirty="0" smtClean="0">
                <a:latin typeface="Consolas" pitchFamily="49" charset="0"/>
                <a:cs typeface="Consolas" pitchFamily="49" charset="0"/>
              </a:rPr>
              <a:t>(c)</a:t>
            </a:r>
            <a:br>
              <a:rPr lang="en-GB" sz="2700" b="1" dirty="0" smtClean="0">
                <a:latin typeface="Consolas" pitchFamily="49" charset="0"/>
                <a:cs typeface="Consolas" pitchFamily="49" charset="0"/>
              </a:rPr>
            </a:br>
            <a:r>
              <a:rPr lang="en-GB" sz="2700" b="1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en-GB" sz="2700" b="1" dirty="0" smtClean="0">
                <a:latin typeface="Consolas" pitchFamily="49" charset="0"/>
                <a:cs typeface="Consolas" pitchFamily="49" charset="0"/>
                <a:sym typeface="Symbol"/>
              </a:rPr>
              <a:t> </a:t>
            </a:r>
            <a:r>
              <a:rPr lang="en-GB" sz="2700" b="1" dirty="0" err="1" smtClean="0">
                <a:latin typeface="Consolas" pitchFamily="49" charset="0"/>
                <a:cs typeface="Consolas" pitchFamily="49" charset="0"/>
              </a:rPr>
              <a:t>a.equals</a:t>
            </a:r>
            <a:r>
              <a:rPr lang="en-GB" sz="2700" b="1" dirty="0" smtClean="0">
                <a:latin typeface="Consolas" pitchFamily="49" charset="0"/>
                <a:cs typeface="Consolas" pitchFamily="49" charset="0"/>
              </a:rPr>
              <a:t>(c)</a:t>
            </a:r>
          </a:p>
          <a:p>
            <a:pPr lvl="1"/>
            <a:r>
              <a:rPr lang="en-GB" sz="2800" dirty="0" smtClean="0">
                <a:latin typeface="Consolas" pitchFamily="49" charset="0"/>
                <a:cs typeface="Consolas" pitchFamily="49" charset="0"/>
              </a:rPr>
              <a:t>((1+2) </a:t>
            </a:r>
            <a:r>
              <a:rPr lang="en-GB" sz="2800" dirty="0">
                <a:latin typeface="Consolas" pitchFamily="49" charset="0"/>
                <a:cs typeface="Consolas" pitchFamily="49" charset="0"/>
                <a:sym typeface="Symbol"/>
              </a:rPr>
              <a:t>= </a:t>
            </a:r>
            <a:r>
              <a:rPr lang="en-GB" sz="2800" dirty="0" smtClean="0">
                <a:latin typeface="Consolas" pitchFamily="49" charset="0"/>
                <a:cs typeface="Consolas" pitchFamily="49" charset="0"/>
                <a:sym typeface="Symbol"/>
              </a:rPr>
              <a:t>3 </a:t>
            </a:r>
            <a:r>
              <a:rPr lang="en-GB" sz="2800" b="1" dirty="0">
                <a:latin typeface="Consolas" pitchFamily="49" charset="0"/>
                <a:cs typeface="Consolas" pitchFamily="49" charset="0"/>
                <a:sym typeface="Symbol"/>
              </a:rPr>
              <a:t> </a:t>
            </a:r>
            <a:r>
              <a:rPr lang="en-GB" sz="2800" dirty="0" smtClean="0">
                <a:latin typeface="Consolas" pitchFamily="49" charset="0"/>
                <a:cs typeface="Consolas" pitchFamily="49" charset="0"/>
                <a:sym typeface="Symbol"/>
              </a:rPr>
              <a:t>3 = (5-2)) </a:t>
            </a:r>
            <a:r>
              <a:rPr lang="en-GB" sz="2800" b="1" dirty="0" smtClean="0">
                <a:latin typeface="Consolas" pitchFamily="49" charset="0"/>
                <a:cs typeface="Consolas" pitchFamily="49" charset="0"/>
                <a:sym typeface="Symbol"/>
              </a:rPr>
              <a:t></a:t>
            </a:r>
            <a:br>
              <a:rPr lang="en-GB" sz="2800" b="1" dirty="0" smtClean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GB" sz="2800" dirty="0" smtClean="0">
                <a:latin typeface="Consolas" pitchFamily="49" charset="0"/>
                <a:cs typeface="Consolas" pitchFamily="49" charset="0"/>
                <a:sym typeface="Symbol"/>
              </a:rPr>
              <a:t>((1+2)          (5-2)) </a:t>
            </a:r>
            <a:r>
              <a:rPr lang="en-GB" sz="2800" dirty="0" smtClean="0">
                <a:latin typeface="Tw Cen MT" pitchFamily="34" charset="0"/>
                <a:cs typeface="Consolas" pitchFamily="49" charset="0"/>
                <a:sym typeface="Symbol"/>
              </a:rPr>
              <a:t>would be confusing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94429" y="6318913"/>
            <a:ext cx="7069541" cy="95410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+mn-lt"/>
                <a:cs typeface="Consolas" pitchFamily="49" charset="0"/>
              </a:rPr>
              <a:t>A relation that is reflexive, transitive, and symmetric is an </a:t>
            </a:r>
            <a:r>
              <a:rPr lang="en-GB" sz="2800" i="1" dirty="0">
                <a:solidFill>
                  <a:srgbClr val="FF0000"/>
                </a:solidFill>
                <a:latin typeface="+mn-lt"/>
                <a:cs typeface="Consolas" pitchFamily="49" charset="0"/>
              </a:rPr>
              <a:t>equivalence </a:t>
            </a:r>
            <a:r>
              <a:rPr lang="en-GB" sz="2800" i="1" dirty="0" smtClean="0">
                <a:solidFill>
                  <a:srgbClr val="FF0000"/>
                </a:solidFill>
                <a:latin typeface="+mn-lt"/>
                <a:cs typeface="Consolas" pitchFamily="49" charset="0"/>
              </a:rPr>
              <a:t>relation</a:t>
            </a:r>
            <a:endParaRPr lang="en-GB" sz="2800" i="1" dirty="0">
              <a:solidFill>
                <a:srgbClr val="FF0000"/>
              </a:solidFill>
              <a:latin typeface="+mn-lt"/>
              <a:cs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C0297-4735-449C-B50D-9B45BDD2089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8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smtClean="0"/>
              <a:t>Reference </a:t>
            </a:r>
            <a:r>
              <a:rPr lang="en-US" dirty="0"/>
              <a:t>e</a:t>
            </a:r>
            <a:r>
              <a:rPr lang="en-US" dirty="0" smtClean="0"/>
              <a:t>quality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1830" y="1752939"/>
            <a:ext cx="3411439" cy="5041900"/>
          </a:xfrm>
        </p:spPr>
        <p:txBody>
          <a:bodyPr>
            <a:normAutofit fontScale="85000" lnSpcReduction="10000"/>
          </a:bodyPr>
          <a:lstStyle/>
          <a:p>
            <a:pPr eaLnBrk="1"/>
            <a:r>
              <a:rPr lang="en-US" dirty="0" smtClean="0"/>
              <a:t>The simplest and strongest (most restrictive) definition is </a:t>
            </a:r>
            <a:r>
              <a:rPr lang="en-US" i="1" dirty="0" smtClean="0">
                <a:solidFill>
                  <a:srgbClr val="FF0000"/>
                </a:solidFill>
              </a:rPr>
              <a:t>reference equality</a:t>
            </a:r>
          </a:p>
          <a:p>
            <a:pPr eaLnBrk="1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 == b</a:t>
            </a:r>
            <a:r>
              <a:rPr lang="en-US" dirty="0" smtClean="0"/>
              <a:t> if and only if</a:t>
            </a:r>
            <a:r>
              <a:rPr lang="en-US" dirty="0"/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and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/>
              <a:t>refer (point) to the same object</a:t>
            </a:r>
          </a:p>
          <a:p>
            <a:pPr eaLnBrk="1"/>
            <a:r>
              <a:rPr lang="en-US" dirty="0" smtClean="0"/>
              <a:t>Easy to show that this definition ensures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 is an equivalence relation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351283" y="1752939"/>
            <a:ext cx="5486400" cy="3076952"/>
          </a:xfr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Duration d1 </a:t>
            </a:r>
            <a:r>
              <a:rPr lang="en-US" sz="2000" b="1" dirty="0">
                <a:latin typeface="Courier New" pitchFamily="49" charset="0"/>
              </a:rPr>
              <a:t>= new </a:t>
            </a:r>
            <a:r>
              <a:rPr lang="en-US" sz="2000" b="1" dirty="0" smtClean="0">
                <a:latin typeface="Courier New" pitchFamily="49" charset="0"/>
              </a:rPr>
              <a:t>Duration(5,3);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Duration d2 </a:t>
            </a:r>
            <a:r>
              <a:rPr lang="en-US" sz="2000" b="1" dirty="0">
                <a:latin typeface="Courier New" pitchFamily="49" charset="0"/>
              </a:rPr>
              <a:t>= new </a:t>
            </a:r>
            <a:r>
              <a:rPr lang="en-US" sz="2000" b="1" dirty="0" smtClean="0">
                <a:latin typeface="Courier New" pitchFamily="49" charset="0"/>
              </a:rPr>
              <a:t>Duration(5,3);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Duration d3 </a:t>
            </a:r>
            <a:r>
              <a:rPr lang="en-US" sz="2000" b="1" dirty="0">
                <a:latin typeface="Courier New" pitchFamily="49" charset="0"/>
              </a:rPr>
              <a:t>= p2;</a:t>
            </a:r>
          </a:p>
          <a:p>
            <a:pPr marL="0" indent="0">
              <a:buFont typeface="Wingdings" pitchFamily="2" charset="2"/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// T/F: d1 </a:t>
            </a:r>
            <a:r>
              <a:rPr lang="en-US" sz="2000" b="1" dirty="0">
                <a:latin typeface="Courier New" pitchFamily="49" charset="0"/>
              </a:rPr>
              <a:t>== </a:t>
            </a:r>
            <a:r>
              <a:rPr lang="en-US" sz="2000" b="1" dirty="0" smtClean="0">
                <a:latin typeface="Courier New" pitchFamily="49" charset="0"/>
              </a:rPr>
              <a:t>d2 ?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// T/F: d1 </a:t>
            </a:r>
            <a:r>
              <a:rPr lang="en-US" sz="2000" b="1" dirty="0">
                <a:latin typeface="Courier New" pitchFamily="49" charset="0"/>
              </a:rPr>
              <a:t>== </a:t>
            </a:r>
            <a:r>
              <a:rPr lang="en-US" sz="2000" b="1" dirty="0" smtClean="0">
                <a:latin typeface="Courier New" pitchFamily="49" charset="0"/>
              </a:rPr>
              <a:t>d3 ?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// T/F: d2 </a:t>
            </a:r>
            <a:r>
              <a:rPr lang="en-US" sz="2000" b="1" dirty="0">
                <a:latin typeface="Courier New" pitchFamily="49" charset="0"/>
              </a:rPr>
              <a:t>== </a:t>
            </a:r>
            <a:r>
              <a:rPr lang="en-US" sz="2000" b="1" dirty="0" smtClean="0">
                <a:latin typeface="Courier New" pitchFamily="49" charset="0"/>
              </a:rPr>
              <a:t>d3 ?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// T/F: d1.equals(d2) ?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// T/F: d2.equals(d3) ?</a:t>
            </a:r>
            <a:endParaRPr 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742004"/>
              </p:ext>
            </p:extLst>
          </p:nvPr>
        </p:nvGraphicFramePr>
        <p:xfrm>
          <a:off x="6463846" y="5264510"/>
          <a:ext cx="2641108" cy="13547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277"/>
                <a:gridCol w="660277"/>
                <a:gridCol w="660277"/>
                <a:gridCol w="660277"/>
              </a:tblGrid>
              <a:tr h="6773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min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sec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73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min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sec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44949" y="5327574"/>
            <a:ext cx="5245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d</a:t>
            </a:r>
            <a:r>
              <a:rPr lang="en-US" dirty="0" smtClean="0">
                <a:latin typeface="+mn-lt"/>
              </a:rPr>
              <a:t>1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d2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d3</a:t>
            </a:r>
            <a:endParaRPr lang="en-US" dirty="0">
              <a:latin typeface="+mn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569452" y="6297070"/>
            <a:ext cx="89439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569452" y="5582340"/>
            <a:ext cx="89439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569452" y="6449470"/>
            <a:ext cx="894394" cy="566186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029A8D5-1137-40BA-A811-269F4CAFCF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4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GB" dirty="0" smtClean="0"/>
              <a:t> method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public class Object {</a:t>
            </a:r>
            <a:br>
              <a:rPr lang="en-GB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equals(Object o) {</a:t>
            </a:r>
            <a:br>
              <a:rPr lang="en-GB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  return this == o;</a:t>
            </a:r>
            <a:br>
              <a:rPr lang="en-GB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GB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GB" dirty="0" smtClean="0"/>
          </a:p>
          <a:p>
            <a:r>
              <a:rPr lang="en-GB" dirty="0" smtClean="0"/>
              <a:t>This implements reference equality</a:t>
            </a:r>
          </a:p>
          <a:p>
            <a:r>
              <a:rPr lang="en-GB" dirty="0" smtClean="0"/>
              <a:t>What about the specification of </a:t>
            </a: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It’s a bit more complicated…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C0297-4735-449C-B50D-9B45BDD2089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086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44366" y="378372"/>
            <a:ext cx="9588719" cy="6344691"/>
          </a:xfrm>
        </p:spPr>
        <p:txBody>
          <a:bodyPr/>
          <a:lstStyle/>
          <a:p>
            <a:pPr eaLnBrk="1">
              <a:lnSpc>
                <a:spcPct val="73000"/>
              </a:lnSpc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boolean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equals(</a:t>
            </a:r>
            <a:r>
              <a:rPr lang="en-US" b="1" dirty="0">
                <a:latin typeface="Consolas" pitchFamily="49" charset="0"/>
                <a:cs typeface="Consolas" pitchFamily="49" charset="0"/>
                <a:hlinkClick r:id="rId2"/>
              </a:rPr>
              <a:t>Object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 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obj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463550" lvl="1" indent="0" eaLnBrk="1">
              <a:lnSpc>
                <a:spcPct val="73000"/>
              </a:lnSpc>
              <a:buNone/>
              <a:tabLst>
                <a:tab pos="463550" algn="l"/>
              </a:tabLst>
            </a:pPr>
            <a:r>
              <a:rPr lang="en-US" sz="2800" dirty="0"/>
              <a:t>Indicates whether some other object is "equal to" this one. The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800" dirty="0"/>
              <a:t> method implements </a:t>
            </a:r>
            <a:r>
              <a:rPr lang="en-US" sz="2800" dirty="0" smtClean="0"/>
              <a:t>an equivalence </a:t>
            </a:r>
            <a:r>
              <a:rPr lang="en-US" sz="2800" dirty="0"/>
              <a:t>relation: </a:t>
            </a:r>
          </a:p>
          <a:p>
            <a:pPr lvl="2" eaLnBrk="1">
              <a:lnSpc>
                <a:spcPct val="73000"/>
              </a:lnSpc>
            </a:pPr>
            <a:r>
              <a:rPr lang="en-US" sz="2800" i="1" dirty="0" smtClean="0"/>
              <a:t>[munch – definition of equivalence relation]</a:t>
            </a:r>
            <a:endParaRPr lang="en-US" sz="2800" i="1" dirty="0"/>
          </a:p>
          <a:p>
            <a:pPr lvl="2" eaLnBrk="1">
              <a:lnSpc>
                <a:spcPct val="73000"/>
              </a:lnSpc>
            </a:pPr>
            <a:r>
              <a:rPr lang="en-US" sz="3200" dirty="0" smtClean="0"/>
              <a:t>It </a:t>
            </a:r>
            <a:r>
              <a:rPr lang="en-US" sz="3200" dirty="0"/>
              <a:t>is </a:t>
            </a:r>
            <a:r>
              <a:rPr lang="en-US" sz="3200" i="1" dirty="0">
                <a:solidFill>
                  <a:srgbClr val="CC0099"/>
                </a:solidFill>
              </a:rPr>
              <a:t>consistent</a:t>
            </a:r>
            <a:r>
              <a:rPr lang="en-US" sz="3200" dirty="0"/>
              <a:t>: for any reference values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200" dirty="0"/>
              <a:t> 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3200" dirty="0"/>
              <a:t>, multiple invocations of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US" sz="3200" dirty="0"/>
              <a:t> consistently return true or consistently return false, provided no information used in equals comparisons on the object is modified. </a:t>
            </a:r>
          </a:p>
          <a:p>
            <a:pPr lvl="2" eaLnBrk="1">
              <a:lnSpc>
                <a:spcPct val="73000"/>
              </a:lnSpc>
            </a:pPr>
            <a:r>
              <a:rPr lang="en-US" sz="3200" dirty="0"/>
              <a:t>For any </a:t>
            </a:r>
            <a:r>
              <a:rPr lang="en-US" sz="3200" dirty="0">
                <a:solidFill>
                  <a:srgbClr val="CC0099"/>
                </a:solidFill>
              </a:rPr>
              <a:t>non-null</a:t>
            </a:r>
            <a:r>
              <a:rPr lang="en-US" sz="3200" dirty="0"/>
              <a:t> reference value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200" dirty="0"/>
              <a:t>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(null)</a:t>
            </a:r>
            <a:r>
              <a:rPr lang="en-US" sz="3200" dirty="0"/>
              <a:t> should return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3200" dirty="0"/>
              <a:t>. </a:t>
            </a:r>
          </a:p>
          <a:p>
            <a:pPr marL="463550" lvl="1" indent="0" eaLnBrk="1">
              <a:lnSpc>
                <a:spcPct val="73000"/>
              </a:lnSpc>
              <a:buNone/>
            </a:pPr>
            <a:r>
              <a:rPr lang="en-US" sz="2800" dirty="0"/>
              <a:t>The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800" dirty="0"/>
              <a:t> method for class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800" dirty="0"/>
              <a:t> implements the most discriminating possible equivalence relation on objects; that is, for any reference values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/>
              <a:t> and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400" b="1" dirty="0" smtClean="0">
                <a:cs typeface="Courier New" pitchFamily="49" charset="0"/>
              </a:rPr>
              <a:t>,</a:t>
            </a:r>
            <a:r>
              <a:rPr lang="en-US" sz="2400" b="1" dirty="0">
                <a:cs typeface="Courier New" pitchFamily="49" charset="0"/>
              </a:rPr>
              <a:t> </a:t>
            </a:r>
            <a:r>
              <a:rPr lang="en-US" sz="2800" dirty="0" smtClean="0"/>
              <a:t>this </a:t>
            </a:r>
            <a:r>
              <a:rPr lang="en-US" sz="2800" dirty="0"/>
              <a:t>method returns true if and only if 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800" dirty="0"/>
              <a:t> refer to the same object (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x==y</a:t>
            </a:r>
            <a:r>
              <a:rPr lang="en-US" sz="2400" b="1" dirty="0">
                <a:solidFill>
                  <a:prstClr val="black"/>
                </a:solidFill>
                <a:cs typeface="Courier New" pitchFamily="49" charset="0"/>
              </a:rPr>
              <a:t> </a:t>
            </a:r>
            <a:r>
              <a:rPr lang="en-US" sz="2800" dirty="0"/>
              <a:t>has the value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800" dirty="0"/>
              <a:t>).  </a:t>
            </a:r>
            <a:r>
              <a:rPr lang="en-US" sz="2800" dirty="0" smtClean="0"/>
              <a:t>…</a:t>
            </a:r>
            <a:br>
              <a:rPr lang="en-US" sz="2800" dirty="0" smtClean="0"/>
            </a:br>
            <a:endParaRPr lang="en-US" sz="2800" dirty="0"/>
          </a:p>
          <a:p>
            <a:pPr lvl="1">
              <a:lnSpc>
                <a:spcPct val="73000"/>
              </a:lnSpc>
              <a:buNone/>
            </a:pPr>
            <a:r>
              <a:rPr lang="en-US" sz="2000" b="1" i="1" dirty="0" smtClean="0"/>
              <a:t>[munch] Parameters &amp; Returns &amp; See Also</a:t>
            </a:r>
            <a:endParaRPr lang="en-US" sz="2000" i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6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dirty="0" smtClean="0"/>
              <a:t> contract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Why complicated? Because the </a:t>
            </a:r>
            <a:r>
              <a:rPr lang="en-GB" sz="3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3000" dirty="0" smtClean="0"/>
              <a:t> </a:t>
            </a:r>
            <a:r>
              <a:rPr lang="en-GB" dirty="0" smtClean="0"/>
              <a:t>class is designed for inheritance</a:t>
            </a:r>
          </a:p>
          <a:p>
            <a:r>
              <a:rPr lang="en-GB" dirty="0" smtClean="0"/>
              <a:t>Its specification will apply to all subtypes – that is, all Java subclasses – so its specification must be flexible</a:t>
            </a:r>
          </a:p>
          <a:p>
            <a:pPr lvl="1"/>
            <a:r>
              <a:rPr lang="en-GB" dirty="0" smtClean="0"/>
              <a:t>If </a:t>
            </a: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(b)</a:t>
            </a:r>
            <a:r>
              <a:rPr lang="en-GB" dirty="0" smtClean="0"/>
              <a:t> were specified to test </a:t>
            </a:r>
            <a:r>
              <a:rPr lang="en-GB" sz="2600" b="1" dirty="0">
                <a:latin typeface="Courier New" pitchFamily="49" charset="0"/>
                <a:cs typeface="Courier New" pitchFamily="49" charset="0"/>
              </a:rPr>
              <a:t>a == b</a:t>
            </a:r>
            <a:r>
              <a:rPr lang="en-GB" dirty="0" smtClean="0"/>
              <a:t>, then no class could change this and still be a subtype of </a:t>
            </a:r>
            <a:r>
              <a:rPr lang="en-GB" sz="2600" b="1" dirty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lvl="1"/>
            <a:r>
              <a:rPr lang="en-GB" dirty="0" smtClean="0"/>
              <a:t>Instead the specification gives the basic properties that clients can rely on it to have in all subtypes of </a:t>
            </a:r>
            <a:r>
              <a:rPr lang="en-GB" sz="2600" b="1" dirty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r>
              <a:rPr lang="en-GB" sz="3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dirty="0">
                <a:cs typeface="Courier New" pitchFamily="49" charset="0"/>
              </a:rPr>
              <a:t>’s</a:t>
            </a:r>
            <a:r>
              <a:rPr lang="en-GB" dirty="0" smtClean="0"/>
              <a:t> implementation of </a:t>
            </a:r>
            <a:r>
              <a:rPr lang="en-GB" sz="3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dirty="0" smtClean="0"/>
              <a:t> as </a:t>
            </a:r>
            <a:r>
              <a:rPr lang="en-GB" sz="3000" b="1" dirty="0">
                <a:latin typeface="Courier New" pitchFamily="49" charset="0"/>
                <a:cs typeface="Courier New" pitchFamily="49" charset="0"/>
              </a:rPr>
              <a:t>a == b</a:t>
            </a:r>
            <a:r>
              <a:rPr lang="en-GB" sz="3000" dirty="0"/>
              <a:t> </a:t>
            </a:r>
            <a:r>
              <a:rPr lang="en-GB" dirty="0" smtClean="0"/>
              <a:t>satisfies these </a:t>
            </a:r>
            <a:r>
              <a:rPr lang="en-GB" dirty="0" smtClean="0"/>
              <a:t>properties but the specification is more flexible</a:t>
            </a:r>
            <a:endParaRPr lang="en-GB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C0297-4735-449C-B50D-9B45BDD2089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248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Comparing </a:t>
            </a:r>
            <a:r>
              <a:rPr lang="en-GB" dirty="0"/>
              <a:t>objects less strictly</a:t>
            </a:r>
            <a:endParaRPr lang="en-GB" dirty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189" y="1764665"/>
            <a:ext cx="6167045" cy="4957868"/>
          </a:xfrm>
          <a:solidFill>
            <a:schemeClr val="accent1"/>
          </a:solidFill>
        </p:spPr>
        <p:txBody>
          <a:bodyPr/>
          <a:lstStyle/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public class Duration {</a:t>
            </a:r>
          </a:p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private final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min;</a:t>
            </a:r>
          </a:p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private final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sec;</a:t>
            </a:r>
          </a:p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public Duration(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min,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sec) {</a:t>
            </a:r>
          </a:p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min;</a:t>
            </a:r>
          </a:p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sec;</a:t>
            </a:r>
          </a:p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 = new Duration(10,5);</a:t>
            </a:r>
          </a:p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d2 = new Duration(10,5);</a:t>
            </a:r>
          </a:p>
          <a:p>
            <a:pPr marL="0" indent="0">
              <a:buNone/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(d1.equals(d2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7725103" y="3957638"/>
            <a:ext cx="1935812" cy="1560293"/>
          </a:xfrm>
          <a:prstGeom prst="wedgeRoundRectCallout">
            <a:avLst>
              <a:gd name="adj1" fmla="val -136480"/>
              <a:gd name="adj2" fmla="val 97865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alse</a:t>
            </a:r>
            <a:r>
              <a:rPr lang="en-US" dirty="0" smtClean="0">
                <a:solidFill>
                  <a:schemeClr val="tx1"/>
                </a:solidFill>
              </a:rPr>
              <a:t> – but we likely prefer it to be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C0297-4735-449C-B50D-9B45BDD2089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277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n-course-lectur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15748</TotalTime>
  <Words>1300</Words>
  <Application>Microsoft Office PowerPoint</Application>
  <PresentationFormat>Custom</PresentationFormat>
  <Paragraphs>259</Paragraphs>
  <Slides>24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dn-course-lecture</vt:lpstr>
      <vt:lpstr>CSE 331 Software Design &amp; Implementation equality</vt:lpstr>
      <vt:lpstr>Programming: object equality</vt:lpstr>
      <vt:lpstr>Equality: hard in reality as well</vt:lpstr>
      <vt:lpstr>Properties of equality: for any useful notion of equality</vt:lpstr>
      <vt:lpstr>Reference equality</vt:lpstr>
      <vt:lpstr>Object.equals method</vt:lpstr>
      <vt:lpstr>PowerPoint Presentation</vt:lpstr>
      <vt:lpstr>The Object contract</vt:lpstr>
      <vt:lpstr>Comparing objects less strictly</vt:lpstr>
      <vt:lpstr>An obvious improvement</vt:lpstr>
      <vt:lpstr>overloading</vt:lpstr>
      <vt:lpstr>@Override equals in Duration</vt:lpstr>
      <vt:lpstr>Equality and inheritance</vt:lpstr>
      <vt:lpstr>equals: account for nano</vt:lpstr>
      <vt:lpstr>Let’s get symmetry</vt:lpstr>
      <vt:lpstr>Fix in Duration</vt:lpstr>
      <vt:lpstr>General issues</vt:lpstr>
      <vt:lpstr>Another solution:  avoid inheritance</vt:lpstr>
      <vt:lpstr>Efficiency of equality</vt:lpstr>
      <vt:lpstr>specification for Object.hashCode</vt:lpstr>
      <vt:lpstr>Duration hashCode implementations</vt:lpstr>
      <vt:lpstr>Equality, mutation, and time</vt:lpstr>
      <vt:lpstr>Next steps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mernst</dc:creator>
  <cp:lastModifiedBy>CSE</cp:lastModifiedBy>
  <cp:revision>687</cp:revision>
  <dcterms:modified xsi:type="dcterms:W3CDTF">2011-10-05T16:06:11Z</dcterms:modified>
</cp:coreProperties>
</file>