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384" r:id="rId2"/>
    <p:sldId id="416" r:id="rId3"/>
    <p:sldId id="417" r:id="rId4"/>
    <p:sldId id="418" r:id="rId5"/>
    <p:sldId id="420" r:id="rId6"/>
    <p:sldId id="421" r:id="rId7"/>
    <p:sldId id="422" r:id="rId8"/>
    <p:sldId id="425" r:id="rId9"/>
    <p:sldId id="426" r:id="rId10"/>
    <p:sldId id="427" r:id="rId11"/>
    <p:sldId id="428" r:id="rId12"/>
    <p:sldId id="429" r:id="rId13"/>
    <p:sldId id="431" r:id="rId14"/>
    <p:sldId id="434" r:id="rId15"/>
    <p:sldId id="436" r:id="rId16"/>
    <p:sldId id="437" r:id="rId17"/>
    <p:sldId id="433" r:id="rId18"/>
    <p:sldId id="438" r:id="rId19"/>
    <p:sldId id="432" r:id="rId20"/>
    <p:sldId id="439" r:id="rId21"/>
    <p:sldId id="414" r:id="rId22"/>
    <p:sldId id="415" r:id="rId23"/>
  </p:sldIdLst>
  <p:sldSz cx="10077450" cy="7562850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38400"/>
    <a:srgbClr val="0000FF"/>
    <a:srgbClr val="9C20E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2895" autoAdjust="0"/>
  </p:normalViewPr>
  <p:slideViewPr>
    <p:cSldViewPr snapToGrid="0" snapToObjects="1" showGuides="1">
      <p:cViewPr>
        <p:scale>
          <a:sx n="106" d="100"/>
          <a:sy n="106" d="100"/>
        </p:scale>
        <p:origin x="-744" y="-156"/>
      </p:cViewPr>
      <p:guideLst>
        <p:guide orient="horz" pos="2493"/>
        <p:guide pos="3168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 showGuides="1">
      <p:cViewPr varScale="1">
        <p:scale>
          <a:sx n="59" d="100"/>
          <a:sy n="59" d="100"/>
        </p:scale>
        <p:origin x="-1752" y="-72"/>
      </p:cViewPr>
      <p:guideLst>
        <p:guide orient="horz" pos="2749"/>
        <p:guide pos="20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95BECCB-9406-4CC5-B15D-A6F1E4752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63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6850" y="960438"/>
            <a:ext cx="4383088" cy="3289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7600" y="4572000"/>
            <a:ext cx="5089525" cy="364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685813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94B4906C-9C98-44EA-BF8C-F2ACB4857FC4}" type="slidenum">
              <a:rPr lang="en-US"/>
              <a:pPr/>
              <a:t>2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E705945C-C5AE-4C08-B4E6-7E2BBFB60A3F}" type="slidenum">
              <a:rPr lang="en-US"/>
              <a:pPr/>
              <a:t>3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B63B6FD8-079B-4E21-A057-7567C5AE554F}" type="slidenum">
              <a:rPr lang="en-US"/>
              <a:pPr/>
              <a:t>4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7552091D-CC89-4FB2-BF38-E5D39D0F2B0B}" type="slidenum">
              <a:rPr lang="en-US"/>
              <a:pPr/>
              <a:t>5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293DEC5A-0E5F-4670-B06E-2FAC49E54BCE}" type="slidenum">
              <a:rPr lang="en-US"/>
              <a:pPr/>
              <a:t>6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6584950"/>
            <a:ext cx="10077450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675438"/>
            <a:ext cx="2478088" cy="7858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00325" y="6665913"/>
            <a:ext cx="7477125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603341" y="4453678"/>
            <a:ext cx="7138194" cy="201676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603341" y="6671846"/>
            <a:ext cx="7390130" cy="756285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84138" y="6692900"/>
            <a:ext cx="2266950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5888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818563" y="252413"/>
            <a:ext cx="922337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7EDAFDF-CF51-4889-B6A8-73249CEBC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687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D5396-1F87-449B-998A-7F9D7B9DF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25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718300" y="0"/>
            <a:ext cx="352425" cy="756285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69100" y="671513"/>
            <a:ext cx="252413" cy="6891337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69100" y="0"/>
            <a:ext cx="252413" cy="588963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2173" y="672254"/>
            <a:ext cx="2267426" cy="60835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872" y="672253"/>
            <a:ext cx="6130449" cy="60835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221538" y="6891338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3238" y="6889750"/>
            <a:ext cx="6143625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600031" y="159544"/>
            <a:ext cx="588963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6F34A-78CC-4A21-B5C5-C813E02DF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89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189" y="252095"/>
            <a:ext cx="8985726" cy="1092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75189" y="1764665"/>
            <a:ext cx="8985726" cy="49578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0297-4735-449C-B50D-9B45BDD20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7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681163"/>
            <a:ext cx="10077450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765300"/>
            <a:ext cx="1427163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11300" y="1765300"/>
            <a:ext cx="8566150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18" y="3025141"/>
            <a:ext cx="7850264" cy="1845195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64665"/>
            <a:ext cx="8397875" cy="1092412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7163" cy="774700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32CAEFC-DF77-462D-A90B-27E160C90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015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71830" y="1752939"/>
            <a:ext cx="4282916" cy="5041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39485" y="1752939"/>
            <a:ext cx="4282916" cy="5041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029A8D5-1137-40BA-A811-269F4CAFC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08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51" y="301113"/>
            <a:ext cx="8985726" cy="9593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71830" y="2689014"/>
            <a:ext cx="4282916" cy="3949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90661" y="2689014"/>
            <a:ext cx="4282916" cy="3949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71830" y="1932728"/>
            <a:ext cx="4282916" cy="705866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90661" y="1932728"/>
            <a:ext cx="4282916" cy="705866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7F384CE-71C1-4F4E-8E84-C6F9BA42F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5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074E-6ED5-4325-8375-347D08BA0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6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891338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893D953-0088-4093-B3B5-933E16E78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97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30" y="301113"/>
            <a:ext cx="8901748" cy="959362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1830" y="1932728"/>
            <a:ext cx="1763554" cy="4789805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603341" y="1932728"/>
            <a:ext cx="7054215" cy="4873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latin typeface="Tw Cen MT" pitchFamily="34" charset="0"/>
              </a:defRPr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aseline="0">
                <a:latin typeface="Tw Cen MT" pitchFamily="34" charset="0"/>
              </a:defRPr>
            </a:lvl1pPr>
          </a:lstStyle>
          <a:p>
            <a:pPr>
              <a:defRPr/>
            </a:pPr>
            <a:fld id="{6772F18F-59C0-4B1D-AD9E-D6397655482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44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5041900"/>
            <a:ext cx="10077450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5143500"/>
            <a:ext cx="1611313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03388" y="5132388"/>
            <a:ext cx="8374062" cy="7874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595438" y="0"/>
            <a:ext cx="111125" cy="75723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554" y="6050280"/>
            <a:ext cx="8061960" cy="756285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554" y="5125932"/>
            <a:ext cx="8061960" cy="756285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19885" y="0"/>
            <a:ext cx="8357565" cy="5038539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886575" y="6891338"/>
            <a:ext cx="2938463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5146675"/>
            <a:ext cx="1595438" cy="731838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65AB8817-53C6-4EED-AD7F-B11A38128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63713" y="6889750"/>
            <a:ext cx="5038725" cy="4032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13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525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74688" y="1765300"/>
            <a:ext cx="8986837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718300" y="6891338"/>
            <a:ext cx="2938463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71513" y="6889750"/>
            <a:ext cx="5975350" cy="403225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nl-NL"/>
              <a:t>503 11sp © UW CSE  • D. Notkin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362075"/>
            <a:ext cx="10077450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0875" y="1411288"/>
            <a:ext cx="9426575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03350"/>
            <a:ext cx="587375" cy="269875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FBBF65D-A6B7-4565-AC7D-0799757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0" r:id="rId2"/>
    <p:sldLayoutId id="2147483835" r:id="rId3"/>
    <p:sldLayoutId id="2147483836" r:id="rId4"/>
    <p:sldLayoutId id="2147483837" r:id="rId5"/>
    <p:sldLayoutId id="2147483831" r:id="rId6"/>
    <p:sldLayoutId id="2147483838" r:id="rId7"/>
    <p:sldLayoutId id="2147483832" r:id="rId8"/>
    <p:sldLayoutId id="2147483839" r:id="rId9"/>
    <p:sldLayoutId id="2147483833" r:id="rId10"/>
    <p:sldLayoutId id="2147483840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219" y="4286250"/>
            <a:ext cx="9153525" cy="20161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/>
              <a:t>CSE 331</a:t>
            </a:r>
            <a:br>
              <a:rPr lang="en-US" sz="4400" b="1" dirty="0"/>
            </a:br>
            <a:r>
              <a:rPr lang="en-US" sz="4400" b="1" dirty="0"/>
              <a:t>Software Design &amp; Implementation</a:t>
            </a:r>
            <a:br>
              <a:rPr lang="en-US" sz="4400" b="1" dirty="0"/>
            </a:br>
            <a:r>
              <a:rPr lang="en-US" sz="4400" b="1" dirty="0" smtClean="0">
                <a:solidFill>
                  <a:schemeClr val="accent1"/>
                </a:solidFill>
              </a:rPr>
              <a:t>Abstract data types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2642481" y="6672263"/>
            <a:ext cx="7389813" cy="75565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Autumn 2011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460" y="190711"/>
            <a:ext cx="5909480" cy="409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CharSet</a:t>
            </a:r>
            <a:r>
              <a:rPr lang="en-US" dirty="0" smtClean="0"/>
              <a:t> </a:t>
            </a:r>
            <a:r>
              <a:rPr lang="en-US" dirty="0" smtClean="0"/>
              <a:t>implementation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341" y="1819257"/>
            <a:ext cx="8985726" cy="4957868"/>
          </a:xfrm>
          <a:solidFill>
            <a:schemeClr val="accent1">
              <a:alpha val="5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&lt;Character&gt;();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public void insert(Character c)   {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public void delete(Character c)   {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31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member(Character c) {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31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size() {</a:t>
            </a:r>
          </a:p>
          <a:p>
            <a:pPr>
              <a:lnSpc>
                <a:spcPct val="90000"/>
              </a:lnSpc>
              <a:spcBef>
                <a:spcPts val="331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ts val="331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31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199795" y="4904916"/>
            <a:ext cx="4763069" cy="2594768"/>
          </a:xfrm>
          <a:prstGeom prst="rect">
            <a:avLst/>
          </a:prstGeom>
          <a:solidFill>
            <a:schemeClr val="bg1"/>
          </a:solidFill>
          <a:ln w="12700">
            <a:solidFill>
              <a:srgbClr val="063DE8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100794" tIns="50397" rIns="100794" bIns="50397">
            <a:spAutoFit/>
          </a:bodyPr>
          <a:lstStyle/>
          <a:p>
            <a:r>
              <a:rPr lang="en-US" sz="1800" b="1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18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 s = new </a:t>
            </a:r>
            <a:r>
              <a:rPr lang="en-US" sz="1800" b="1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18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800" b="1" dirty="0">
              <a:solidFill>
                <a:srgbClr val="063DE8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18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18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new Character(‘a’);</a:t>
            </a:r>
          </a:p>
          <a:p>
            <a:r>
              <a:rPr lang="en-US" sz="1800" b="1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18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1800" b="1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18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1800" b="1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18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18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b="1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18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(a))</a:t>
            </a:r>
          </a:p>
          <a:p>
            <a:r>
              <a:rPr lang="en-US" sz="18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    // print </a:t>
            </a:r>
            <a:r>
              <a:rPr lang="en-US" sz="18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“wrong”;</a:t>
            </a:r>
            <a:endParaRPr lang="en-US" sz="1800" b="1" dirty="0">
              <a:solidFill>
                <a:srgbClr val="063DE8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18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    // print </a:t>
            </a:r>
            <a:r>
              <a:rPr lang="en-US" sz="18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“right”;</a:t>
            </a:r>
            <a:endParaRPr lang="en-US" sz="1800" b="1" dirty="0">
              <a:solidFill>
                <a:srgbClr val="063DE8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53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Is the Error?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Perhaps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 </a:t>
            </a:r>
            <a:r>
              <a:rPr lang="en-US" dirty="0" smtClean="0"/>
              <a:t>is wrong</a:t>
            </a:r>
          </a:p>
          <a:p>
            <a:pPr lvl="1"/>
            <a:r>
              <a:rPr lang="en-US" dirty="0" smtClean="0"/>
              <a:t>It should remove all occurrences</a:t>
            </a:r>
          </a:p>
          <a:p>
            <a:r>
              <a:rPr lang="en-US" dirty="0" smtClean="0"/>
              <a:t>Perhaps 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 </a:t>
            </a:r>
            <a:r>
              <a:rPr lang="en-US" dirty="0" smtClean="0"/>
              <a:t>is wrong</a:t>
            </a:r>
          </a:p>
          <a:p>
            <a:pPr lvl="1"/>
            <a:r>
              <a:rPr lang="en-US" dirty="0" smtClean="0"/>
              <a:t>It should not insert a character that is already there</a:t>
            </a:r>
          </a:p>
          <a:p>
            <a:r>
              <a:rPr lang="en-US" dirty="0" smtClean="0"/>
              <a:t>How can we know?</a:t>
            </a:r>
          </a:p>
          <a:p>
            <a:pPr lvl="1"/>
            <a:r>
              <a:rPr lang="en-US" dirty="0" smtClean="0"/>
              <a:t>The representation invariant tells 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48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representation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 data structure well-</a:t>
            </a:r>
            <a:r>
              <a:rPr lang="en-US" dirty="0" err="1" smtClean="0"/>
              <a:t>formedness</a:t>
            </a:r>
            <a:endParaRPr lang="en-US" dirty="0" smtClean="0"/>
          </a:p>
          <a:p>
            <a:r>
              <a:rPr lang="en-US" dirty="0" smtClean="0"/>
              <a:t>Must hold before and after every operation is applied – and after initialization</a:t>
            </a:r>
          </a:p>
          <a:p>
            <a:r>
              <a:rPr lang="en-US" dirty="0" smtClean="0"/>
              <a:t>Two ways of writing the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4400" dirty="0" smtClean="0"/>
              <a:t> </a:t>
            </a:r>
            <a:r>
              <a:rPr lang="en-US" dirty="0" smtClean="0"/>
              <a:t>rep invariant (as part of the comments for the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dirty="0" smtClean="0"/>
              <a:t> class)</a:t>
            </a:r>
          </a:p>
          <a:p>
            <a:pPr lvl="1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Rep invariant: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has no nulls and no duplicates </a:t>
            </a:r>
          </a:p>
          <a:p>
            <a:pPr marL="403225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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indices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of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.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≠ null</a:t>
            </a:r>
          </a:p>
          <a:p>
            <a:pPr marL="403225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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indices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j of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 marL="403225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≠ j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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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).equals(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(j))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94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we can locate the error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341" y="1819257"/>
            <a:ext cx="8985726" cy="4957868"/>
          </a:xfrm>
          <a:solidFill>
            <a:schemeClr val="accent1">
              <a:alpha val="5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// Rep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invariant: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has no nulls and no duplicates </a:t>
            </a:r>
          </a:p>
          <a:p>
            <a:pPr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&lt;Character&gt;();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public void insert(Character c)   {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public void delete(Character c)   {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spcBef>
                <a:spcPts val="331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…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331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199795" y="4904916"/>
            <a:ext cx="4763069" cy="2594768"/>
          </a:xfrm>
          <a:prstGeom prst="rect">
            <a:avLst/>
          </a:prstGeom>
          <a:solidFill>
            <a:schemeClr val="bg1"/>
          </a:solidFill>
          <a:ln w="12700">
            <a:solidFill>
              <a:srgbClr val="063DE8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100794" tIns="50397" rIns="100794" bIns="50397">
            <a:spAutoFit/>
          </a:bodyPr>
          <a:lstStyle/>
          <a:p>
            <a:r>
              <a:rPr lang="en-US" sz="1800" b="1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18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 s = new </a:t>
            </a:r>
            <a:r>
              <a:rPr lang="en-US" sz="1800" b="1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18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800" b="1" dirty="0">
              <a:solidFill>
                <a:srgbClr val="063DE8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18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18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new Character(‘a’);</a:t>
            </a:r>
          </a:p>
          <a:p>
            <a:r>
              <a:rPr lang="en-US" sz="1800" b="1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18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1800" b="1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18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1800" b="1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18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18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b="1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18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(a))</a:t>
            </a:r>
          </a:p>
          <a:p>
            <a:r>
              <a:rPr lang="en-US" sz="18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    // print </a:t>
            </a:r>
            <a:r>
              <a:rPr lang="en-US" sz="18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“wrong”;</a:t>
            </a:r>
            <a:endParaRPr lang="en-US" sz="1800" b="1" dirty="0">
              <a:solidFill>
                <a:srgbClr val="063DE8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18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    // print </a:t>
            </a:r>
            <a:r>
              <a:rPr lang="en-US" sz="18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“right”;</a:t>
            </a:r>
            <a:endParaRPr lang="en-US" sz="1800" b="1" dirty="0">
              <a:solidFill>
                <a:srgbClr val="063DE8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67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Listing the elements of a CharSet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adding the following method to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 returns: a List containing the members of this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 smtClean="0"/>
              <a:t>Consider this implementation</a:t>
            </a:r>
          </a:p>
          <a:p>
            <a:pPr lvl="1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 Rep invariant: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has no nulls and no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duplicates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 {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r>
              <a:rPr lang="en-US" dirty="0" smtClean="0"/>
              <a:t>Does the implementation of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dirty="0" smtClean="0"/>
              <a:t>  preserve the rep invariant?</a:t>
            </a:r>
          </a:p>
          <a:p>
            <a:r>
              <a:rPr lang="en-US" dirty="0" smtClean="0"/>
              <a:t>Kind of, sort of, not really…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43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Representation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Consider the </a:t>
            </a:r>
            <a:r>
              <a:rPr lang="en-US" sz="2400" b="1" dirty="0" smtClean="0"/>
              <a:t>client</a:t>
            </a:r>
            <a:r>
              <a:rPr lang="en-US" sz="2400" dirty="0" smtClean="0"/>
              <a:t> code</a:t>
            </a:r>
          </a:p>
          <a:p>
            <a:pPr marL="403225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03225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Character a = new Character(‘a’);</a:t>
            </a:r>
          </a:p>
          <a:p>
            <a:pPr marL="403225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marL="403225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().add(a);</a:t>
            </a:r>
          </a:p>
          <a:p>
            <a:pPr marL="403225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marL="403225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(a)) …</a:t>
            </a:r>
            <a:endParaRPr lang="en-US" sz="2800" dirty="0" smtClean="0"/>
          </a:p>
          <a:p>
            <a:r>
              <a:rPr lang="en-US" sz="2400" dirty="0" smtClean="0"/>
              <a:t>The client sees the representation and (in this case) can even manipulate it directly – makes it hard to maintain the rep invariant!</a:t>
            </a:r>
          </a:p>
          <a:p>
            <a:pPr lvl="1"/>
            <a:r>
              <a:rPr lang="en-US" sz="2100" dirty="0" smtClean="0"/>
              <a:t>The client is no longer constrained to only manipulate the representation through the specification</a:t>
            </a:r>
            <a:endParaRPr lang="en-US" sz="2100" dirty="0" smtClean="0"/>
          </a:p>
          <a:p>
            <a:r>
              <a:rPr lang="en-US" sz="2400" dirty="0" smtClean="0"/>
              <a:t>Representation exposure is external access to the rep; it is almost always evil (so if you do it, document why and how, and feel guilty about it!) – more on avoiding rep exposure next lecture</a:t>
            </a:r>
            <a:endParaRPr lang="en-US" sz="21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963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New implementation </a:t>
            </a:r>
            <a:r>
              <a:rPr lang="en-US" sz="4400" dirty="0"/>
              <a:t>of </a:t>
            </a:r>
            <a:r>
              <a:rPr lang="en-US" sz="4400" b="1" dirty="0">
                <a:latin typeface="Courier New" pitchFamily="49" charset="0"/>
                <a:cs typeface="Courier New" pitchFamily="49" charset="0"/>
              </a:rPr>
              <a:t>insert</a:t>
            </a:r>
            <a:endParaRPr lang="en-US" sz="4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void insert(Character c) { </a:t>
            </a:r>
          </a:p>
          <a:p>
            <a:pPr marL="403225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Character cc = new Character(encrypt(c));</a:t>
            </a:r>
          </a:p>
          <a:p>
            <a:pPr marL="403225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(!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(cc))</a:t>
            </a:r>
          </a:p>
          <a:p>
            <a:pPr marL="403225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elts.addElement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(cc);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03225" lvl="1" indent="-403225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-457200"/>
            <a:r>
              <a:rPr lang="en-US" sz="2400" dirty="0" smtClean="0">
                <a:cs typeface="Courier New" pitchFamily="49" charset="0"/>
              </a:rPr>
              <a:t>This maintains the representation invariant for the class</a:t>
            </a:r>
          </a:p>
          <a:p>
            <a:pPr marL="457200" lvl="1" indent="-457200"/>
            <a:r>
              <a:rPr lang="en-US" sz="2400" dirty="0" smtClean="0">
                <a:cs typeface="Courier New" pitchFamily="49" charset="0"/>
              </a:rPr>
              <a:t>The rep invariant only considers structure – well-</a:t>
            </a:r>
            <a:r>
              <a:rPr lang="en-US" sz="2400" dirty="0" err="1" smtClean="0">
                <a:cs typeface="Courier New" pitchFamily="49" charset="0"/>
              </a:rPr>
              <a:t>formedness</a:t>
            </a:r>
            <a:r>
              <a:rPr lang="en-US" sz="2400" dirty="0" smtClean="0">
                <a:cs typeface="Courier New" pitchFamily="49" charset="0"/>
              </a:rPr>
              <a:t> – not meaning</a:t>
            </a:r>
          </a:p>
          <a:p>
            <a:pPr marL="457200" lvl="1" indent="-457200"/>
            <a:r>
              <a:rPr lang="en-US" sz="2400" dirty="0" smtClean="0">
                <a:cs typeface="Courier New" pitchFamily="49" charset="0"/>
              </a:rPr>
              <a:t>In this case, there is </a:t>
            </a:r>
            <a:r>
              <a:rPr lang="en-US" sz="2400" dirty="0" smtClean="0">
                <a:cs typeface="Courier New" pitchFamily="49" charset="0"/>
              </a:rPr>
              <a:t>still an </a:t>
            </a:r>
            <a:r>
              <a:rPr lang="en-US" sz="2400" dirty="0" smtClean="0">
                <a:cs typeface="Courier New" pitchFamily="49" charset="0"/>
              </a:rPr>
              <a:t>error – consider this client code</a:t>
            </a:r>
            <a:br>
              <a:rPr lang="en-US" sz="2400" dirty="0" smtClean="0">
                <a:cs typeface="Courier New" pitchFamily="49" charset="0"/>
              </a:rPr>
            </a:br>
            <a:r>
              <a:rPr lang="en-US" sz="2400" dirty="0" smtClean="0">
                <a:cs typeface="Courier New" pitchFamily="49" charset="0"/>
              </a:rPr>
              <a:t/>
            </a:r>
            <a:br>
              <a:rPr lang="en-US" sz="2400" dirty="0" smtClean="0">
                <a:cs typeface="Courier New" pitchFamily="49" charset="0"/>
              </a:rPr>
            </a:b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s = new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 = new Character(‘a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’);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(a);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)) print “right” else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 “wrong”;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71130" y="5988424"/>
            <a:ext cx="1207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OOPS</a:t>
            </a:r>
            <a:endParaRPr lang="en-US" sz="32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921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 function to the rescue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The abstraction function maps the representation to the abstract value it represents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AF(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this)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{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 | c is contained in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this.elts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lvl="1"/>
            <a:r>
              <a:rPr lang="en-US" sz="2800" dirty="0" smtClean="0"/>
              <a:t>Or the “set of Characters contained in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this.elts</a:t>
            </a:r>
            <a:r>
              <a:rPr lang="en-US" sz="2800" dirty="0" smtClean="0"/>
              <a:t>”</a:t>
            </a:r>
          </a:p>
          <a:p>
            <a:r>
              <a:rPr lang="en-US" sz="2800" dirty="0"/>
              <a:t>The abstraction function lets us reason about behavior from the client </a:t>
            </a:r>
            <a:r>
              <a:rPr lang="en-US" sz="2800" dirty="0" smtClean="0"/>
              <a:t>perspective</a:t>
            </a:r>
          </a:p>
          <a:p>
            <a:pPr lvl="1"/>
            <a:r>
              <a:rPr lang="en-US" sz="2500" dirty="0" smtClean="0"/>
              <a:t>The AF is typically not executable</a:t>
            </a:r>
            <a:endParaRPr lang="en-US" sz="2500" dirty="0"/>
          </a:p>
          <a:p>
            <a:r>
              <a:rPr lang="en-US" sz="2800" dirty="0" smtClean="0"/>
              <a:t>Do we satisfy the specification of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modifies: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this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effects: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>
                <a:latin typeface="Courier New" pitchFamily="49" charset="0"/>
                <a:cs typeface="Courier New" pitchFamily="49" charset="0"/>
              </a:rPr>
              <a:t>pre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Symbol"/>
              </a:rPr>
              <a:t>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c}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insert (Character 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6C0297-4735-449C-B50D-9B45BDD2089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2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Helps identify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Applying the abstraction function to the result of the call to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yields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AF(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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{encrypt(‘a’)}</a:t>
            </a:r>
          </a:p>
          <a:p>
            <a:pPr lvl="1"/>
            <a:r>
              <a:rPr lang="en-US" sz="2400" dirty="0" smtClean="0"/>
              <a:t>So when member is checked, the implementation looks for ‘a’ rather than the encrypted value of ‘a’ – from the client’s view, an inserted element is no longer found, even though it has not been deleted</a:t>
            </a:r>
            <a:endParaRPr lang="en-US" sz="21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What if we used this abstraction function?</a:t>
            </a:r>
          </a:p>
          <a:p>
            <a:pPr marL="403225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AF(this) = { c | encrypt(c) is contained in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this.elts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403225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AF(this) = { decrypt(c) | c is contained in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this.elts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108016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the </a:t>
            </a:r>
            <a:r>
              <a:rPr lang="en-US" dirty="0" err="1" smtClean="0"/>
              <a:t>CharSet</a:t>
            </a:r>
            <a:r>
              <a:rPr lang="en-US" dirty="0" smtClean="0"/>
              <a:t>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Ex: [‘</a:t>
            </a:r>
            <a:r>
              <a:rPr lang="en-US" dirty="0" err="1" smtClean="0"/>
              <a:t>a’,’b’,’c</a:t>
            </a:r>
            <a:r>
              <a:rPr lang="en-US" dirty="0" smtClean="0"/>
              <a:t>’], [‘</a:t>
            </a:r>
            <a:r>
              <a:rPr lang="en-US" dirty="0" err="1" smtClean="0"/>
              <a:t>b’,’a’,’c’,’d</a:t>
            </a:r>
            <a:r>
              <a:rPr lang="en-US" dirty="0" smtClean="0"/>
              <a:t>’], [‘9’,’1’,’6’]</a:t>
            </a:r>
          </a:p>
          <a:p>
            <a:r>
              <a:rPr lang="en-US" dirty="0" smtClean="0"/>
              <a:t>How do we know that these represent sets of characters to the client?</a:t>
            </a:r>
          </a:p>
          <a:p>
            <a:r>
              <a:rPr lang="en-US" dirty="0" smtClean="0"/>
              <a:t>How do we know that they don’t represent hexadecimals numbers</a:t>
            </a:r>
            <a:br>
              <a:rPr lang="en-US" dirty="0" smtClean="0"/>
            </a:br>
            <a:r>
              <a:rPr lang="en-US" sz="2800" dirty="0" smtClean="0"/>
              <a:t>[ABC</a:t>
            </a:r>
            <a:r>
              <a:rPr lang="en-US" sz="2800" baseline="-25000" dirty="0" smtClean="0"/>
              <a:t>16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dirty="0" smtClean="0"/>
              <a:t>2748</a:t>
            </a:r>
            <a:r>
              <a:rPr lang="en-US" sz="2800" baseline="-25000" dirty="0" smtClean="0"/>
              <a:t>10</a:t>
            </a:r>
            <a:r>
              <a:rPr lang="en-US" sz="2800" dirty="0" smtClean="0"/>
              <a:t>, BACD</a:t>
            </a:r>
            <a:r>
              <a:rPr lang="en-US" sz="2800" baseline="-25000" dirty="0" smtClean="0"/>
              <a:t>16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dirty="0" smtClean="0"/>
              <a:t>47821</a:t>
            </a:r>
            <a:r>
              <a:rPr lang="en-US" sz="2800" baseline="-25000" dirty="0" smtClean="0"/>
              <a:t>10</a:t>
            </a:r>
            <a:r>
              <a:rPr lang="en-US" sz="2800" dirty="0" smtClean="0"/>
              <a:t>, 916</a:t>
            </a:r>
            <a:r>
              <a:rPr lang="en-US" sz="2800" baseline="-25000" dirty="0"/>
              <a:t>16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dirty="0" smtClean="0"/>
              <a:t>2326</a:t>
            </a:r>
            <a:r>
              <a:rPr lang="en-US" sz="2800" baseline="-25000" dirty="0" smtClean="0"/>
              <a:t>10</a:t>
            </a:r>
            <a:r>
              <a:rPr lang="en-US" sz="2800" dirty="0" smtClean="0"/>
              <a:t>]?</a:t>
            </a:r>
          </a:p>
          <a:p>
            <a:r>
              <a:rPr lang="en-US" dirty="0" smtClean="0"/>
              <a:t>Or even unary numbers</a:t>
            </a:r>
            <a:br>
              <a:rPr lang="en-US" dirty="0" smtClean="0"/>
            </a:br>
            <a:r>
              <a:rPr lang="en-US" sz="2800" dirty="0" smtClean="0"/>
              <a:t>[ABC </a:t>
            </a:r>
            <a:r>
              <a:rPr lang="en-US" sz="2800" dirty="0"/>
              <a:t>= </a:t>
            </a:r>
            <a:r>
              <a:rPr lang="en-US" sz="2800" dirty="0" smtClean="0"/>
              <a:t>3, BACD </a:t>
            </a:r>
            <a:r>
              <a:rPr lang="en-US" sz="2800" dirty="0"/>
              <a:t>= </a:t>
            </a:r>
            <a:r>
              <a:rPr lang="en-US" sz="2800" dirty="0" smtClean="0"/>
              <a:t>4, 916 </a:t>
            </a:r>
            <a:r>
              <a:rPr lang="en-US" sz="2800" dirty="0"/>
              <a:t>= </a:t>
            </a:r>
            <a:r>
              <a:rPr lang="en-US" sz="2800" dirty="0" smtClean="0"/>
              <a:t>3]?</a:t>
            </a:r>
          </a:p>
          <a:p>
            <a:r>
              <a:rPr lang="en-US" b="1" dirty="0" smtClean="0"/>
              <a:t>It is the AF and the specification that make this explicit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Autumn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C0297-4735-449C-B50D-9B45BDD2089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5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an ADT?</a:t>
            </a: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Recall procedural abstraction </a:t>
            </a:r>
          </a:p>
          <a:p>
            <a:pPr lvl="1"/>
            <a:r>
              <a:rPr lang="en-US" dirty="0" smtClean="0"/>
              <a:t>Abstracts from the details of procedures</a:t>
            </a:r>
          </a:p>
          <a:p>
            <a:pPr lvl="1"/>
            <a:r>
              <a:rPr lang="en-US" dirty="0" smtClean="0"/>
              <a:t>A specification mechanism</a:t>
            </a:r>
          </a:p>
          <a:p>
            <a:pPr lvl="1"/>
            <a:r>
              <a:rPr lang="en-US" dirty="0" smtClean="0"/>
              <a:t>Satisfying the specification with an implementation</a:t>
            </a:r>
          </a:p>
          <a:p>
            <a:r>
              <a:rPr lang="en-US" dirty="0" smtClean="0"/>
              <a:t>Data abstraction (Abstract Data Types or ADTs):</a:t>
            </a:r>
          </a:p>
          <a:p>
            <a:pPr lvl="1"/>
            <a:r>
              <a:rPr lang="en-US" dirty="0" smtClean="0"/>
              <a:t>Abstracts from the details of data representation </a:t>
            </a:r>
          </a:p>
          <a:p>
            <a:pPr lvl="1"/>
            <a:r>
              <a:rPr lang="en-US" dirty="0" smtClean="0"/>
              <a:t>A specification mechanism </a:t>
            </a:r>
            <a:br>
              <a:rPr lang="en-US" dirty="0" smtClean="0"/>
            </a:br>
            <a:r>
              <a:rPr lang="en-US" dirty="0" smtClean="0"/>
              <a:t>+ a way of thinking about programs and designs</a:t>
            </a:r>
          </a:p>
          <a:p>
            <a:pPr lvl="1"/>
            <a:r>
              <a:rPr lang="en-US" dirty="0" smtClean="0"/>
              <a:t>Satisfying the specification with an implementation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6C0297-4735-449C-B50D-9B45BDD2089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2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720" y="245660"/>
            <a:ext cx="7286960" cy="505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27797" y="5518102"/>
            <a:ext cx="90757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latin typeface="+mn-lt"/>
              </a:rPr>
              <a:t>Creating the concrete object must establish the representation invariant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latin typeface="+mn-lt"/>
              </a:rPr>
              <a:t>Every concrete operation must maintain the rep invariant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latin typeface="+mn-lt"/>
              </a:rPr>
              <a:t>Creating the abstraction object must establish the abstraction function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latin typeface="+mn-lt"/>
              </a:rPr>
              <a:t>Every abstract operation must maintain the AF to provide consistent semantic meaning to the client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latin typeface="+mn-lt"/>
              </a:rPr>
              <a:t>If things are right, either red arrow above will give the same result</a:t>
            </a:r>
            <a:endParaRPr lang="en-US" sz="2000" dirty="0">
              <a:latin typeface="+mn-lt"/>
            </a:endParaRPr>
          </a:p>
        </p:txBody>
      </p:sp>
      <p:cxnSp>
        <p:nvCxnSpPr>
          <p:cNvPr id="11" name="Curved Connector 10"/>
          <p:cNvCxnSpPr/>
          <p:nvPr/>
        </p:nvCxnSpPr>
        <p:spPr>
          <a:xfrm flipV="1">
            <a:off x="2981373" y="1265360"/>
            <a:ext cx="4981433" cy="3398293"/>
          </a:xfrm>
          <a:prstGeom prst="curvedConnector3">
            <a:avLst>
              <a:gd name="adj1" fmla="val 130548"/>
            </a:avLst>
          </a:prstGeom>
          <a:ln w="57150">
            <a:solidFill>
              <a:srgbClr val="C0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flipV="1">
            <a:off x="479903" y="811219"/>
            <a:ext cx="4981433" cy="3398293"/>
          </a:xfrm>
          <a:prstGeom prst="curvedConnector3">
            <a:avLst>
              <a:gd name="adj1" fmla="val 130548"/>
            </a:avLst>
          </a:prstGeom>
          <a:ln w="57150">
            <a:solidFill>
              <a:srgbClr val="C00000"/>
            </a:solidFill>
            <a:headEnd type="arrow" w="lg" len="lg"/>
            <a:tailEnd type="none" w="lg" len="lg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40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Assignment 1</a:t>
            </a:r>
          </a:p>
          <a:p>
            <a:pPr lvl="1"/>
            <a:r>
              <a:rPr lang="en-US" dirty="0" smtClean="0"/>
              <a:t>Due </a:t>
            </a:r>
            <a:r>
              <a:rPr lang="en-US" dirty="0" smtClean="0"/>
              <a:t>tonight 11:59PM</a:t>
            </a:r>
            <a:endParaRPr lang="en-US" dirty="0" smtClean="0"/>
          </a:p>
          <a:p>
            <a:r>
              <a:rPr lang="en-US" dirty="0" smtClean="0"/>
              <a:t>Assignment 2</a:t>
            </a:r>
          </a:p>
          <a:p>
            <a:pPr lvl="1"/>
            <a:r>
              <a:rPr lang="en-US" dirty="0" smtClean="0"/>
              <a:t>out </a:t>
            </a:r>
            <a:r>
              <a:rPr lang="en-US" dirty="0" smtClean="0"/>
              <a:t>later today</a:t>
            </a:r>
            <a:endParaRPr lang="en-US" dirty="0" smtClean="0"/>
          </a:p>
          <a:p>
            <a:pPr lvl="1"/>
            <a:r>
              <a:rPr lang="en-US" dirty="0" smtClean="0"/>
              <a:t>due in </a:t>
            </a:r>
            <a:r>
              <a:rPr lang="en-US" smtClean="0"/>
              <a:t>two </a:t>
            </a:r>
            <a:r>
              <a:rPr lang="en-US" smtClean="0"/>
              <a:t>parts (M 11:59PM and F 11:59PM)</a:t>
            </a:r>
            <a:endParaRPr lang="en-US" dirty="0" smtClean="0"/>
          </a:p>
          <a:p>
            <a:r>
              <a:rPr lang="en-US" dirty="0" smtClean="0"/>
              <a:t>Lectures</a:t>
            </a:r>
          </a:p>
          <a:p>
            <a:pPr lvl="1"/>
            <a:r>
              <a:rPr lang="en-US" dirty="0" smtClean="0"/>
              <a:t>Abstract data types </a:t>
            </a:r>
            <a:r>
              <a:rPr lang="en-US" dirty="0" smtClean="0"/>
              <a:t>(M)</a:t>
            </a:r>
          </a:p>
          <a:p>
            <a:pPr lvl="1"/>
            <a:r>
              <a:rPr lang="en-US" dirty="0" smtClean="0"/>
              <a:t>Modular design (W)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68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22215" y="1295254"/>
            <a:ext cx="2433021" cy="4972344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  <a:scene3d>
              <a:camera prst="obliqueTopRight">
                <a:rot lat="0" lon="1200000" rev="0"/>
              </a:camera>
              <a:lightRig rig="threePt" dir="t"/>
            </a:scene3d>
            <a:sp3d prstMaterial="dkEdge">
              <a:bevelB w="69850" h="69850" prst="divot"/>
            </a:sp3d>
          </a:bodyPr>
          <a:lstStyle/>
          <a:p>
            <a:pPr algn="ctr"/>
            <a:r>
              <a:rPr lang="en-US" sz="31600" b="1" dirty="0"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93D953-0088-4093-B3B5-933E16E78A7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5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we need Abstract Data Types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Organizing and manipulating data is pervasive</a:t>
            </a:r>
          </a:p>
          <a:p>
            <a:r>
              <a:rPr lang="en-US" dirty="0" smtClean="0"/>
              <a:t>Often crucial to start by designing data structures</a:t>
            </a:r>
          </a:p>
          <a:p>
            <a:r>
              <a:rPr lang="en-US" dirty="0" smtClean="0"/>
              <a:t>Potential problems with choosing a data structure</a:t>
            </a:r>
          </a:p>
          <a:p>
            <a:pPr lvl="1"/>
            <a:r>
              <a:rPr lang="en-US" dirty="0" smtClean="0"/>
              <a:t>Decisions about data structures are made too early</a:t>
            </a:r>
          </a:p>
          <a:p>
            <a:pPr lvl="1"/>
            <a:r>
              <a:rPr lang="en-US" dirty="0" smtClean="0"/>
              <a:t>Very hard to change key data structures later on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6C0297-4735-449C-B50D-9B45BDD2089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3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ADT is a set of operations</a:t>
            </a:r>
            <a:endParaRPr lang="en-US"/>
          </a:p>
        </p:txBody>
      </p:sp>
      <p:sp>
        <p:nvSpPr>
          <p:cNvPr id="890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900" dirty="0"/>
              <a:t>ADT abstracts away from a specific representation to focus on the semantic meaning of the data</a:t>
            </a:r>
          </a:p>
          <a:p>
            <a:r>
              <a:rPr lang="en-US" sz="2900" dirty="0"/>
              <a:t>In what sense are the following two definitions different?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352425" lvl="1" indent="-352425">
              <a:spcBef>
                <a:spcPts val="775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dirty="0" smtClean="0"/>
              <a:t>Although the representations differ, the client should instead consider a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Point </a:t>
            </a:r>
            <a:r>
              <a:rPr lang="en-US" dirty="0" smtClean="0"/>
              <a:t>as a set of operations to create and manipulate 2D points on the plane</a:t>
            </a:r>
          </a:p>
          <a:p>
            <a:r>
              <a:rPr lang="en-US" sz="2900" dirty="0" smtClean="0"/>
              <a:t>By restricting the </a:t>
            </a:r>
            <a:r>
              <a:rPr lang="en-US" sz="2900" dirty="0"/>
              <a:t>client to </a:t>
            </a:r>
            <a:r>
              <a:rPr lang="en-US" sz="2900" i="1" dirty="0" smtClean="0"/>
              <a:t>only</a:t>
            </a:r>
            <a:r>
              <a:rPr lang="en-US" sz="2900" dirty="0" smtClean="0"/>
              <a:t> call </a:t>
            </a:r>
            <a:r>
              <a:rPr lang="en-US" sz="2900" dirty="0"/>
              <a:t>operations to access </a:t>
            </a:r>
            <a:r>
              <a:rPr lang="en-US" sz="2900" dirty="0" smtClean="0"/>
              <a:t>data, the potential for modifying the representation (and supporting algorithms) remains</a:t>
            </a:r>
            <a:endParaRPr lang="en-US" sz="29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27484" y="7096058"/>
            <a:ext cx="2938463" cy="401637"/>
          </a:xfrm>
        </p:spPr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6C0297-4735-449C-B50D-9B45BDD2089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 Box 1029"/>
          <p:cNvSpPr txBox="1">
            <a:spLocks noChangeArrowheads="1"/>
          </p:cNvSpPr>
          <p:nvPr/>
        </p:nvSpPr>
        <p:spPr bwMode="auto">
          <a:xfrm>
            <a:off x="626704" y="3331196"/>
            <a:ext cx="4114959" cy="9327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0794" tIns="50397" rIns="100794" bIns="50397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smtClean="0">
                <a:latin typeface="Courier New" pitchFamily="49" charset="0"/>
              </a:rPr>
              <a:t>Point {</a:t>
            </a:r>
            <a:endParaRPr lang="en-US" sz="1800" b="1" dirty="0">
              <a:latin typeface="Courier New" pitchFamily="49" charset="0"/>
            </a:endParaRPr>
          </a:p>
          <a:p>
            <a:r>
              <a:rPr lang="en-US" sz="1800" b="1" dirty="0">
                <a:latin typeface="Courier New" pitchFamily="49" charset="0"/>
              </a:rPr>
              <a:t>  float </a:t>
            </a:r>
            <a:r>
              <a:rPr lang="en-US" sz="1800" b="1" dirty="0" smtClean="0">
                <a:latin typeface="Courier New" pitchFamily="49" charset="0"/>
              </a:rPr>
              <a:t>x, y;</a:t>
            </a:r>
            <a:endParaRPr lang="en-US" sz="1800" b="1" dirty="0">
              <a:latin typeface="Courier New" pitchFamily="49" charset="0"/>
            </a:endParaRPr>
          </a:p>
          <a:p>
            <a:r>
              <a:rPr lang="en-US" sz="1800" b="1" dirty="0">
                <a:latin typeface="Courier New" pitchFamily="49" charset="0"/>
              </a:rPr>
              <a:t>}</a:t>
            </a:r>
            <a:endParaRPr lang="en-US" sz="1800" dirty="0"/>
          </a:p>
        </p:txBody>
      </p:sp>
      <p:sp>
        <p:nvSpPr>
          <p:cNvPr id="9" name="Text Box 1030"/>
          <p:cNvSpPr txBox="1">
            <a:spLocks noChangeArrowheads="1"/>
          </p:cNvSpPr>
          <p:nvPr/>
        </p:nvSpPr>
        <p:spPr bwMode="auto">
          <a:xfrm>
            <a:off x="4909620" y="3331196"/>
            <a:ext cx="4786789" cy="9327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0794" tIns="50397" rIns="100794" bIns="50397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smtClean="0">
                <a:latin typeface="Courier New" pitchFamily="49" charset="0"/>
              </a:rPr>
              <a:t>Point {</a:t>
            </a:r>
            <a:endParaRPr lang="en-US" sz="1800" b="1" dirty="0">
              <a:latin typeface="Courier New" pitchFamily="49" charset="0"/>
            </a:endParaRPr>
          </a:p>
          <a:p>
            <a:r>
              <a:rPr lang="en-US" sz="1800" b="1" dirty="0">
                <a:latin typeface="Courier New" pitchFamily="49" charset="0"/>
              </a:rPr>
              <a:t>  float </a:t>
            </a:r>
            <a:r>
              <a:rPr lang="en-US" sz="1800" b="1" dirty="0" smtClean="0">
                <a:latin typeface="Courier New" pitchFamily="49" charset="0"/>
              </a:rPr>
              <a:t>r, theta;</a:t>
            </a:r>
            <a:endParaRPr lang="en-US" sz="1800" b="1" dirty="0">
              <a:latin typeface="Courier New" pitchFamily="49" charset="0"/>
            </a:endParaRPr>
          </a:p>
          <a:p>
            <a:r>
              <a:rPr lang="en-US" sz="18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9435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point</a:t>
            </a:r>
            <a:endParaRPr lang="en-US" dirty="0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936" y="1746885"/>
            <a:ext cx="9825514" cy="554609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class Point </a:t>
            </a:r>
            <a:r>
              <a:rPr lang="en-US" sz="2000" b="1" dirty="0" smtClean="0">
                <a:latin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// A 2-d point exists somewhere in the plane, ... 	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public float x();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y();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r();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theta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// </a:t>
            </a:r>
            <a:r>
              <a:rPr lang="en-US" sz="2000" b="1" dirty="0">
                <a:latin typeface="Courier New" pitchFamily="49" charset="0"/>
              </a:rPr>
              <a:t>... can be created, ...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Point();        // new point at (0,0)</a:t>
            </a:r>
          </a:p>
          <a:p>
            <a:pPr>
              <a:lnSpc>
                <a:spcPct val="8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// ... can be moved, ...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void translate(float </a:t>
            </a:r>
            <a:r>
              <a:rPr lang="en-US" sz="2000" b="1" dirty="0" err="1">
                <a:latin typeface="Courier New" pitchFamily="49" charset="0"/>
              </a:rPr>
              <a:t>delta_x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					float </a:t>
            </a:r>
            <a:r>
              <a:rPr lang="en-US" sz="2000" b="1" dirty="0" err="1">
                <a:latin typeface="Courier New" pitchFamily="49" charset="0"/>
              </a:rPr>
              <a:t>delta_y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void </a:t>
            </a:r>
            <a:r>
              <a:rPr lang="en-US" sz="2000" b="1" dirty="0" err="1">
                <a:latin typeface="Courier New" pitchFamily="49" charset="0"/>
              </a:rPr>
              <a:t>scaleAndRotate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 err="1">
                <a:latin typeface="Courier New" pitchFamily="49" charset="0"/>
              </a:rPr>
              <a:t>delta_r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					</a:t>
            </a:r>
            <a:r>
              <a:rPr lang="en-US" sz="2000" b="1" dirty="0">
                <a:latin typeface="Courier New" pitchFamily="49" charset="0"/>
              </a:rPr>
              <a:t>     float </a:t>
            </a:r>
            <a:r>
              <a:rPr lang="en-US" sz="2000" b="1" dirty="0" err="1">
                <a:latin typeface="Courier New" pitchFamily="49" charset="0"/>
              </a:rPr>
              <a:t>delta_theta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	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dirty="0" smtClean="0"/>
              <a:t>CSE 331 Autumn 2011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F6C0297-4735-449C-B50D-9B45BDD2089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8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= objects + operations</a:t>
            </a:r>
            <a:endParaRPr lang="en-US" dirty="0"/>
          </a:p>
        </p:txBody>
      </p:sp>
      <p:sp>
        <p:nvSpPr>
          <p:cNvPr id="51233" name="Rectangle 3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only operations on objects of the type are those provided by the abstraction</a:t>
            </a:r>
          </a:p>
          <a:p>
            <a:r>
              <a:rPr lang="en-US" dirty="0" smtClean="0"/>
              <a:t>The implementation is hidden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F6C0297-4735-449C-B50D-9B45BDD20893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874134" y="3578026"/>
            <a:ext cx="8103192" cy="3277360"/>
            <a:chOff x="1007745" y="1344507"/>
            <a:chExt cx="8103192" cy="3277360"/>
          </a:xfrm>
        </p:grpSpPr>
        <p:sp>
          <p:nvSpPr>
            <p:cNvPr id="51204" name="Text Box 4"/>
            <p:cNvSpPr txBox="1">
              <a:spLocks noChangeArrowheads="1"/>
            </p:cNvSpPr>
            <p:nvPr/>
          </p:nvSpPr>
          <p:spPr bwMode="auto">
            <a:xfrm>
              <a:off x="4786789" y="1344507"/>
              <a:ext cx="1441635" cy="2464929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100794" tIns="50397" rIns="100794" bIns="50397">
              <a:spAutoFit/>
            </a:bodyPr>
            <a:lstStyle/>
            <a:p>
              <a:r>
                <a:rPr lang="en-US" sz="2200" b="1">
                  <a:latin typeface="Arial" charset="0"/>
                </a:rPr>
                <a:t>Point</a:t>
              </a:r>
            </a:p>
            <a:p>
              <a:r>
                <a:rPr lang="en-US" sz="2200" b="1">
                  <a:latin typeface="Arial" charset="0"/>
                </a:rPr>
                <a:t>x</a:t>
              </a:r>
              <a:br>
                <a:rPr lang="en-US" sz="2200" b="1">
                  <a:latin typeface="Arial" charset="0"/>
                </a:rPr>
              </a:br>
              <a:r>
                <a:rPr lang="en-US" sz="2200" b="1">
                  <a:latin typeface="Arial" charset="0"/>
                </a:rPr>
                <a:t>y</a:t>
              </a:r>
              <a:br>
                <a:rPr lang="en-US" sz="2200" b="1">
                  <a:latin typeface="Arial" charset="0"/>
                </a:rPr>
              </a:br>
              <a:r>
                <a:rPr lang="en-US" sz="2200" b="1">
                  <a:latin typeface="Arial" charset="0"/>
                </a:rPr>
                <a:t>r</a:t>
              </a:r>
            </a:p>
            <a:p>
              <a:r>
                <a:rPr lang="en-US" sz="2200" b="1">
                  <a:latin typeface="Arial" charset="0"/>
                </a:rPr>
                <a:t>theta</a:t>
              </a:r>
              <a:br>
                <a:rPr lang="en-US" sz="2200" b="1">
                  <a:latin typeface="Arial" charset="0"/>
                </a:rPr>
              </a:br>
              <a:r>
                <a:rPr lang="en-US" sz="2200" b="1">
                  <a:latin typeface="Arial" charset="0"/>
                </a:rPr>
                <a:t>translate</a:t>
              </a:r>
            </a:p>
            <a:p>
              <a:r>
                <a:rPr lang="en-US" sz="2200" b="1">
                  <a:latin typeface="Arial" charset="0"/>
                </a:rPr>
                <a:t>scale_rot</a:t>
              </a:r>
              <a:endParaRPr lang="en-US">
                <a:latin typeface="Arial" charset="0"/>
              </a:endParaRPr>
            </a:p>
          </p:txBody>
        </p:sp>
        <p:sp>
          <p:nvSpPr>
            <p:cNvPr id="51209" name="Oval 9"/>
            <p:cNvSpPr>
              <a:spLocks noChangeArrowheads="1"/>
            </p:cNvSpPr>
            <p:nvPr/>
          </p:nvSpPr>
          <p:spPr bwMode="auto">
            <a:xfrm>
              <a:off x="6718300" y="2773045"/>
              <a:ext cx="167958" cy="16806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00794" tIns="50397" rIns="100794" bIns="50397" anchor="ctr"/>
            <a:lstStyle/>
            <a:p>
              <a:endParaRPr lang="en-US"/>
            </a:p>
          </p:txBody>
        </p:sp>
        <p:sp>
          <p:nvSpPr>
            <p:cNvPr id="51210" name="Oval 10"/>
            <p:cNvSpPr>
              <a:spLocks noChangeArrowheads="1"/>
            </p:cNvSpPr>
            <p:nvPr/>
          </p:nvSpPr>
          <p:spPr bwMode="auto">
            <a:xfrm>
              <a:off x="7138194" y="2773045"/>
              <a:ext cx="167958" cy="16806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00794" tIns="50397" rIns="100794" bIns="50397" anchor="ctr"/>
            <a:lstStyle/>
            <a:p>
              <a:endParaRPr lang="en-US"/>
            </a:p>
          </p:txBody>
        </p:sp>
        <p:sp>
          <p:nvSpPr>
            <p:cNvPr id="51211" name="Oval 11"/>
            <p:cNvSpPr>
              <a:spLocks noChangeArrowheads="1"/>
            </p:cNvSpPr>
            <p:nvPr/>
          </p:nvSpPr>
          <p:spPr bwMode="auto">
            <a:xfrm>
              <a:off x="7306151" y="3193204"/>
              <a:ext cx="167958" cy="16806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00794" tIns="50397" rIns="100794" bIns="50397" anchor="ctr"/>
            <a:lstStyle/>
            <a:p>
              <a:endParaRPr lang="en-US"/>
            </a:p>
          </p:txBody>
        </p:sp>
        <p:sp>
          <p:nvSpPr>
            <p:cNvPr id="51212" name="Oval 12"/>
            <p:cNvSpPr>
              <a:spLocks noChangeArrowheads="1"/>
            </p:cNvSpPr>
            <p:nvPr/>
          </p:nvSpPr>
          <p:spPr bwMode="auto">
            <a:xfrm>
              <a:off x="6718300" y="3193204"/>
              <a:ext cx="167958" cy="16806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00794" tIns="50397" rIns="100794" bIns="50397" anchor="ctr"/>
            <a:lstStyle/>
            <a:p>
              <a:endParaRPr lang="en-US"/>
            </a:p>
          </p:txBody>
        </p:sp>
        <p:sp>
          <p:nvSpPr>
            <p:cNvPr id="51213" name="Oval 13"/>
            <p:cNvSpPr>
              <a:spLocks noChangeArrowheads="1"/>
            </p:cNvSpPr>
            <p:nvPr/>
          </p:nvSpPr>
          <p:spPr bwMode="auto">
            <a:xfrm>
              <a:off x="7054215" y="3529330"/>
              <a:ext cx="167958" cy="16806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00794" tIns="50397" rIns="100794" bIns="50397" anchor="ctr"/>
            <a:lstStyle/>
            <a:p>
              <a:endParaRPr lang="en-US"/>
            </a:p>
          </p:txBody>
        </p:sp>
        <p:sp>
          <p:nvSpPr>
            <p:cNvPr id="51214" name="Oval 14"/>
            <p:cNvSpPr>
              <a:spLocks noChangeArrowheads="1"/>
            </p:cNvSpPr>
            <p:nvPr/>
          </p:nvSpPr>
          <p:spPr bwMode="auto">
            <a:xfrm>
              <a:off x="7558087" y="2604982"/>
              <a:ext cx="167958" cy="16806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00794" tIns="50397" rIns="100794" bIns="50397" anchor="ctr"/>
            <a:lstStyle/>
            <a:p>
              <a:endParaRPr lang="en-US"/>
            </a:p>
          </p:txBody>
        </p:sp>
        <p:sp>
          <p:nvSpPr>
            <p:cNvPr id="51215" name="Oval 15"/>
            <p:cNvSpPr>
              <a:spLocks noChangeArrowheads="1"/>
            </p:cNvSpPr>
            <p:nvPr/>
          </p:nvSpPr>
          <p:spPr bwMode="auto">
            <a:xfrm>
              <a:off x="7642066" y="3025140"/>
              <a:ext cx="167958" cy="16806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00794" tIns="50397" rIns="100794" bIns="50397" anchor="ctr"/>
            <a:lstStyle/>
            <a:p>
              <a:endParaRPr lang="en-US"/>
            </a:p>
          </p:txBody>
        </p:sp>
        <p:sp>
          <p:nvSpPr>
            <p:cNvPr id="51216" name="Oval 16"/>
            <p:cNvSpPr>
              <a:spLocks noChangeArrowheads="1"/>
            </p:cNvSpPr>
            <p:nvPr/>
          </p:nvSpPr>
          <p:spPr bwMode="auto">
            <a:xfrm>
              <a:off x="7977981" y="2857077"/>
              <a:ext cx="167958" cy="16806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00794" tIns="50397" rIns="100794" bIns="50397" anchor="ctr"/>
            <a:lstStyle/>
            <a:p>
              <a:endParaRPr lang="en-US"/>
            </a:p>
          </p:txBody>
        </p:sp>
        <p:sp>
          <p:nvSpPr>
            <p:cNvPr id="51217" name="Oval 17"/>
            <p:cNvSpPr>
              <a:spLocks noChangeArrowheads="1"/>
            </p:cNvSpPr>
            <p:nvPr/>
          </p:nvSpPr>
          <p:spPr bwMode="auto">
            <a:xfrm>
              <a:off x="8397875" y="2857077"/>
              <a:ext cx="167958" cy="16806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00794" tIns="50397" rIns="100794" bIns="50397" anchor="ctr"/>
            <a:lstStyle/>
            <a:p>
              <a:endParaRPr lang="en-US"/>
            </a:p>
          </p:txBody>
        </p:sp>
        <p:sp>
          <p:nvSpPr>
            <p:cNvPr id="51218" name="Oval 18"/>
            <p:cNvSpPr>
              <a:spLocks noChangeArrowheads="1"/>
            </p:cNvSpPr>
            <p:nvPr/>
          </p:nvSpPr>
          <p:spPr bwMode="auto">
            <a:xfrm>
              <a:off x="8565832" y="3277235"/>
              <a:ext cx="167958" cy="16806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00794" tIns="50397" rIns="100794" bIns="50397" anchor="ctr"/>
            <a:lstStyle/>
            <a:p>
              <a:endParaRPr lang="en-US"/>
            </a:p>
          </p:txBody>
        </p:sp>
        <p:sp>
          <p:nvSpPr>
            <p:cNvPr id="51219" name="Oval 19"/>
            <p:cNvSpPr>
              <a:spLocks noChangeArrowheads="1"/>
            </p:cNvSpPr>
            <p:nvPr/>
          </p:nvSpPr>
          <p:spPr bwMode="auto">
            <a:xfrm>
              <a:off x="7977981" y="3277235"/>
              <a:ext cx="167958" cy="16806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00794" tIns="50397" rIns="100794" bIns="50397" anchor="ctr"/>
            <a:lstStyle/>
            <a:p>
              <a:endParaRPr lang="en-US"/>
            </a:p>
          </p:txBody>
        </p:sp>
        <p:sp>
          <p:nvSpPr>
            <p:cNvPr id="51220" name="Oval 20"/>
            <p:cNvSpPr>
              <a:spLocks noChangeArrowheads="1"/>
            </p:cNvSpPr>
            <p:nvPr/>
          </p:nvSpPr>
          <p:spPr bwMode="auto">
            <a:xfrm>
              <a:off x="7726045" y="3529330"/>
              <a:ext cx="167958" cy="16806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00794" tIns="50397" rIns="100794" bIns="50397" anchor="ctr"/>
            <a:lstStyle/>
            <a:p>
              <a:endParaRPr lang="en-US"/>
            </a:p>
          </p:txBody>
        </p:sp>
        <p:sp>
          <p:nvSpPr>
            <p:cNvPr id="51221" name="Oval 21"/>
            <p:cNvSpPr>
              <a:spLocks noChangeArrowheads="1"/>
            </p:cNvSpPr>
            <p:nvPr/>
          </p:nvSpPr>
          <p:spPr bwMode="auto">
            <a:xfrm>
              <a:off x="8229917" y="3613362"/>
              <a:ext cx="167958" cy="16806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00794" tIns="50397" rIns="100794" bIns="50397" anchor="ctr"/>
            <a:lstStyle/>
            <a:p>
              <a:endParaRPr lang="en-US"/>
            </a:p>
          </p:txBody>
        </p:sp>
        <p:sp>
          <p:nvSpPr>
            <p:cNvPr id="51222" name="Oval 22"/>
            <p:cNvSpPr>
              <a:spLocks noChangeArrowheads="1"/>
            </p:cNvSpPr>
            <p:nvPr/>
          </p:nvSpPr>
          <p:spPr bwMode="auto">
            <a:xfrm>
              <a:off x="7222172" y="2100792"/>
              <a:ext cx="167958" cy="16806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00794" tIns="50397" rIns="100794" bIns="50397" anchor="ctr"/>
            <a:lstStyle/>
            <a:p>
              <a:endParaRPr lang="en-US"/>
            </a:p>
          </p:txBody>
        </p:sp>
        <p:sp>
          <p:nvSpPr>
            <p:cNvPr id="51223" name="AutoShape 23"/>
            <p:cNvSpPr>
              <a:spLocks noChangeArrowheads="1"/>
            </p:cNvSpPr>
            <p:nvPr/>
          </p:nvSpPr>
          <p:spPr bwMode="auto">
            <a:xfrm>
              <a:off x="1007745" y="1596602"/>
              <a:ext cx="2855278" cy="2184823"/>
            </a:xfrm>
            <a:prstGeom prst="cloudCallout">
              <a:avLst>
                <a:gd name="adj1" fmla="val 26532"/>
                <a:gd name="adj2" fmla="val -42306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00794" tIns="50397" rIns="100794" bIns="50397" anchor="ctr"/>
            <a:lstStyle/>
            <a:p>
              <a:pPr algn="ctr"/>
              <a:r>
                <a:rPr lang="en-US" b="1" dirty="0">
                  <a:latin typeface="Arial" charset="0"/>
                </a:rPr>
                <a:t>rest of</a:t>
              </a:r>
              <a:br>
                <a:rPr lang="en-US" b="1" dirty="0">
                  <a:latin typeface="Arial" charset="0"/>
                </a:rPr>
              </a:br>
              <a:r>
                <a:rPr lang="en-US" b="1" dirty="0">
                  <a:latin typeface="Arial" charset="0"/>
                </a:rPr>
                <a:t>program</a:t>
              </a:r>
              <a:endParaRPr lang="en-US" dirty="0">
                <a:latin typeface="Arial" charset="0"/>
              </a:endParaRPr>
            </a:p>
          </p:txBody>
        </p:sp>
        <p:cxnSp>
          <p:nvCxnSpPr>
            <p:cNvPr id="51225" name="AutoShape 25"/>
            <p:cNvCxnSpPr>
              <a:cxnSpLocks noChangeShapeType="1"/>
              <a:stCxn id="51223" idx="2"/>
              <a:endCxn id="51209" idx="2"/>
            </p:cNvCxnSpPr>
            <p:nvPr/>
          </p:nvCxnSpPr>
          <p:spPr bwMode="auto">
            <a:xfrm>
              <a:off x="3861274" y="2689014"/>
              <a:ext cx="2857027" cy="168063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1226" name="AutoShape 26"/>
            <p:cNvCxnSpPr>
              <a:cxnSpLocks noChangeShapeType="1"/>
              <a:endCxn id="51213" idx="2"/>
            </p:cNvCxnSpPr>
            <p:nvPr/>
          </p:nvCxnSpPr>
          <p:spPr bwMode="auto">
            <a:xfrm>
              <a:off x="3863022" y="2689014"/>
              <a:ext cx="3191193" cy="924348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1227" name="AutoShape 27"/>
            <p:cNvCxnSpPr>
              <a:cxnSpLocks noChangeShapeType="1"/>
              <a:stCxn id="51223" idx="2"/>
              <a:endCxn id="51222" idx="2"/>
            </p:cNvCxnSpPr>
            <p:nvPr/>
          </p:nvCxnSpPr>
          <p:spPr bwMode="auto">
            <a:xfrm flipV="1">
              <a:off x="3861274" y="2184823"/>
              <a:ext cx="3360899" cy="50419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1229" name="Text Box 29"/>
            <p:cNvSpPr txBox="1">
              <a:spLocks noChangeArrowheads="1"/>
            </p:cNvSpPr>
            <p:nvPr/>
          </p:nvSpPr>
          <p:spPr bwMode="auto">
            <a:xfrm>
              <a:off x="4540409" y="3781425"/>
              <a:ext cx="1862664" cy="840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0794" tIns="50397" rIns="100794" bIns="50397">
              <a:spAutoFit/>
            </a:bodyPr>
            <a:lstStyle/>
            <a:p>
              <a:pPr algn="ctr"/>
              <a:r>
                <a:rPr lang="en-US" b="1">
                  <a:solidFill>
                    <a:srgbClr val="00906A"/>
                  </a:solidFill>
                  <a:latin typeface="Arial" charset="0"/>
                </a:rPr>
                <a:t>abstraction</a:t>
              </a:r>
              <a:br>
                <a:rPr lang="en-US" b="1">
                  <a:solidFill>
                    <a:srgbClr val="00906A"/>
                  </a:solidFill>
                  <a:latin typeface="Arial" charset="0"/>
                </a:rPr>
              </a:br>
              <a:r>
                <a:rPr lang="en-US" b="1">
                  <a:solidFill>
                    <a:srgbClr val="00906A"/>
                  </a:solidFill>
                  <a:latin typeface="Arial" charset="0"/>
                </a:rPr>
                <a:t>barrier</a:t>
              </a:r>
            </a:p>
          </p:txBody>
        </p:sp>
        <p:sp>
          <p:nvSpPr>
            <p:cNvPr id="51234" name="Text Box 34"/>
            <p:cNvSpPr txBox="1">
              <a:spLocks noChangeArrowheads="1"/>
            </p:cNvSpPr>
            <p:nvPr/>
          </p:nvSpPr>
          <p:spPr bwMode="auto">
            <a:xfrm>
              <a:off x="1847533" y="3949488"/>
              <a:ext cx="1178182" cy="471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0794" tIns="50397" rIns="100794" bIns="50397">
              <a:spAutoFit/>
            </a:bodyPr>
            <a:lstStyle/>
            <a:p>
              <a:r>
                <a:rPr lang="en-US" b="1">
                  <a:latin typeface="Arial" charset="0"/>
                </a:rPr>
                <a:t>clients</a:t>
              </a:r>
            </a:p>
          </p:txBody>
        </p:sp>
        <p:sp>
          <p:nvSpPr>
            <p:cNvPr id="51235" name="Text Box 35"/>
            <p:cNvSpPr txBox="1">
              <a:spLocks noChangeArrowheads="1"/>
            </p:cNvSpPr>
            <p:nvPr/>
          </p:nvSpPr>
          <p:spPr bwMode="auto">
            <a:xfrm>
              <a:off x="6634322" y="4033520"/>
              <a:ext cx="2476615" cy="471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100794" tIns="50397" rIns="100794" bIns="50397">
              <a:spAutoFit/>
            </a:bodyPr>
            <a:lstStyle/>
            <a:p>
              <a:r>
                <a:rPr lang="en-US" b="1">
                  <a:latin typeface="Arial" charset="0"/>
                </a:rPr>
                <a:t>implementation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546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ADTs and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Specification:  only in terms of the abstraction</a:t>
            </a:r>
          </a:p>
          <a:p>
            <a:pPr lvl="1"/>
            <a:r>
              <a:rPr lang="en-US" dirty="0" smtClean="0"/>
              <a:t>Never mentions the representation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Abstraction function</a:t>
            </a:r>
            <a:r>
              <a:rPr lang="en-US" dirty="0" smtClean="0"/>
              <a:t>: 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Object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  <a:sym typeface="Symbol"/>
              </a:rPr>
              <a:t>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abstract value</a:t>
            </a:r>
          </a:p>
          <a:p>
            <a:pPr lvl="1"/>
            <a:r>
              <a:rPr lang="en-US" dirty="0" smtClean="0"/>
              <a:t>What the data structure means as an abstract value</a:t>
            </a:r>
          </a:p>
          <a:p>
            <a:pPr lvl="2"/>
            <a:r>
              <a:rPr lang="en-US" dirty="0" smtClean="0"/>
              <a:t>Ex: where in the plane is that 2D point?</a:t>
            </a:r>
          </a:p>
          <a:p>
            <a:r>
              <a:rPr lang="en-US" i="1" dirty="0">
                <a:solidFill>
                  <a:srgbClr val="FF0000"/>
                </a:solidFill>
              </a:rPr>
              <a:t>Representation</a:t>
            </a:r>
            <a:r>
              <a:rPr lang="en-US" dirty="0" smtClean="0"/>
              <a:t> </a:t>
            </a:r>
            <a:r>
              <a:rPr lang="en-US" i="1" dirty="0">
                <a:solidFill>
                  <a:srgbClr val="FF0000"/>
                </a:solidFill>
              </a:rPr>
              <a:t>invariant</a:t>
            </a:r>
            <a:r>
              <a:rPr lang="en-US" dirty="0" smtClean="0"/>
              <a:t>: 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Object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  <a:sym typeface="Symbol"/>
              </a:rPr>
              <a:t>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boolean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 smtClean="0"/>
              <a:t>Indicates whether the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Object</a:t>
            </a:r>
            <a:r>
              <a:rPr lang="en-US" dirty="0" smtClean="0"/>
              <a:t> – the representation in the implementation – is well-formed</a:t>
            </a:r>
          </a:p>
          <a:p>
            <a:pPr lvl="1"/>
            <a:r>
              <a:rPr lang="en-US" dirty="0" smtClean="0"/>
              <a:t>Only well-formed representations in the implementation can be mapped to abstract values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846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an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implement a data abstraction</a:t>
            </a:r>
          </a:p>
          <a:p>
            <a:pPr lvl="1"/>
            <a:r>
              <a:rPr lang="en-US" dirty="0" smtClean="0"/>
              <a:t>Select the representation of instances, the “</a:t>
            </a:r>
            <a:r>
              <a:rPr lang="en-US" i="1" dirty="0" smtClean="0">
                <a:solidFill>
                  <a:srgbClr val="FF0000"/>
                </a:solidFill>
              </a:rPr>
              <a:t>rep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Implement operations in terms of that rep</a:t>
            </a:r>
          </a:p>
          <a:p>
            <a:pPr lvl="1"/>
            <a:r>
              <a:rPr lang="en-US" dirty="0" smtClean="0"/>
              <a:t>In Java, you do this in a class – in fact, you’ve done it many times before</a:t>
            </a:r>
            <a:endParaRPr lang="en-US" dirty="0" smtClean="0"/>
          </a:p>
          <a:p>
            <a:r>
              <a:rPr lang="en-US" dirty="0" smtClean="0"/>
              <a:t>Choose a representation so that</a:t>
            </a:r>
          </a:p>
          <a:p>
            <a:pPr lvl="1"/>
            <a:r>
              <a:rPr lang="en-US" dirty="0" smtClean="0"/>
              <a:t>It is possible to implement operations</a:t>
            </a:r>
          </a:p>
          <a:p>
            <a:pPr lvl="1"/>
            <a:r>
              <a:rPr lang="en-US" dirty="0" smtClean="0"/>
              <a:t>The most frequently used operations are efficient</a:t>
            </a:r>
          </a:p>
        </p:txBody>
      </p:sp>
    </p:spTree>
    <p:extLst>
      <p:ext uri="{BB962C8B-B14F-4D97-AF65-F5344CB8AC3E}">
        <p14:creationId xmlns:p14="http://schemas.microsoft.com/office/powerpoint/2010/main" val="240192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CharSet</a:t>
            </a:r>
            <a:r>
              <a:rPr lang="en-US" dirty="0" smtClean="0"/>
              <a:t> </a:t>
            </a:r>
            <a:r>
              <a:rPr lang="en-US" dirty="0" smtClean="0"/>
              <a:t>specification</a:t>
            </a:r>
            <a:br>
              <a:rPr lang="en-US" dirty="0" smtClean="0"/>
            </a:br>
            <a:r>
              <a:rPr lang="en-US" sz="4000" dirty="0" smtClean="0"/>
              <a:t>Finite mutable set of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189" y="2037620"/>
            <a:ext cx="8985726" cy="4957868"/>
          </a:xfrm>
          <a:solidFill>
            <a:schemeClr val="accent4">
              <a:alpha val="50000"/>
            </a:schemeClr>
          </a:solidFill>
        </p:spPr>
        <p:txBody>
          <a:bodyPr>
            <a:noAutofit/>
          </a:bodyPr>
          <a:lstStyle/>
          <a:p>
            <a:pPr>
              <a:lnSpc>
                <a:spcPts val="16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effects: creates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an empty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ts val="16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( )</a:t>
            </a:r>
          </a:p>
          <a:p>
            <a:pPr>
              <a:lnSpc>
                <a:spcPts val="1600"/>
              </a:lnSpc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6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>
              <a:lnSpc>
                <a:spcPts val="1600"/>
              </a:lnSpc>
              <a:spcBef>
                <a:spcPts val="331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 effects: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>
                <a:latin typeface="Courier New" pitchFamily="49" charset="0"/>
                <a:cs typeface="Courier New" pitchFamily="49" charset="0"/>
              </a:rPr>
              <a:t>pre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Symbol"/>
              </a:rPr>
              <a:t>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{c}</a:t>
            </a:r>
          </a:p>
          <a:p>
            <a:pPr>
              <a:lnSpc>
                <a:spcPts val="16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void insert (Character c);</a:t>
            </a:r>
          </a:p>
          <a:p>
            <a:pPr>
              <a:lnSpc>
                <a:spcPts val="1600"/>
              </a:lnSpc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6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>
              <a:lnSpc>
                <a:spcPts val="16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 effects: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>
                <a:latin typeface="Courier New" pitchFamily="49" charset="0"/>
                <a:cs typeface="Courier New" pitchFamily="49" charset="0"/>
              </a:rPr>
              <a:t>pre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- {c}</a:t>
            </a:r>
          </a:p>
          <a:p>
            <a:pPr>
              <a:lnSpc>
                <a:spcPts val="16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void delete (Character c);</a:t>
            </a:r>
          </a:p>
          <a:p>
            <a:pPr>
              <a:lnSpc>
                <a:spcPts val="1600"/>
              </a:lnSpc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6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 returns: (c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Symbol"/>
              </a:rPr>
              <a:t>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this)</a:t>
            </a:r>
          </a:p>
          <a:p>
            <a:pPr>
              <a:lnSpc>
                <a:spcPts val="16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member (Character c);</a:t>
            </a:r>
          </a:p>
          <a:p>
            <a:pPr>
              <a:lnSpc>
                <a:spcPts val="1600"/>
              </a:lnSpc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6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 returns: cardinality of this</a:t>
            </a:r>
          </a:p>
          <a:p>
            <a:pPr>
              <a:lnSpc>
                <a:spcPts val="16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size (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48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n-course-lectur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15915</TotalTime>
  <Words>1082</Words>
  <Application>Microsoft Office PowerPoint</Application>
  <PresentationFormat>Custom</PresentationFormat>
  <Paragraphs>237</Paragraphs>
  <Slides>22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dn-course-lecture</vt:lpstr>
      <vt:lpstr>CSE 331 Software Design &amp; Implementation Abstract data types</vt:lpstr>
      <vt:lpstr>What is an ADT?</vt:lpstr>
      <vt:lpstr>Why we need Abstract Data Types</vt:lpstr>
      <vt:lpstr>An ADT is a set of operations</vt:lpstr>
      <vt:lpstr>2D point</vt:lpstr>
      <vt:lpstr>ADT = objects + operations</vt:lpstr>
      <vt:lpstr>ADTs and specifications</vt:lpstr>
      <vt:lpstr>Implementing an ADT</vt:lpstr>
      <vt:lpstr>CharSet specification Finite mutable set of Characters</vt:lpstr>
      <vt:lpstr>A CharSet implementation</vt:lpstr>
      <vt:lpstr>Where Is the Error?</vt:lpstr>
      <vt:lpstr>The representation invariant</vt:lpstr>
      <vt:lpstr>Now we can locate the error</vt:lpstr>
      <vt:lpstr>Listing the elements of a CharSet</vt:lpstr>
      <vt:lpstr>Representation exposure</vt:lpstr>
      <vt:lpstr>New implementation of insert</vt:lpstr>
      <vt:lpstr>Abstraction function to the rescue</vt:lpstr>
      <vt:lpstr>Helps identify problem</vt:lpstr>
      <vt:lpstr>Recap: the CharSet representation</vt:lpstr>
      <vt:lpstr>PowerPoint Presentation</vt:lpstr>
      <vt:lpstr>Next steps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mernst</dc:creator>
  <cp:lastModifiedBy>CSE</cp:lastModifiedBy>
  <cp:revision>749</cp:revision>
  <dcterms:modified xsi:type="dcterms:W3CDTF">2011-10-07T17:38:42Z</dcterms:modified>
</cp:coreProperties>
</file>