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1" r:id="rId1"/>
  </p:sldMasterIdLst>
  <p:notesMasterIdLst>
    <p:notesMasterId r:id="rId31"/>
  </p:notesMasterIdLst>
  <p:handoutMasterIdLst>
    <p:handoutMasterId r:id="rId32"/>
  </p:handoutMasterIdLst>
  <p:sldIdLst>
    <p:sldId id="384" r:id="rId2"/>
    <p:sldId id="442" r:id="rId3"/>
    <p:sldId id="454" r:id="rId4"/>
    <p:sldId id="441" r:id="rId5"/>
    <p:sldId id="443" r:id="rId6"/>
    <p:sldId id="444" r:id="rId7"/>
    <p:sldId id="445" r:id="rId8"/>
    <p:sldId id="446" r:id="rId9"/>
    <p:sldId id="447" r:id="rId10"/>
    <p:sldId id="452" r:id="rId11"/>
    <p:sldId id="448" r:id="rId12"/>
    <p:sldId id="449" r:id="rId13"/>
    <p:sldId id="450" r:id="rId14"/>
    <p:sldId id="453" r:id="rId15"/>
    <p:sldId id="457" r:id="rId16"/>
    <p:sldId id="455" r:id="rId17"/>
    <p:sldId id="464" r:id="rId18"/>
    <p:sldId id="456" r:id="rId19"/>
    <p:sldId id="458" r:id="rId20"/>
    <p:sldId id="460" r:id="rId21"/>
    <p:sldId id="461" r:id="rId22"/>
    <p:sldId id="459" r:id="rId23"/>
    <p:sldId id="462" r:id="rId24"/>
    <p:sldId id="451" r:id="rId25"/>
    <p:sldId id="463" r:id="rId26"/>
    <p:sldId id="465" r:id="rId27"/>
    <p:sldId id="466" r:id="rId28"/>
    <p:sldId id="414" r:id="rId29"/>
    <p:sldId id="415" r:id="rId30"/>
  </p:sldIdLst>
  <p:sldSz cx="10077450" cy="7562850"/>
  <p:notesSz cx="7315200" cy="96012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38400"/>
    <a:srgbClr val="0000FF"/>
    <a:srgbClr val="9C20EE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4" autoAdjust="0"/>
    <p:restoredTop sz="92895" autoAdjust="0"/>
  </p:normalViewPr>
  <p:slideViewPr>
    <p:cSldViewPr snapToGrid="0" snapToObjects="1" showGuides="1">
      <p:cViewPr>
        <p:scale>
          <a:sx n="89" d="100"/>
          <a:sy n="89" d="100"/>
        </p:scale>
        <p:origin x="-1308" y="-582"/>
      </p:cViewPr>
      <p:guideLst>
        <p:guide orient="horz" pos="2469"/>
        <p:guide pos="3168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 snapToObjects="1" showGuides="1">
      <p:cViewPr varScale="1">
        <p:scale>
          <a:sx n="59" d="100"/>
          <a:sy n="59" d="100"/>
        </p:scale>
        <p:origin x="-1752" y="-72"/>
      </p:cViewPr>
      <p:guideLst>
        <p:guide orient="horz" pos="2749"/>
        <p:guide pos="20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19" rIns="91438" bIns="4571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19" rIns="91438" bIns="4571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95BECCB-9406-4CC5-B15D-A6F1E47526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0634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66850" y="960438"/>
            <a:ext cx="4383088" cy="32893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17600" y="4572000"/>
            <a:ext cx="5089525" cy="364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16858134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ln/>
        </p:spPr>
        <p:txBody>
          <a:bodyPr lIns="96661" tIns="48331" rIns="96661" bIns="48331"/>
          <a:lstStyle/>
          <a:p>
            <a:fld id="{DE7B4511-07F7-45F8-A759-DE4CBF7C8B29}" type="slidenum">
              <a:rPr lang="en-US"/>
              <a:pPr/>
              <a:t>2</a:t>
            </a:fld>
            <a:endParaRPr lang="en-US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ln/>
        </p:spPr>
        <p:txBody>
          <a:bodyPr lIns="96661" tIns="48331" rIns="96661" bIns="48331"/>
          <a:lstStyle/>
          <a:p>
            <a:fld id="{290EE782-B934-418E-8A1E-FCCB6A2D4D77}" type="slidenum">
              <a:rPr lang="en-US"/>
              <a:pPr/>
              <a:t>13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sz="1300" dirty="0">
                <a:latin typeface="Arial" charset="0"/>
              </a:rPr>
              <a:t>An alternative implementation:</a:t>
            </a:r>
          </a:p>
          <a:p>
            <a:r>
              <a:rPr lang="en-US" sz="1300" dirty="0" err="1">
                <a:latin typeface="Arial" charset="0"/>
              </a:rPr>
              <a:t>repOK</a:t>
            </a:r>
            <a:r>
              <a:rPr lang="en-US" sz="1300" dirty="0">
                <a:latin typeface="Arial" charset="0"/>
              </a:rPr>
              <a:t>() returns a boolean</a:t>
            </a:r>
          </a:p>
          <a:p>
            <a:r>
              <a:rPr lang="en-US" sz="1300" dirty="0">
                <a:latin typeface="Arial" charset="0"/>
              </a:rPr>
              <a:t>callers of </a:t>
            </a:r>
            <a:r>
              <a:rPr lang="en-US" sz="1300" dirty="0" err="1">
                <a:latin typeface="Arial" charset="0"/>
              </a:rPr>
              <a:t>repOK</a:t>
            </a:r>
            <a:r>
              <a:rPr lang="en-US" sz="1300" dirty="0">
                <a:latin typeface="Arial" charset="0"/>
              </a:rPr>
              <a:t> must check its return value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lIns="96661" tIns="48331" rIns="96661" bIns="48331"/>
          <a:lstStyle/>
          <a:p>
            <a:fld id="{C170F14E-9536-445D-8E5C-B73C1792316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5579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sz="1300" dirty="0">
                <a:latin typeface="Arial" charset="0"/>
              </a:rPr>
              <a:t>An alternative implementation:</a:t>
            </a:r>
          </a:p>
          <a:p>
            <a:r>
              <a:rPr lang="en-US" sz="1300" dirty="0" err="1">
                <a:latin typeface="Arial" charset="0"/>
              </a:rPr>
              <a:t>repOK</a:t>
            </a:r>
            <a:r>
              <a:rPr lang="en-US" sz="1300" dirty="0">
                <a:latin typeface="Arial" charset="0"/>
              </a:rPr>
              <a:t>() returns a boolean</a:t>
            </a:r>
          </a:p>
          <a:p>
            <a:r>
              <a:rPr lang="en-US" sz="1300" dirty="0">
                <a:latin typeface="Arial" charset="0"/>
              </a:rPr>
              <a:t>callers of </a:t>
            </a:r>
            <a:r>
              <a:rPr lang="en-US" sz="1300" dirty="0" err="1">
                <a:latin typeface="Arial" charset="0"/>
              </a:rPr>
              <a:t>repOK</a:t>
            </a:r>
            <a:r>
              <a:rPr lang="en-US" sz="1300" dirty="0">
                <a:latin typeface="Arial" charset="0"/>
              </a:rPr>
              <a:t> must check its return value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lIns="96661" tIns="48331" rIns="96661" bIns="48331"/>
          <a:lstStyle/>
          <a:p>
            <a:fld id="{C170F14E-9536-445D-8E5C-B73C1792316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5579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ln/>
        </p:spPr>
        <p:txBody>
          <a:bodyPr lIns="96661" tIns="48331" rIns="96661" bIns="48331"/>
          <a:lstStyle/>
          <a:p>
            <a:fld id="{C120FF99-43D6-4084-927A-7334AF0677C8}" type="slidenum">
              <a:rPr lang="en-US"/>
              <a:pPr/>
              <a:t>24</a:t>
            </a:fld>
            <a:endParaRPr lang="en-US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ln/>
        </p:spPr>
        <p:txBody>
          <a:bodyPr lIns="96661" tIns="48331" rIns="96661" bIns="48331"/>
          <a:lstStyle/>
          <a:p>
            <a:fld id="{FD2DE98A-8807-467F-A4CA-283A5F67C06F}" type="slidenum">
              <a:rPr lang="en-US"/>
              <a:pPr/>
              <a:t>4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ln/>
        </p:spPr>
        <p:txBody>
          <a:bodyPr lIns="96661" tIns="48331" rIns="96661" bIns="48331"/>
          <a:lstStyle/>
          <a:p>
            <a:fld id="{11549722-BB35-4AF2-AB41-A958DD1BFA29}" type="slidenum">
              <a:rPr lang="en-US"/>
              <a:pPr/>
              <a:t>5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ln/>
        </p:spPr>
        <p:txBody>
          <a:bodyPr lIns="96661" tIns="48331" rIns="96661" bIns="48331"/>
          <a:lstStyle/>
          <a:p>
            <a:fld id="{7EACB86F-F2FC-481C-8563-D8FA352C6E81}" type="slidenum">
              <a:rPr lang="en-US"/>
              <a:pPr/>
              <a:t>6</a:t>
            </a:fld>
            <a:endParaRPr lang="en-US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ln/>
        </p:spPr>
        <p:txBody>
          <a:bodyPr lIns="96661" tIns="48331" rIns="96661" bIns="48331"/>
          <a:lstStyle/>
          <a:p>
            <a:fld id="{AC97DD5C-C2FB-469C-BD0F-75902F36C034}" type="slidenum">
              <a:rPr lang="en-US"/>
              <a:pPr/>
              <a:t>7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ln/>
        </p:spPr>
        <p:txBody>
          <a:bodyPr lIns="96661" tIns="48331" rIns="96661" bIns="48331"/>
          <a:lstStyle/>
          <a:p>
            <a:fld id="{C5B1A97A-70C4-4425-A827-2F7D07BD1909}" type="slidenum">
              <a:rPr lang="en-US"/>
              <a:pPr/>
              <a:t>8</a:t>
            </a:fld>
            <a:endParaRPr lang="en-US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ln/>
        </p:spPr>
        <p:txBody>
          <a:bodyPr lIns="96661" tIns="48331" rIns="96661" bIns="48331"/>
          <a:lstStyle/>
          <a:p>
            <a:fld id="{3948F145-1491-45F3-8005-12556E1361AE}" type="slidenum">
              <a:rPr lang="en-US"/>
              <a:pPr/>
              <a:t>9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ln/>
        </p:spPr>
        <p:txBody>
          <a:bodyPr lIns="96661" tIns="48331" rIns="96661" bIns="48331"/>
          <a:lstStyle/>
          <a:p>
            <a:fld id="{1D2E9E9F-DD63-4450-8477-DE57748749A7}" type="slidenum">
              <a:rPr lang="en-US"/>
              <a:pPr/>
              <a:t>11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ln/>
        </p:spPr>
        <p:txBody>
          <a:bodyPr lIns="96661" tIns="48331" rIns="96661" bIns="48331"/>
          <a:lstStyle/>
          <a:p>
            <a:fld id="{8949FCFE-0DE1-4D8C-BBE1-4E19F8EDF45F}" type="slidenum">
              <a:rPr lang="en-US"/>
              <a:pPr/>
              <a:t>12</a:t>
            </a:fld>
            <a:endParaRPr 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6584950"/>
            <a:ext cx="10077450" cy="9779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675438"/>
            <a:ext cx="2478088" cy="7858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600325" y="6665913"/>
            <a:ext cx="7477125" cy="7858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603341" y="4453678"/>
            <a:ext cx="7138194" cy="201676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603341" y="6671846"/>
            <a:ext cx="7390130" cy="756285"/>
          </a:xfrm>
        </p:spPr>
        <p:txBody>
          <a:bodyPr anchor="ctr">
            <a:normAutofit/>
          </a:bodyPr>
          <a:lstStyle>
            <a:lvl1pPr marL="0" indent="0" algn="l">
              <a:buNone/>
              <a:defRPr sz="2900">
                <a:solidFill>
                  <a:srgbClr val="FFFFFF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84138" y="6692900"/>
            <a:ext cx="2266950" cy="755650"/>
          </a:xfrm>
        </p:spPr>
        <p:txBody>
          <a:bodyPr>
            <a:noAutofit/>
          </a:bodyPr>
          <a:lstStyle>
            <a:lvl1pPr algn="ctr">
              <a:defRPr sz="2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298700" y="260350"/>
            <a:ext cx="6465888" cy="4032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nl-NL"/>
              <a:t>503 11sp © UW CSE  • D. Notkin</a:t>
            </a: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818563" y="252413"/>
            <a:ext cx="922337" cy="4191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7EDAFDF-CF51-4889-B6A8-73249CEBCA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1687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503 11sp © UW CSE  • D. Notkin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D5396-1F87-449B-998A-7F9D7B9DF5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525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718300" y="0"/>
            <a:ext cx="352425" cy="756285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769100" y="671513"/>
            <a:ext cx="252413" cy="6891337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769100" y="0"/>
            <a:ext cx="252413" cy="588963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22173" y="672254"/>
            <a:ext cx="2267426" cy="608354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872" y="672253"/>
            <a:ext cx="6130449" cy="60835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7221538" y="6891338"/>
            <a:ext cx="2435225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3238" y="6889750"/>
            <a:ext cx="6143625" cy="403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503 11sp © UW CSE  • D. Notkin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6600031" y="159544"/>
            <a:ext cx="588963" cy="2698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56F34A-78CC-4A21-B5C5-C813E02DFE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6898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189" y="252095"/>
            <a:ext cx="8985726" cy="10924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75189" y="1764665"/>
            <a:ext cx="8985726" cy="49578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503 11sp © UW CSE  • D. Notkin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C0297-4735-449C-B50D-9B45BDD208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578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681163"/>
            <a:ext cx="10077450" cy="126047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765300"/>
            <a:ext cx="1427163" cy="10922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11300" y="1765300"/>
            <a:ext cx="8566150" cy="10922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18" y="3025141"/>
            <a:ext cx="7850264" cy="1845195"/>
          </a:xfrm>
        </p:spPr>
        <p:txBody>
          <a:bodyPr/>
          <a:lstStyle>
            <a:lvl1pPr marL="0" indent="0">
              <a:buNone/>
              <a:defRPr sz="3100">
                <a:solidFill>
                  <a:schemeClr val="tx2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64665"/>
            <a:ext cx="8397875" cy="1092412"/>
          </a:xfrm>
        </p:spPr>
        <p:txBody>
          <a:bodyPr/>
          <a:lstStyle>
            <a:lvl1pPr algn="l">
              <a:buNone/>
              <a:defRPr sz="49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931988"/>
            <a:ext cx="1427163" cy="774700"/>
          </a:xfrm>
        </p:spPr>
        <p:txBody>
          <a:bodyPr>
            <a:noAutofit/>
          </a:bodyPr>
          <a:lstStyle>
            <a:lvl1pPr>
              <a:defRPr sz="26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32CAEFC-DF77-462D-A90B-27E160C90C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503 11sp © UW CSE  • D. Notkin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4015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71830" y="1752939"/>
            <a:ext cx="4282916" cy="5041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339485" y="1752939"/>
            <a:ext cx="4282916" cy="5041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029A8D5-1137-40BA-A811-269F4CAFCF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503 11sp © UW CSE  • D. Notkin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808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851" y="301113"/>
            <a:ext cx="8985726" cy="9593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71830" y="2689014"/>
            <a:ext cx="4282916" cy="39494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290661" y="2689014"/>
            <a:ext cx="4282916" cy="39494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71830" y="1932728"/>
            <a:ext cx="4282916" cy="705866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5290661" y="1932728"/>
            <a:ext cx="4282916" cy="705866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7F384CE-71C1-4F4E-8E84-C6F9BA42F7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503 11sp © UW CSE  • D. Notkin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255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503 11sp © UW CSE  • D. Notkin</a:t>
            </a: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9074E-6ED5-4325-8375-347D08BA0D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360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503 11sp © UW CSE  • D. Notkin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891338"/>
            <a:ext cx="587375" cy="4191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893D953-0088-4093-B3B5-933E16E78A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6979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830" y="301113"/>
            <a:ext cx="8901748" cy="959362"/>
          </a:xfrm>
        </p:spPr>
        <p:txBody>
          <a:bodyPr/>
          <a:lstStyle>
            <a:lvl1pPr algn="l">
              <a:buNone/>
              <a:defRPr sz="49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1830" y="1932728"/>
            <a:ext cx="1763554" cy="4789805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51191" tIns="201589" rIns="151191" bIns="100794"/>
          <a:lstStyle>
            <a:lvl1pPr marL="0" indent="0">
              <a:spcAft>
                <a:spcPts val="1102"/>
              </a:spcAft>
              <a:buNone/>
              <a:defRPr sz="20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603341" y="1932728"/>
            <a:ext cx="7054215" cy="4873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400">
                <a:latin typeface="Tw Cen MT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CSE 331 Autumn 2011</a:t>
            </a: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503 11sp © UW CSE  • D. Notkin</a:t>
            </a: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aseline="0">
                <a:latin typeface="Tw Cen MT" pitchFamily="34" charset="0"/>
              </a:defRPr>
            </a:lvl1pPr>
          </a:lstStyle>
          <a:p>
            <a:pPr>
              <a:defRPr/>
            </a:pPr>
            <a:fld id="{6772F18F-59C0-4B1D-AD9E-D6397655482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443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5041900"/>
            <a:ext cx="10077450" cy="9779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5143500"/>
            <a:ext cx="1611313" cy="785813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703388" y="5132388"/>
            <a:ext cx="8374062" cy="7874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595438" y="0"/>
            <a:ext cx="111125" cy="757237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63554" y="6050280"/>
            <a:ext cx="8061960" cy="756285"/>
          </a:xfrm>
        </p:spPr>
        <p:txBody>
          <a:bodyPr/>
          <a:lstStyle>
            <a:lvl1pPr marL="0" indent="0">
              <a:buFontTx/>
              <a:buNone/>
              <a:defRPr sz="1900"/>
            </a:lvl1pPr>
            <a:lvl2pPr>
              <a:buFontTx/>
              <a:buNone/>
              <a:defRPr sz="1300"/>
            </a:lvl2pPr>
            <a:lvl3pPr>
              <a:buFontTx/>
              <a:buNone/>
              <a:defRPr sz="1100"/>
            </a:lvl3pPr>
            <a:lvl4pPr>
              <a:buFontTx/>
              <a:buNone/>
              <a:defRPr sz="1000"/>
            </a:lvl4pPr>
            <a:lvl5pPr>
              <a:buFontTx/>
              <a:buNone/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554" y="5125932"/>
            <a:ext cx="8061960" cy="756285"/>
          </a:xfrm>
        </p:spPr>
        <p:txBody>
          <a:bodyPr/>
          <a:lstStyle>
            <a:lvl1pPr algn="l">
              <a:buNone/>
              <a:defRPr sz="31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19885" y="0"/>
            <a:ext cx="8357565" cy="5038539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5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886575" y="6891338"/>
            <a:ext cx="2938463" cy="401637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5146675"/>
            <a:ext cx="1595438" cy="731838"/>
          </a:xfrm>
        </p:spPr>
        <p:txBody>
          <a:bodyPr rtlCol="0"/>
          <a:lstStyle>
            <a:lvl1pPr>
              <a:defRPr sz="3100"/>
            </a:lvl1pPr>
          </a:lstStyle>
          <a:p>
            <a:pPr>
              <a:defRPr/>
            </a:pPr>
            <a:fld id="{65AB8817-53C6-4EED-AD7F-B11A381287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763713" y="6889750"/>
            <a:ext cx="5038725" cy="4032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503 11sp © UW CSE  • D. Notkin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5133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71513" y="252413"/>
            <a:ext cx="8985250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74688" y="1765300"/>
            <a:ext cx="8986837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718300" y="6891338"/>
            <a:ext cx="2938463" cy="401637"/>
          </a:xfrm>
          <a:prstGeom prst="rect">
            <a:avLst/>
          </a:prstGeom>
        </p:spPr>
        <p:txBody>
          <a:bodyPr vert="horz" lIns="100794" tIns="50397" rIns="100794" bIns="50397" anchor="ctr" anchorCtr="0"/>
          <a:lstStyle>
            <a:lvl1pPr algn="l"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71513" y="6889750"/>
            <a:ext cx="5975350" cy="403225"/>
          </a:xfrm>
          <a:prstGeom prst="rect">
            <a:avLst/>
          </a:prstGeom>
        </p:spPr>
        <p:txBody>
          <a:bodyPr vert="horz" lIns="100794" tIns="50397" rIns="100794" bIns="50397" anchor="ctr"/>
          <a:lstStyle>
            <a:lvl1pPr algn="r"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nl-NL"/>
              <a:t>503 11sp © UW CSE  • D. Notkin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362075"/>
            <a:ext cx="10077450" cy="3524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411288"/>
            <a:ext cx="587375" cy="2524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50875" y="1411288"/>
            <a:ext cx="9426575" cy="2524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403350"/>
            <a:ext cx="587375" cy="269875"/>
          </a:xfrm>
          <a:prstGeom prst="rect">
            <a:avLst/>
          </a:prstGeom>
        </p:spPr>
        <p:txBody>
          <a:bodyPr vert="horz" lIns="100794" tIns="50397" rIns="100794" bIns="50397" anchor="ctr" anchorCtr="0">
            <a:normAutofit/>
          </a:bodyPr>
          <a:lstStyle>
            <a:lvl1pPr algn="ctr" eaLnBrk="1" latinLnBrk="0" hangingPunct="1">
              <a:defRPr kumimoji="0" sz="15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FBBF65D-A6B7-4565-AC7D-0799757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0" r:id="rId2"/>
    <p:sldLayoutId id="2147483835" r:id="rId3"/>
    <p:sldLayoutId id="2147483836" r:id="rId4"/>
    <p:sldLayoutId id="2147483837" r:id="rId5"/>
    <p:sldLayoutId id="2147483831" r:id="rId6"/>
    <p:sldLayoutId id="2147483838" r:id="rId7"/>
    <p:sldLayoutId id="2147483832" r:id="rId8"/>
    <p:sldLayoutId id="2147483839" r:id="rId9"/>
    <p:sldLayoutId id="2147483833" r:id="rId10"/>
    <p:sldLayoutId id="2147483840" r:id="rId11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0"/>
        </a:defRPr>
      </a:lvl9pPr>
    </p:titleStyle>
    <p:bodyStyle>
      <a:lvl1pPr marL="352425" indent="-352425" algn="l" rtl="0" eaLnBrk="0" fontAlgn="base" hangingPunct="0">
        <a:spcBef>
          <a:spcPts val="775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04850" indent="-30162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006475" indent="-250825" algn="l" rtl="0" eaLnBrk="0" fontAlgn="base" hangingPunct="0">
        <a:spcBef>
          <a:spcPts val="55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300" indent="-250825" algn="l" rtl="0" eaLnBrk="0" fontAlgn="base" hangingPunct="0">
        <a:spcBef>
          <a:spcPts val="438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14538" indent="-250825" algn="l" rtl="0" eaLnBrk="0" fontAlgn="base" hangingPunct="0">
        <a:spcBef>
          <a:spcPts val="438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318269" indent="-251986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620652" indent="-251986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923035" indent="-251986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225418" indent="-251986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2219" y="4286250"/>
            <a:ext cx="9153525" cy="20161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b="1" dirty="0"/>
              <a:t>CSE 331</a:t>
            </a:r>
            <a:br>
              <a:rPr lang="en-US" sz="4400" b="1" dirty="0"/>
            </a:br>
            <a:r>
              <a:rPr lang="en-US" sz="4400" b="1" dirty="0"/>
              <a:t>Software Design &amp; Implementation</a:t>
            </a:r>
            <a:br>
              <a:rPr lang="en-US" sz="4400" b="1" dirty="0"/>
            </a:br>
            <a:r>
              <a:rPr lang="en-US" sz="4400" b="1" dirty="0" smtClean="0">
                <a:solidFill>
                  <a:schemeClr val="accent1"/>
                </a:solidFill>
              </a:rPr>
              <a:t>Abstract data types II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2642481" y="6672263"/>
            <a:ext cx="7389813" cy="75565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Autumn 2011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511691" y="353984"/>
            <a:ext cx="7035018" cy="4030496"/>
            <a:chOff x="-3349147" y="1622067"/>
            <a:chExt cx="8192777" cy="5050196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443330" y="1622067"/>
              <a:ext cx="7286960" cy="50501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6" name="Curved Connector 5"/>
            <p:cNvCxnSpPr/>
            <p:nvPr/>
          </p:nvCxnSpPr>
          <p:spPr>
            <a:xfrm flipV="1">
              <a:off x="-847677" y="2641767"/>
              <a:ext cx="4981433" cy="3398293"/>
            </a:xfrm>
            <a:prstGeom prst="curvedConnector3">
              <a:avLst>
                <a:gd name="adj1" fmla="val 130548"/>
              </a:avLst>
            </a:prstGeom>
            <a:ln w="57150">
              <a:solidFill>
                <a:srgbClr val="C00000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urved Connector 6"/>
            <p:cNvCxnSpPr/>
            <p:nvPr/>
          </p:nvCxnSpPr>
          <p:spPr>
            <a:xfrm flipV="1">
              <a:off x="-3349147" y="2187626"/>
              <a:ext cx="4981433" cy="3398293"/>
            </a:xfrm>
            <a:prstGeom prst="curvedConnector3">
              <a:avLst>
                <a:gd name="adj1" fmla="val 130548"/>
              </a:avLst>
            </a:prstGeom>
            <a:ln w="57150">
              <a:solidFill>
                <a:srgbClr val="C00000"/>
              </a:solidFill>
              <a:headEnd type="arrow" w="lg" len="lg"/>
              <a:tailEnd type="none" w="lg" len="lg"/>
            </a:ln>
            <a:scene3d>
              <a:camera prst="orthographicFront">
                <a:rot lat="0" lon="0" rev="108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on producers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rgbClr val="94B6D2"/>
              </a:buClr>
            </a:pPr>
            <a:r>
              <a:rPr lang="en-US" dirty="0" smtClean="0">
                <a:solidFill>
                  <a:prstClr val="black"/>
                </a:solidFill>
              </a:rPr>
              <a:t>Common </a:t>
            </a:r>
            <a:r>
              <a:rPr lang="en-US" dirty="0">
                <a:solidFill>
                  <a:prstClr val="black"/>
                </a:solidFill>
              </a:rPr>
              <a:t>in immutable </a:t>
            </a:r>
            <a:r>
              <a:rPr lang="en-US" dirty="0" smtClean="0">
                <a:solidFill>
                  <a:prstClr val="black"/>
                </a:solidFill>
              </a:rPr>
              <a:t>types like </a:t>
            </a:r>
            <a:r>
              <a:rPr lang="en-US" sz="2500" b="1" dirty="0" err="1" smtClean="0">
                <a:solidFill>
                  <a:prstClr val="black"/>
                </a:solidFill>
                <a:latin typeface="Courier New" pitchFamily="49" charset="0"/>
              </a:rPr>
              <a:t>java.lang.String</a:t>
            </a:r>
            <a:endParaRPr lang="en-US" sz="2500" b="1" dirty="0">
              <a:solidFill>
                <a:prstClr val="black"/>
              </a:solidFill>
              <a:latin typeface="Courier New" pitchFamily="49" charset="0"/>
            </a:endParaRPr>
          </a:p>
          <a:p>
            <a:pPr lvl="1">
              <a:lnSpc>
                <a:spcPct val="90000"/>
              </a:lnSpc>
              <a:buClr>
                <a:srgbClr val="DD8047"/>
              </a:buClr>
            </a:pPr>
            <a:r>
              <a:rPr lang="en-US" dirty="0">
                <a:solidFill>
                  <a:prstClr val="black"/>
                </a:solidFill>
              </a:rPr>
              <a:t>	</a:t>
            </a:r>
            <a:r>
              <a:rPr lang="en-US" dirty="0" smtClean="0">
                <a:solidFill>
                  <a:prstClr val="black"/>
                </a:solidFill>
              </a:rPr>
              <a:t>Ex: </a:t>
            </a:r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</a:rPr>
              <a:t>String </a:t>
            </a:r>
            <a:r>
              <a:rPr lang="en-US" sz="2400" b="1" dirty="0">
                <a:solidFill>
                  <a:prstClr val="black"/>
                </a:solidFill>
                <a:latin typeface="Courier New" pitchFamily="49" charset="0"/>
              </a:rPr>
              <a:t>substring(</a:t>
            </a:r>
            <a:r>
              <a:rPr lang="en-US" sz="2400" b="1" dirty="0" err="1">
                <a:solidFill>
                  <a:prstClr val="black"/>
                </a:solidFill>
                <a:latin typeface="Courier New" pitchFamily="49" charset="0"/>
              </a:rPr>
              <a:t>int</a:t>
            </a:r>
            <a:r>
              <a:rPr lang="en-US" sz="2400" b="1" dirty="0">
                <a:solidFill>
                  <a:prstClr val="black"/>
                </a:solidFill>
                <a:latin typeface="Courier New" pitchFamily="49" charset="0"/>
              </a:rPr>
              <a:t> offset, </a:t>
            </a:r>
            <a:r>
              <a:rPr lang="en-US" sz="2400" b="1" dirty="0" err="1">
                <a:solidFill>
                  <a:prstClr val="black"/>
                </a:solidFill>
                <a:latin typeface="Courier New" pitchFamily="49" charset="0"/>
              </a:rPr>
              <a:t>int</a:t>
            </a:r>
            <a:r>
              <a:rPr lang="en-US" sz="2400" b="1" dirty="0">
                <a:solidFill>
                  <a:prstClr val="black"/>
                </a:solidFill>
                <a:latin typeface="Courier New" pitchFamily="49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Courier New" pitchFamily="49" charset="0"/>
              </a:rPr>
              <a:t>len</a:t>
            </a:r>
            <a:r>
              <a:rPr lang="en-US" sz="2400" b="1" dirty="0">
                <a:solidFill>
                  <a:prstClr val="black"/>
                </a:solidFill>
                <a:latin typeface="Courier New" pitchFamily="49" charset="0"/>
              </a:rPr>
              <a:t>)</a:t>
            </a:r>
          </a:p>
          <a:p>
            <a:pPr>
              <a:lnSpc>
                <a:spcPct val="90000"/>
              </a:lnSpc>
              <a:buClr>
                <a:srgbClr val="94B6D2"/>
              </a:buClr>
            </a:pPr>
            <a:r>
              <a:rPr lang="en-US" dirty="0">
                <a:solidFill>
                  <a:prstClr val="black"/>
                </a:solidFill>
              </a:rPr>
              <a:t>No side </a:t>
            </a:r>
            <a:r>
              <a:rPr lang="en-US" dirty="0" smtClean="0">
                <a:solidFill>
                  <a:prstClr val="black"/>
                </a:solidFill>
              </a:rPr>
              <a:t>effects</a:t>
            </a:r>
          </a:p>
          <a:p>
            <a:pPr lvl="1">
              <a:lnSpc>
                <a:spcPct val="90000"/>
              </a:lnSpc>
              <a:buClr>
                <a:srgbClr val="94B6D2"/>
              </a:buClr>
            </a:pPr>
            <a:r>
              <a:rPr lang="en-US" dirty="0" smtClean="0">
                <a:solidFill>
                  <a:prstClr val="black"/>
                </a:solidFill>
              </a:rPr>
              <a:t>That is, they can affect the program state but cannot have a side effect on the existing values of the ADT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45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IntSet, a mutable datatype</a:t>
            </a:r>
            <a:endParaRPr lang="en-US" dirty="0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75189" y="1764665"/>
            <a:ext cx="8985726" cy="3200062"/>
          </a:xfrm>
          <a:solidFill>
            <a:schemeClr val="accent4">
              <a:alpha val="50000"/>
            </a:schemeClr>
          </a:solidFill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// Overview: An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IntSet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is a mutable, unbounded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// set of integers { x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...,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}.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IntSet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// effects: makes a new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IntSet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{}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IntSet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…  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58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IntSet:  observers</a:t>
            </a:r>
            <a:endParaRPr lang="en-US" dirty="0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75189" y="1764665"/>
            <a:ext cx="8985726" cy="4718427"/>
          </a:xfrm>
          <a:solidFill>
            <a:schemeClr val="accent4">
              <a:alpha val="50000"/>
            </a:schemeClr>
          </a:solidFill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// returns: true if x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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this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//          else returns false 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contains(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x)</a:t>
            </a: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// returns: the cardinality of this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size()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// returns: some element of this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// throws: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EmptyException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when size()==0 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choose()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17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IntSet:  mutators </a:t>
            </a:r>
            <a:endParaRPr lang="en-US" dirty="0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75189" y="1764665"/>
            <a:ext cx="8985726" cy="3302655"/>
          </a:xfrm>
          <a:solidFill>
            <a:schemeClr val="accent4">
              <a:alpha val="50000"/>
            </a:schemeClr>
          </a:solidFill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// modifies: this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// effects: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post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pre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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{x}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public void add(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x)    // insert an element</a:t>
            </a: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// modifies: this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// effects: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post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pre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- {x}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public void remove(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x)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94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Notes on mutators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Operations that modify an element of the type</a:t>
            </a:r>
          </a:p>
          <a:p>
            <a:r>
              <a:rPr lang="en-US" dirty="0" smtClean="0"/>
              <a:t>Rarely modify anything other than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this</a:t>
            </a:r>
          </a:p>
          <a:p>
            <a:pPr lvl="1"/>
            <a:r>
              <a:rPr lang="en-US" dirty="0" smtClean="0"/>
              <a:t>Must list 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dirty="0" smtClean="0"/>
              <a:t> in modifies clause if modified</a:t>
            </a:r>
          </a:p>
          <a:p>
            <a:r>
              <a:rPr lang="en-US" dirty="0" smtClean="0"/>
              <a:t>Typically have no return value</a:t>
            </a:r>
          </a:p>
          <a:p>
            <a:r>
              <a:rPr lang="en-US" dirty="0" smtClean="0"/>
              <a:t>Mutable ADTs may have producers too, but that is less common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 331 Autumn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70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examples focused on the abstraction specification – with no connection at all to a concrete implementation</a:t>
            </a:r>
          </a:p>
          <a:p>
            <a:r>
              <a:rPr lang="en-US" dirty="0" smtClean="0"/>
              <a:t>To connect them we need the abstraction function (AF), which maps values of the concrete implementation of the ADT (for 331, instances of a Java class) into abstract values in the specification</a:t>
            </a:r>
          </a:p>
          <a:p>
            <a:r>
              <a:rPr lang="en-US" dirty="0" smtClean="0"/>
              <a:t>The representation invariant (RI) ensures that values in the concrete implementation are well-defined – that is, the RI must hold for every element in the domain of the AF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 331 Autumn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96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AF is a </a:t>
            </a:r>
            <a:r>
              <a:rPr lang="en-US" b="1" dirty="0" smtClean="0"/>
              <a:t>function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dirty="0" smtClean="0"/>
              <a:t>do we map concrete to abstract rather than vice versa?</a:t>
            </a:r>
          </a:p>
          <a:p>
            <a:r>
              <a:rPr lang="en-US" dirty="0" smtClean="0"/>
              <a:t>It’s not a function in the other direction.</a:t>
            </a:r>
          </a:p>
          <a:p>
            <a:pPr lvl="1"/>
            <a:r>
              <a:rPr lang="en-US" dirty="0" smtClean="0"/>
              <a:t>Ex: lists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dirty="0" smtClean="0"/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b,a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b="1" dirty="0">
                <a:cs typeface="Courier New" pitchFamily="49" charset="0"/>
              </a:rPr>
              <a:t> </a:t>
            </a:r>
            <a:r>
              <a:rPr lang="en-US" dirty="0" smtClean="0"/>
              <a:t>both represent </a:t>
            </a:r>
            <a:r>
              <a:rPr lang="en-US" dirty="0" smtClean="0"/>
              <a:t>the set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{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a,b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}</a:t>
            </a:r>
            <a:r>
              <a:rPr lang="en-US" b="1" dirty="0" smtClean="0">
                <a:cs typeface="Consolas" pitchFamily="49" charset="0"/>
              </a:rPr>
              <a:t> </a:t>
            </a:r>
            <a:r>
              <a:rPr lang="en-US" dirty="0" smtClean="0"/>
              <a:t>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CharSet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It’s not as useful in the other </a:t>
            </a:r>
            <a:r>
              <a:rPr lang="en-US" dirty="0" smtClean="0"/>
              <a:t>direction – we can manipulate abstract values through abstract operations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617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49041" y="500084"/>
            <a:ext cx="3781153" cy="717331"/>
          </a:xfrm>
          <a:solidFill>
            <a:srgbClr val="92D050">
              <a:alpha val="50000"/>
            </a:srgbClr>
          </a:solidFill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2000" dirty="0"/>
              <a:t>A</a:t>
            </a:r>
            <a:r>
              <a:rPr lang="en-US" sz="2000" dirty="0" smtClean="0"/>
              <a:t>bstract stack with array and “top” index implementation</a:t>
            </a:r>
            <a:endParaRPr lang="en-US" sz="2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549504"/>
              </p:ext>
            </p:extLst>
          </p:nvPr>
        </p:nvGraphicFramePr>
        <p:xfrm>
          <a:off x="462470" y="1940023"/>
          <a:ext cx="357229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0913"/>
                <a:gridCol w="760462"/>
                <a:gridCol w="760462"/>
                <a:gridCol w="76046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new()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3141178"/>
              </p:ext>
            </p:extLst>
          </p:nvPr>
        </p:nvGraphicFramePr>
        <p:xfrm>
          <a:off x="462470" y="3620059"/>
          <a:ext cx="357229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0913"/>
                <a:gridCol w="760462"/>
                <a:gridCol w="760462"/>
                <a:gridCol w="76046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push(17)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Up Arrow 11"/>
          <p:cNvSpPr/>
          <p:nvPr/>
        </p:nvSpPr>
        <p:spPr>
          <a:xfrm>
            <a:off x="2225115" y="3990899"/>
            <a:ext cx="570155" cy="114031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Top=1</a:t>
            </a:r>
            <a:endParaRPr lang="en-US" sz="2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8999864"/>
              </p:ext>
            </p:extLst>
          </p:nvPr>
        </p:nvGraphicFramePr>
        <p:xfrm>
          <a:off x="462470" y="5386159"/>
          <a:ext cx="357229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0913"/>
                <a:gridCol w="760462"/>
                <a:gridCol w="760462"/>
                <a:gridCol w="76046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push(-9)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Up Arrow 13"/>
          <p:cNvSpPr/>
          <p:nvPr/>
        </p:nvSpPr>
        <p:spPr>
          <a:xfrm>
            <a:off x="2990494" y="5756999"/>
            <a:ext cx="570155" cy="114031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Top=2</a:t>
            </a:r>
            <a:endParaRPr lang="en-US" sz="2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1458554" y="2310863"/>
            <a:ext cx="2646947" cy="1140312"/>
            <a:chOff x="1458554" y="2310863"/>
            <a:chExt cx="2646947" cy="1140312"/>
          </a:xfrm>
        </p:grpSpPr>
        <p:sp>
          <p:nvSpPr>
            <p:cNvPr id="10" name="Up Arrow 9"/>
            <p:cNvSpPr/>
            <p:nvPr/>
          </p:nvSpPr>
          <p:spPr>
            <a:xfrm>
              <a:off x="1458554" y="2310863"/>
              <a:ext cx="570155" cy="1140312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Top=0</a:t>
              </a:r>
              <a:endPara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510192" y="2706056"/>
              <a:ext cx="15953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latin typeface="Consolas" pitchFamily="49" charset="0"/>
                  <a:cs typeface="Consolas" pitchFamily="49" charset="0"/>
                </a:rPr>
                <a:t>stack = &lt;&gt;</a:t>
              </a:r>
              <a:endParaRPr lang="en-US" sz="2000" b="1" dirty="0">
                <a:latin typeface="Consolas" pitchFamily="49" charset="0"/>
                <a:cs typeface="Consolas" pitchFamily="49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377190" y="4330222"/>
            <a:ext cx="18774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stack = &lt;17&gt;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7190" y="6107080"/>
            <a:ext cx="23006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stack = &lt;17,-9&gt;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7771939"/>
              </p:ext>
            </p:extLst>
          </p:nvPr>
        </p:nvGraphicFramePr>
        <p:xfrm>
          <a:off x="5228264" y="1940023"/>
          <a:ext cx="357229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0913"/>
                <a:gridCol w="760462"/>
                <a:gridCol w="760462"/>
                <a:gridCol w="76046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pop()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5210324" y="2650186"/>
            <a:ext cx="18774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stack = &lt;17&gt;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6" name="Up Arrow 25"/>
          <p:cNvSpPr/>
          <p:nvPr/>
        </p:nvSpPr>
        <p:spPr>
          <a:xfrm>
            <a:off x="6992467" y="2314439"/>
            <a:ext cx="570155" cy="114031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Top=1</a:t>
            </a:r>
            <a:endParaRPr lang="en-US" sz="2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572461" y="3899335"/>
            <a:ext cx="3980330" cy="3170099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+mn-lt"/>
              </a:rPr>
              <a:t>Abstract states </a:t>
            </a:r>
            <a:r>
              <a:rPr lang="en-US" sz="2000" dirty="0" smtClean="0">
                <a:latin typeface="+mn-lt"/>
              </a:rPr>
              <a:t>are the same</a:t>
            </a:r>
            <a:br>
              <a:rPr lang="en-US" sz="2000" dirty="0" smtClean="0">
                <a:latin typeface="+mn-lt"/>
              </a:rPr>
            </a:br>
            <a:r>
              <a:rPr lang="en-US" sz="2000" b="1" dirty="0">
                <a:latin typeface="Consolas" pitchFamily="49" charset="0"/>
                <a:cs typeface="Consolas" pitchFamily="49" charset="0"/>
              </a:rPr>
              <a:t>stack = &lt;17&gt; = &lt;17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&gt;</a:t>
            </a:r>
            <a:br>
              <a:rPr lang="en-US" sz="2000" b="1" dirty="0" smtClean="0">
                <a:latin typeface="Consolas" pitchFamily="49" charset="0"/>
                <a:cs typeface="Consolas" pitchFamily="49" charset="0"/>
              </a:rPr>
            </a:br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Concrete </a:t>
            </a:r>
            <a:r>
              <a:rPr lang="en-US" sz="2000" dirty="0">
                <a:latin typeface="+mn-lt"/>
              </a:rPr>
              <a:t>states </a:t>
            </a:r>
            <a:r>
              <a:rPr lang="en-US" sz="2000" dirty="0" smtClean="0">
                <a:latin typeface="+mn-lt"/>
              </a:rPr>
              <a:t>are different</a:t>
            </a:r>
            <a:br>
              <a:rPr lang="en-US" sz="2000" dirty="0" smtClean="0">
                <a:latin typeface="+mn-lt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&lt;[17,0,0], top=1&gt;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≠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&lt;[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17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,-9,0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], top=1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US" sz="2000" dirty="0">
                <a:latin typeface="+mn-lt"/>
              </a:rPr>
              <a:t>AF is a function</a:t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AF</a:t>
            </a:r>
            <a:r>
              <a:rPr lang="en-US" sz="2000" baseline="30000" dirty="0">
                <a:latin typeface="+mn-lt"/>
              </a:rPr>
              <a:t>-1</a:t>
            </a:r>
            <a:r>
              <a:rPr lang="en-US" sz="2000" dirty="0">
                <a:latin typeface="+mn-lt"/>
              </a:rPr>
              <a:t> is not a </a:t>
            </a:r>
            <a:r>
              <a:rPr lang="en-US" sz="2000" dirty="0" smtClean="0">
                <a:latin typeface="+mn-lt"/>
              </a:rPr>
              <a:t>function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4034769" y="3184264"/>
            <a:ext cx="1924967" cy="1043491"/>
          </a:xfrm>
          <a:prstGeom prst="straightConnector1">
            <a:avLst/>
          </a:prstGeom>
          <a:ln w="571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Date Placeholder 38"/>
          <p:cNvSpPr>
            <a:spLocks noGrp="1"/>
          </p:cNvSpPr>
          <p:nvPr>
            <p:ph type="dt" sz="half" idx="10"/>
          </p:nvPr>
        </p:nvSpPr>
        <p:spPr>
          <a:xfrm>
            <a:off x="6718300" y="7074224"/>
            <a:ext cx="2938463" cy="40163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CSE 331 Autumn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748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6" grpId="0"/>
      <p:bldP spid="17" grpId="0"/>
      <p:bldP spid="25" grpId="0"/>
      <p:bldP spid="26" grpId="0" animBg="1"/>
      <p:bldP spid="3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Writing an abstraction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domain:  all representations that satisfy the rep invariant</a:t>
            </a:r>
          </a:p>
          <a:p>
            <a:r>
              <a:rPr lang="en-US" dirty="0" smtClean="0"/>
              <a:t>The range:  can be tricky to denote</a:t>
            </a:r>
          </a:p>
          <a:p>
            <a:pPr lvl="1"/>
            <a:r>
              <a:rPr lang="en-US" dirty="0" smtClean="0"/>
              <a:t>For mathematical entities like sets:  relatively easy</a:t>
            </a:r>
          </a:p>
          <a:p>
            <a:pPr lvl="1"/>
            <a:r>
              <a:rPr lang="en-US" dirty="0" smtClean="0"/>
              <a:t>For more complex abstractions:  give them fields</a:t>
            </a:r>
          </a:p>
          <a:p>
            <a:pPr lvl="2"/>
            <a:r>
              <a:rPr lang="en-US" dirty="0" smtClean="0"/>
              <a:t>AF defines the value of each “specification field”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overview section of the specification should provide a way of writing abstract values</a:t>
            </a:r>
          </a:p>
          <a:p>
            <a:pPr lvl="1"/>
            <a:r>
              <a:rPr lang="en-US" dirty="0" smtClean="0"/>
              <a:t>A printed representation is valuable for debugging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52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the rep invariant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void delete(Character c) {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checkRep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elts.remove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checkRep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/** Verify that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contains no duplicates. */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/*  throw an exception if it doesn’t */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private void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checkRep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for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 = 0; i &lt;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elts.size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 i++) {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assert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elts.indexOf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elts.elementAt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(i)) == i;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67549" y="2228850"/>
            <a:ext cx="2593365" cy="83099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+mn-lt"/>
              </a:rPr>
              <a:t>From Friday’s </a:t>
            </a:r>
            <a:r>
              <a:rPr lang="en-US" b="1" dirty="0" err="1" smtClean="0">
                <a:latin typeface="+mn-lt"/>
              </a:rPr>
              <a:t>CharSet</a:t>
            </a:r>
            <a:r>
              <a:rPr lang="en-US" b="1" dirty="0" smtClean="0">
                <a:latin typeface="+mn-lt"/>
              </a:rPr>
              <a:t> example</a:t>
            </a:r>
            <a:endParaRPr lang="en-US" b="1" dirty="0">
              <a:latin typeface="+mn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92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Kinds of ADT </a:t>
            </a:r>
            <a:r>
              <a:rPr lang="en-US" dirty="0" smtClean="0"/>
              <a:t>operations (abstract)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8591363"/>
              </p:ext>
            </p:extLst>
          </p:nvPr>
        </p:nvGraphicFramePr>
        <p:xfrm>
          <a:off x="476251" y="1872340"/>
          <a:ext cx="9184662" cy="402336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933949"/>
                <a:gridCol w="2163184"/>
                <a:gridCol w="208752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creators &amp; producers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mutators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observers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make new values of an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dirty="0" smtClean="0"/>
                        <a:t>ADT</a:t>
                      </a:r>
                    </a:p>
                    <a:p>
                      <a:pPr marL="457200" indent="-457200">
                        <a:buFont typeface="Courier New" pitchFamily="49" charset="0"/>
                        <a:buChar char="o"/>
                      </a:pPr>
                      <a:r>
                        <a:rPr lang="en-US" sz="2800" dirty="0" smtClean="0"/>
                        <a:t>Creators</a:t>
                      </a:r>
                      <a:r>
                        <a:rPr lang="en-US" sz="2800" baseline="0" dirty="0" smtClean="0"/>
                        <a:t> return new ADT values (analogous to constructors) – </a:t>
                      </a:r>
                      <a:r>
                        <a:rPr lang="en-US" sz="2400" baseline="0" dirty="0" smtClean="0"/>
                        <a:t>effects</a:t>
                      </a:r>
                      <a:r>
                        <a:rPr lang="en-US" sz="2800" baseline="0" dirty="0" smtClean="0"/>
                        <a:t> not </a:t>
                      </a:r>
                      <a:r>
                        <a:rPr kumimoji="0" lang="en-US" sz="2400" kern="1200" baseline="0" dirty="0" smtClean="0"/>
                        <a:t>modifies</a:t>
                      </a:r>
                    </a:p>
                    <a:p>
                      <a:pPr marL="457200" indent="-457200">
                        <a:buFont typeface="Courier New" pitchFamily="49" charset="0"/>
                        <a:buChar char="o"/>
                      </a:pPr>
                      <a:r>
                        <a:rPr lang="en-US" sz="2800" baseline="0" dirty="0" smtClean="0"/>
                        <a:t>Producers are operations on the type that return new values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modify a value of the ADT</a:t>
                      </a:r>
                      <a:r>
                        <a:rPr lang="en-US" sz="2800" baseline="0" dirty="0" smtClean="0"/>
                        <a:t> (without affecting reference </a:t>
                      </a:r>
                      <a:r>
                        <a:rPr lang="en-US" sz="2800" baseline="0" dirty="0" smtClean="0"/>
                        <a:t>equality; </a:t>
                      </a:r>
                      <a:r>
                        <a:rPr lang="en-US" sz="2800" baseline="0" dirty="0" smtClean="0"/>
                        <a:t>that is, </a:t>
                      </a:r>
                      <a:r>
                        <a:rPr lang="en-US" sz="28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==</a:t>
                      </a:r>
                      <a:r>
                        <a:rPr lang="en-US" sz="2800" baseline="0" dirty="0" smtClean="0"/>
                        <a:t> still holds)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return</a:t>
                      </a:r>
                      <a:r>
                        <a:rPr lang="en-US" sz="2800" baseline="0" dirty="0" smtClean="0"/>
                        <a:t> information to distinguish among values of an ADT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476251" y="6177640"/>
            <a:ext cx="8985726" cy="1189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  <a:spAutoFit/>
          </a:bodyPr>
          <a:lstStyle>
            <a:lvl1pPr marL="352425" indent="-352425" algn="l" rtl="0" eaLnBrk="0" fontAlgn="base" hangingPunct="0">
              <a:spcBef>
                <a:spcPts val="775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04850" indent="-30162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6475" indent="-250825" algn="l" rtl="0" eaLnBrk="0" fontAlgn="base" hangingPunct="0">
              <a:spcBef>
                <a:spcPts val="55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1300" indent="-250825" algn="l" rtl="0" eaLnBrk="0" fontAlgn="base" hangingPunct="0">
              <a:spcBef>
                <a:spcPts val="438"/>
              </a:spcBef>
              <a:spcAft>
                <a:spcPct val="0"/>
              </a:spcAft>
              <a:buClr>
                <a:srgbClr val="A5AB81"/>
              </a:buClr>
              <a:buSzPct val="75000"/>
              <a:buFont typeface="Wingdings" pitchFamily="2" charset="2"/>
              <a:buChar char="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4538" indent="-250825" algn="l" rtl="0" eaLnBrk="0" fontAlgn="base" hangingPunct="0">
              <a:spcBef>
                <a:spcPts val="438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18269" indent="-251986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20652" indent="-251986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23035" indent="-251986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25418" indent="-251986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Mutable ADTs: creators, </a:t>
            </a:r>
            <a:r>
              <a:rPr lang="en-US" dirty="0" smtClean="0"/>
              <a:t>observers, </a:t>
            </a:r>
            <a:r>
              <a:rPr lang="en-US" dirty="0" smtClean="0"/>
              <a:t>and </a:t>
            </a:r>
            <a:r>
              <a:rPr lang="en-US" dirty="0" err="1" smtClean="0"/>
              <a:t>mutators</a:t>
            </a:r>
            <a:endParaRPr lang="en-US" dirty="0" smtClean="0"/>
          </a:p>
          <a:p>
            <a:r>
              <a:rPr lang="en-US" dirty="0" smtClean="0"/>
              <a:t>Immutable ADTs: creators, </a:t>
            </a:r>
            <a:r>
              <a:rPr lang="en-US" dirty="0" smtClean="0"/>
              <a:t>observers, </a:t>
            </a:r>
            <a:r>
              <a:rPr lang="en-US" dirty="0" smtClean="0"/>
              <a:t>and producers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91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repOK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 smtClean="0">
                <a:cs typeface="Courier New" pitchFamily="49" charset="0"/>
              </a:rPr>
              <a:t> </a:t>
            </a:r>
            <a:r>
              <a:rPr lang="en-US" dirty="0" smtClean="0"/>
              <a:t>returns a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boolean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Callers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repOK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>
                <a:cs typeface="Courier New" pitchFamily="49" charset="0"/>
              </a:rPr>
              <a:t> </a:t>
            </a:r>
            <a:r>
              <a:rPr lang="en-US" dirty="0" smtClean="0"/>
              <a:t>check the return value</a:t>
            </a:r>
          </a:p>
          <a:p>
            <a:r>
              <a:rPr lang="en-US" dirty="0" smtClean="0"/>
              <a:t>Why do this instead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checkRep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?</a:t>
            </a:r>
          </a:p>
          <a:p>
            <a:r>
              <a:rPr lang="en-US" dirty="0" smtClean="0"/>
              <a:t>More flexibility if the representation is invalid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69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Checking rep invariants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code always check that the rep invariant holds?</a:t>
            </a:r>
          </a:p>
          <a:p>
            <a:pPr lvl="1"/>
            <a:r>
              <a:rPr lang="en-US" dirty="0" smtClean="0"/>
              <a:t>Yes, if it’s inexpensive (in terms of run-time)</a:t>
            </a:r>
          </a:p>
          <a:p>
            <a:pPr lvl="1"/>
            <a:r>
              <a:rPr lang="en-US" dirty="0" smtClean="0"/>
              <a:t>Yes, for debugging (even when it’s expensive)</a:t>
            </a:r>
          </a:p>
          <a:p>
            <a:pPr lvl="1"/>
            <a:r>
              <a:rPr lang="en-US" dirty="0" smtClean="0"/>
              <a:t>It’s quite hard to justify turning the checking off</a:t>
            </a:r>
          </a:p>
          <a:p>
            <a:pPr lvl="1"/>
            <a:r>
              <a:rPr lang="en-US" dirty="0" smtClean="0"/>
              <a:t>Some private methods need not check – why?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10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Practice defensive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Assume that you will make </a:t>
            </a:r>
            <a:r>
              <a:rPr lang="en-US" sz="2800" dirty="0" smtClean="0"/>
              <a:t>mistakes – if you’re wrong in this assumption you’re (a) superhuman and (b) ahead of the game anyway</a:t>
            </a:r>
            <a:endParaRPr lang="en-US" sz="2800" dirty="0" smtClean="0"/>
          </a:p>
          <a:p>
            <a:r>
              <a:rPr lang="en-US" sz="2800" dirty="0" smtClean="0"/>
              <a:t>Write code designed to catch them</a:t>
            </a:r>
          </a:p>
          <a:p>
            <a:pPr lvl="1"/>
            <a:r>
              <a:rPr lang="en-US" sz="2800" dirty="0" smtClean="0"/>
              <a:t>On entry:</a:t>
            </a:r>
            <a:r>
              <a:rPr lang="en-US" sz="2800" dirty="0"/>
              <a:t> </a:t>
            </a:r>
            <a:r>
              <a:rPr lang="en-US" sz="2400" dirty="0"/>
              <a:t>c</a:t>
            </a:r>
            <a:r>
              <a:rPr lang="en-US" sz="2400" dirty="0" smtClean="0"/>
              <a:t>heck rep invariant </a:t>
            </a:r>
            <a:r>
              <a:rPr lang="en-US" sz="2400" i="1" dirty="0" smtClean="0"/>
              <a:t>and</a:t>
            </a:r>
            <a:r>
              <a:rPr lang="en-US" sz="2400" dirty="0" smtClean="0"/>
              <a:t> check preconditions</a:t>
            </a:r>
          </a:p>
          <a:p>
            <a:pPr lvl="1"/>
            <a:r>
              <a:rPr lang="en-US" sz="2800" dirty="0" smtClean="0"/>
              <a:t>On exit:  c</a:t>
            </a:r>
            <a:r>
              <a:rPr lang="en-US" sz="2400" dirty="0" smtClean="0"/>
              <a:t>heck rep invariant </a:t>
            </a:r>
            <a:r>
              <a:rPr lang="en-US" sz="2400" i="1" dirty="0" smtClean="0"/>
              <a:t>and</a:t>
            </a:r>
            <a:r>
              <a:rPr lang="en-US" sz="2400" dirty="0" smtClean="0"/>
              <a:t> check </a:t>
            </a:r>
            <a:r>
              <a:rPr lang="en-US" sz="2400" dirty="0" err="1" smtClean="0"/>
              <a:t>postconditions</a:t>
            </a:r>
            <a:endParaRPr lang="en-US" sz="2400" dirty="0" smtClean="0"/>
          </a:p>
          <a:p>
            <a:r>
              <a:rPr lang="en-US" sz="2800" dirty="0" smtClean="0"/>
              <a:t>Checking the rep invariant helps you discover errors</a:t>
            </a:r>
          </a:p>
          <a:p>
            <a:r>
              <a:rPr lang="en-US" sz="2800" dirty="0" smtClean="0"/>
              <a:t>Reasoning about the rep invariant helps you avoid errors</a:t>
            </a:r>
          </a:p>
          <a:p>
            <a:pPr lvl="1"/>
            <a:r>
              <a:rPr lang="en-US" sz="2800" dirty="0" smtClean="0"/>
              <a:t>Or prove that they do not exist!</a:t>
            </a:r>
          </a:p>
          <a:p>
            <a:pPr lvl="1"/>
            <a:r>
              <a:rPr lang="en-US" sz="2800" dirty="0" smtClean="0"/>
              <a:t>More about reasoning later in the term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84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Representation exposure </a:t>
            </a:r>
            <a:r>
              <a:rPr lang="en-US" dirty="0" err="1" smtClean="0"/>
              <a:t>redux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Hiding the representation of data in the concrete implementation increases the strength of the specification contract, making the rights and responsibilities of both the client and the implementer clearer</a:t>
            </a:r>
          </a:p>
          <a:p>
            <a:r>
              <a:rPr lang="en-US" dirty="0" smtClean="0"/>
              <a:t>Defining the fields as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dirty="0" smtClean="0"/>
              <a:t> in a class is </a:t>
            </a:r>
            <a:r>
              <a:rPr lang="en-US" i="1" dirty="0" smtClean="0"/>
              <a:t>not</a:t>
            </a:r>
            <a:r>
              <a:rPr lang="en-US" dirty="0" smtClean="0"/>
              <a:t> sufficient to ensure that the representation is hidden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Representation exposure</a:t>
            </a:r>
            <a:r>
              <a:rPr lang="en-US" dirty="0" smtClean="0"/>
              <a:t> arises when information about the representation can be determined by the client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09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Representation </a:t>
            </a:r>
            <a:r>
              <a:rPr lang="en-US" dirty="0" smtClean="0"/>
              <a:t>exposure: example</a:t>
            </a:r>
            <a:endParaRPr lang="en-US" dirty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830" y="3529330"/>
            <a:ext cx="8733790" cy="3109172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US" dirty="0"/>
              <a:t>Is </a:t>
            </a:r>
            <a:r>
              <a:rPr lang="en-US" b="1" dirty="0">
                <a:latin typeface="Courier New" pitchFamily="49" charset="0"/>
              </a:rPr>
              <a:t>Line</a:t>
            </a:r>
            <a:r>
              <a:rPr lang="en-US" sz="4400" dirty="0"/>
              <a:t> </a:t>
            </a:r>
            <a:r>
              <a:rPr lang="en-US" dirty="0"/>
              <a:t>mutable or immutable?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US" dirty="0"/>
              <a:t>It depends on the implementation!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q"/>
            </a:pPr>
            <a:r>
              <a:rPr lang="en-US" dirty="0"/>
              <a:t>If </a:t>
            </a:r>
            <a:r>
              <a:rPr lang="en-US" sz="2400" b="1" dirty="0">
                <a:latin typeface="Courier New" pitchFamily="49" charset="0"/>
              </a:rPr>
              <a:t>Line</a:t>
            </a:r>
            <a:r>
              <a:rPr lang="en-US" sz="3200" dirty="0"/>
              <a:t> </a:t>
            </a:r>
            <a:r>
              <a:rPr lang="en-US" dirty="0"/>
              <a:t>creates an internal copy:  immutable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q"/>
            </a:pPr>
            <a:r>
              <a:rPr lang="en-US" dirty="0"/>
              <a:t>If </a:t>
            </a:r>
            <a:r>
              <a:rPr lang="en-US" sz="2400" b="1" dirty="0">
                <a:latin typeface="Courier New" pitchFamily="49" charset="0"/>
              </a:rPr>
              <a:t>Line</a:t>
            </a:r>
            <a:r>
              <a:rPr lang="en-US" sz="3200" dirty="0"/>
              <a:t> </a:t>
            </a:r>
            <a:r>
              <a:rPr lang="en-US" dirty="0" smtClean="0"/>
              <a:t>stores </a:t>
            </a:r>
            <a:r>
              <a:rPr lang="en-US" dirty="0"/>
              <a:t>a reference to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p1</a:t>
            </a:r>
            <a:r>
              <a:rPr lang="en-US" b="1" dirty="0">
                <a:cs typeface="Courier New" pitchFamily="49" charset="0"/>
              </a:rPr>
              <a:t>,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p2</a:t>
            </a:r>
            <a:r>
              <a:rPr lang="en-US" dirty="0"/>
              <a:t>:  mutable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US" dirty="0" smtClean="0"/>
              <a:t>So, storing </a:t>
            </a:r>
            <a:r>
              <a:rPr lang="en-US" dirty="0"/>
              <a:t>a mutable object in an immutable collection can expose the representation</a:t>
            </a:r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587851" y="1756927"/>
            <a:ext cx="8817769" cy="1652972"/>
          </a:xfrm>
          <a:prstGeom prst="rect">
            <a:avLst/>
          </a:prstGeom>
          <a:solidFill>
            <a:schemeClr val="accent1">
              <a:alpha val="50000"/>
            </a:schemeClr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100794" tIns="50397" rIns="100794" bIns="50397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b="1" dirty="0">
                <a:latin typeface="Courier New" pitchFamily="49" charset="0"/>
              </a:rPr>
              <a:t>Point p1 = new Point();</a:t>
            </a:r>
          </a:p>
          <a:p>
            <a:pPr>
              <a:lnSpc>
                <a:spcPct val="90000"/>
              </a:lnSpc>
            </a:pPr>
            <a:r>
              <a:rPr lang="en-US" sz="2800" b="1" dirty="0">
                <a:latin typeface="Courier New" pitchFamily="49" charset="0"/>
              </a:rPr>
              <a:t>Point p2 = new Point();</a:t>
            </a:r>
          </a:p>
          <a:p>
            <a:pPr>
              <a:lnSpc>
                <a:spcPct val="90000"/>
              </a:lnSpc>
            </a:pPr>
            <a:r>
              <a:rPr lang="en-US" sz="2800" b="1" dirty="0">
                <a:latin typeface="Courier New" pitchFamily="49" charset="0"/>
              </a:rPr>
              <a:t>Line </a:t>
            </a:r>
            <a:r>
              <a:rPr lang="en-US" sz="2800" b="1" dirty="0" err="1">
                <a:latin typeface="Courier New" pitchFamily="49" charset="0"/>
              </a:rPr>
              <a:t>line</a:t>
            </a:r>
            <a:r>
              <a:rPr lang="en-US" sz="2800" b="1" dirty="0">
                <a:latin typeface="Courier New" pitchFamily="49" charset="0"/>
              </a:rPr>
              <a:t> = new Line(p1,p2);</a:t>
            </a:r>
          </a:p>
          <a:p>
            <a:pPr>
              <a:lnSpc>
                <a:spcPct val="90000"/>
              </a:lnSpc>
            </a:pPr>
            <a:r>
              <a:rPr lang="en-US" sz="2800" b="1" dirty="0">
                <a:latin typeface="Courier New" pitchFamily="49" charset="0"/>
              </a:rPr>
              <a:t>p1.translate(5, 10);  // move point </a:t>
            </a:r>
            <a:r>
              <a:rPr lang="en-US" sz="2800" b="1" dirty="0" smtClean="0">
                <a:latin typeface="Courier New" pitchFamily="49" charset="0"/>
              </a:rPr>
              <a:t>p1</a:t>
            </a:r>
            <a:endParaRPr lang="en-US" sz="2800" b="1" dirty="0">
              <a:latin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52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Ways to avoid rep exposure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Exploit immutability – client cannot mutate</a:t>
            </a:r>
          </a:p>
          <a:p>
            <a:pPr marL="403225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Character choose() { // Character is immutable</a:t>
            </a:r>
          </a:p>
          <a:p>
            <a:pPr marL="403225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elts.elementAt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403225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2800" dirty="0" smtClean="0"/>
              <a:t>Make a copy – mutating a copy in the client is OK</a:t>
            </a:r>
          </a:p>
          <a:p>
            <a:pPr marL="403225" lvl="1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List&lt;Character&gt;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403225" lvl="1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return new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&lt;Character&gt;(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03225" lvl="1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2800" dirty="0" smtClean="0"/>
              <a:t>Make an immutable copy – client cannot mutate</a:t>
            </a:r>
          </a:p>
          <a:p>
            <a:pPr marL="403225" lvl="1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List&lt;Character&gt;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403225" lvl="1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Collections.unmodifiableList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&lt;Character&gt;(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03225" lvl="1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44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Benevolent side effects: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Alternative implementation of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member</a:t>
            </a:r>
            <a:r>
              <a:rPr lang="en-US" sz="1800" dirty="0" smtClean="0">
                <a:cs typeface="Courier New" pitchFamily="49" charset="0"/>
              </a:rPr>
              <a:t> </a:t>
            </a:r>
            <a:r>
              <a:rPr lang="en-US" sz="2000" dirty="0"/>
              <a:t>– an </a:t>
            </a:r>
            <a:r>
              <a:rPr lang="en-US" sz="2000" dirty="0" err="1"/>
              <a:t>observor</a:t>
            </a:r>
            <a:endParaRPr lang="en-US" sz="2000" dirty="0"/>
          </a:p>
          <a:p>
            <a:pPr marL="403225" lvl="1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member(Character c1) {</a:t>
            </a:r>
          </a:p>
          <a:p>
            <a:pPr marL="403225" lvl="1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elts.indexOf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(c1);</a:t>
            </a:r>
          </a:p>
          <a:p>
            <a:pPr marL="403225" lvl="1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== -1)</a:t>
            </a:r>
          </a:p>
          <a:p>
            <a:pPr marL="403225" lvl="1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return false;</a:t>
            </a:r>
          </a:p>
          <a:p>
            <a:pPr marL="403225" lvl="1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// move-to-front to</a:t>
            </a:r>
            <a:br>
              <a:rPr lang="en-US" sz="1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// speed up repeated member tests</a:t>
            </a:r>
          </a:p>
          <a:p>
            <a:pPr marL="403225" lvl="1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Character c2 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elts.elementAt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403225" lvl="1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elts.set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(0, c1);</a:t>
            </a:r>
          </a:p>
          <a:p>
            <a:pPr marL="403225" lvl="1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elts.set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, c2);</a:t>
            </a:r>
          </a:p>
          <a:p>
            <a:pPr marL="403225" lvl="1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true;</a:t>
            </a:r>
          </a:p>
          <a:p>
            <a:pPr marL="403225" lvl="1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52425" lvl="1" indent="-352425">
              <a:spcBef>
                <a:spcPts val="775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n-US" sz="2000" dirty="0" smtClean="0"/>
              <a:t>Mutates rep, but not abstract value </a:t>
            </a:r>
            <a:r>
              <a:rPr lang="en-US" sz="2000" dirty="0"/>
              <a:t>– AF maps both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dirty="0" smtClean="0"/>
              <a:t> and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r’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dirty="0" smtClean="0"/>
              <a:t>to abstract value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/>
              <a:t>N</a:t>
            </a:r>
            <a:r>
              <a:rPr lang="en-US" sz="2000" dirty="0" smtClean="0"/>
              <a:t>or does it violate the rep invariant</a:t>
            </a:r>
          </a:p>
          <a:p>
            <a:r>
              <a:rPr lang="en-US" sz="2000" dirty="0" smtClean="0"/>
              <a:t>Arguably, the client can learn something about the representation – at the same time, this is a relatively benign case of rep exposure</a:t>
            </a:r>
            <a:endParaRPr lang="en-US" sz="2000" dirty="0" smtClean="0"/>
          </a:p>
        </p:txBody>
      </p:sp>
      <p:sp>
        <p:nvSpPr>
          <p:cNvPr id="4" name="Oval 1028"/>
          <p:cNvSpPr>
            <a:spLocks noChangeArrowheads="1"/>
          </p:cNvSpPr>
          <p:nvPr/>
        </p:nvSpPr>
        <p:spPr bwMode="auto">
          <a:xfrm>
            <a:off x="6970236" y="4285615"/>
            <a:ext cx="503873" cy="50419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100794" tIns="50397" rIns="100794" bIns="50397" anchor="ctr" anchorCtr="1"/>
          <a:lstStyle/>
          <a:p>
            <a:pPr algn="ctr"/>
            <a:r>
              <a:rPr lang="en-US" sz="1800" b="1">
                <a:latin typeface="Courier New" pitchFamily="49" charset="0"/>
                <a:cs typeface="Courier New" pitchFamily="49" charset="0"/>
              </a:rPr>
              <a:t>r</a:t>
            </a:r>
          </a:p>
        </p:txBody>
      </p:sp>
      <p:sp>
        <p:nvSpPr>
          <p:cNvPr id="5" name="Oval 1029"/>
          <p:cNvSpPr>
            <a:spLocks noChangeArrowheads="1"/>
          </p:cNvSpPr>
          <p:nvPr/>
        </p:nvSpPr>
        <p:spPr bwMode="auto">
          <a:xfrm>
            <a:off x="8481854" y="4285615"/>
            <a:ext cx="503873" cy="50419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100794" tIns="50397" rIns="100794" bIns="50397" anchor="ctr" anchorCtr="1"/>
          <a:lstStyle/>
          <a:p>
            <a:pPr algn="ctr"/>
            <a:r>
              <a:rPr lang="en-US" sz="1800" b="1">
                <a:latin typeface="Courier New" pitchFamily="49" charset="0"/>
                <a:cs typeface="Courier New" pitchFamily="49" charset="0"/>
              </a:rPr>
              <a:t>r’</a:t>
            </a:r>
          </a:p>
        </p:txBody>
      </p:sp>
      <p:sp>
        <p:nvSpPr>
          <p:cNvPr id="6" name="Oval 1030"/>
          <p:cNvSpPr>
            <a:spLocks noChangeArrowheads="1"/>
          </p:cNvSpPr>
          <p:nvPr/>
        </p:nvSpPr>
        <p:spPr bwMode="auto">
          <a:xfrm>
            <a:off x="7726045" y="2184823"/>
            <a:ext cx="503873" cy="50419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100794" tIns="50397" rIns="100794" bIns="50397" anchor="ctr" anchorCtr="1"/>
          <a:lstStyle/>
          <a:p>
            <a:pPr algn="ctr"/>
            <a:r>
              <a:rPr lang="en-US" sz="1800" b="1">
                <a:latin typeface="Courier New" pitchFamily="49" charset="0"/>
                <a:cs typeface="Courier New" pitchFamily="49" charset="0"/>
              </a:rPr>
              <a:t>a</a:t>
            </a:r>
          </a:p>
        </p:txBody>
      </p:sp>
      <p:cxnSp>
        <p:nvCxnSpPr>
          <p:cNvPr id="7" name="AutoShape 1031"/>
          <p:cNvCxnSpPr>
            <a:cxnSpLocks noChangeShapeType="1"/>
            <a:stCxn id="4" idx="0"/>
            <a:endCxn id="6" idx="4"/>
          </p:cNvCxnSpPr>
          <p:nvPr/>
        </p:nvCxnSpPr>
        <p:spPr bwMode="auto">
          <a:xfrm flipV="1">
            <a:off x="7222172" y="2689013"/>
            <a:ext cx="755809" cy="159660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</p:cxnSp>
      <p:cxnSp>
        <p:nvCxnSpPr>
          <p:cNvPr id="8" name="AutoShape 1032"/>
          <p:cNvCxnSpPr>
            <a:cxnSpLocks noChangeShapeType="1"/>
            <a:stCxn id="5" idx="0"/>
            <a:endCxn id="6" idx="4"/>
          </p:cNvCxnSpPr>
          <p:nvPr/>
        </p:nvCxnSpPr>
        <p:spPr bwMode="auto">
          <a:xfrm flipH="1" flipV="1">
            <a:off x="7977981" y="2689013"/>
            <a:ext cx="755809" cy="159660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9" name="Text Box 1035"/>
          <p:cNvSpPr txBox="1">
            <a:spLocks noChangeArrowheads="1"/>
          </p:cNvSpPr>
          <p:nvPr/>
        </p:nvSpPr>
        <p:spPr bwMode="auto">
          <a:xfrm>
            <a:off x="7101432" y="4793069"/>
            <a:ext cx="1768087" cy="378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00794" tIns="50397" rIns="100794" bIns="50397">
            <a:spAutoFit/>
          </a:bodyPr>
          <a:lstStyle/>
          <a:p>
            <a:pPr algn="ctr"/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member</a:t>
            </a:r>
            <a:r>
              <a:rPr lang="en-US" sz="1800" b="1" baseline="-25000" dirty="0" err="1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impl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 </a:t>
            </a:r>
            <a:endParaRPr lang="en-US" sz="1800" b="1" dirty="0">
              <a:latin typeface="Courier New" pitchFamily="49" charset="0"/>
              <a:cs typeface="Courier New" pitchFamily="49" charset="0"/>
              <a:sym typeface="Symbol" pitchFamily="18" charset="2"/>
            </a:endParaRPr>
          </a:p>
        </p:txBody>
      </p:sp>
      <p:sp>
        <p:nvSpPr>
          <p:cNvPr id="10" name="Text Box 1038"/>
          <p:cNvSpPr txBox="1">
            <a:spLocks noChangeArrowheads="1"/>
          </p:cNvSpPr>
          <p:nvPr/>
        </p:nvSpPr>
        <p:spPr bwMode="auto">
          <a:xfrm>
            <a:off x="7054216" y="3193203"/>
            <a:ext cx="456831" cy="378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00794" tIns="50397" rIns="100794" bIns="50397">
            <a:spAutoFit/>
          </a:bodyPr>
          <a:lstStyle/>
          <a:p>
            <a:r>
              <a:rPr lang="en-US" sz="1800" b="1" dirty="0">
                <a:latin typeface="Consolas" pitchFamily="49" charset="0"/>
                <a:cs typeface="Consolas" pitchFamily="49" charset="0"/>
              </a:rPr>
              <a:t>AF</a:t>
            </a:r>
          </a:p>
        </p:txBody>
      </p:sp>
      <p:sp>
        <p:nvSpPr>
          <p:cNvPr id="11" name="Text Box 1039"/>
          <p:cNvSpPr txBox="1">
            <a:spLocks noChangeArrowheads="1"/>
          </p:cNvSpPr>
          <p:nvPr/>
        </p:nvSpPr>
        <p:spPr bwMode="auto">
          <a:xfrm>
            <a:off x="8397876" y="3193203"/>
            <a:ext cx="456831" cy="378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00794" tIns="50397" rIns="100794" bIns="50397">
            <a:spAutoFit/>
          </a:bodyPr>
          <a:lstStyle/>
          <a:p>
            <a:r>
              <a:rPr lang="en-US" sz="1800" b="1">
                <a:latin typeface="Consolas" pitchFamily="49" charset="0"/>
                <a:cs typeface="Consolas" pitchFamily="49" charset="0"/>
              </a:rPr>
              <a:t>AF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42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half-step backwards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Why focus so much on invariants (properties of code that do not – or are not supposed to – change)?</a:t>
            </a:r>
          </a:p>
          <a:p>
            <a:r>
              <a:rPr lang="en-US" sz="2800" dirty="0" smtClean="0"/>
              <a:t>Why focus so much on immutability (a specific kind of invariant)?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Software is complex – invariants/immutability etc. allow us to reduce the intellectual complexity to some degree</a:t>
            </a:r>
          </a:p>
          <a:p>
            <a:r>
              <a:rPr lang="en-US" sz="2800" dirty="0" smtClean="0"/>
              <a:t>That is, if we can assume some property remains unchanged, we can consider other properties instead</a:t>
            </a:r>
          </a:p>
          <a:p>
            <a:r>
              <a:rPr lang="en-US" sz="2800" dirty="0" smtClean="0"/>
              <a:t>Simplistic to some degree, but reducing what we need to focus on in a program can be a huge benefit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81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Assignment </a:t>
            </a:r>
            <a:r>
              <a:rPr lang="en-US" dirty="0" smtClean="0"/>
              <a:t>2(a)</a:t>
            </a:r>
            <a:endParaRPr lang="en-US" dirty="0" smtClean="0"/>
          </a:p>
          <a:p>
            <a:pPr lvl="1"/>
            <a:r>
              <a:rPr lang="en-US" dirty="0" smtClean="0"/>
              <a:t>Due tonight 11:59PM</a:t>
            </a:r>
          </a:p>
          <a:p>
            <a:r>
              <a:rPr lang="en-US" dirty="0" smtClean="0"/>
              <a:t>Assignment </a:t>
            </a:r>
            <a:r>
              <a:rPr lang="en-US" dirty="0" smtClean="0"/>
              <a:t>2(b)</a:t>
            </a:r>
            <a:endParaRPr lang="en-US" dirty="0" smtClean="0"/>
          </a:p>
          <a:p>
            <a:pPr lvl="1"/>
            <a:r>
              <a:rPr lang="en-US" dirty="0" smtClean="0"/>
              <a:t>Out tomorrow AM</a:t>
            </a:r>
            <a:endParaRPr lang="en-US" dirty="0" smtClean="0"/>
          </a:p>
          <a:p>
            <a:pPr lvl="1"/>
            <a:r>
              <a:rPr lang="en-US" dirty="0" smtClean="0"/>
              <a:t>Due Friday 11:59PM</a:t>
            </a:r>
            <a:endParaRPr lang="en-US" dirty="0" smtClean="0"/>
          </a:p>
          <a:p>
            <a:r>
              <a:rPr lang="en-US" dirty="0" smtClean="0"/>
              <a:t>Lectures (swap from original plan)</a:t>
            </a:r>
            <a:endParaRPr lang="en-US" dirty="0" smtClean="0"/>
          </a:p>
          <a:p>
            <a:pPr lvl="1"/>
            <a:r>
              <a:rPr lang="en-US" dirty="0" smtClean="0"/>
              <a:t>Subtyping/</a:t>
            </a:r>
            <a:r>
              <a:rPr lang="en-US" dirty="0" err="1" smtClean="0"/>
              <a:t>subclassing</a:t>
            </a:r>
            <a:r>
              <a:rPr lang="en-US" dirty="0" smtClean="0"/>
              <a:t> (W)</a:t>
            </a:r>
          </a:p>
          <a:p>
            <a:pPr lvl="1"/>
            <a:r>
              <a:rPr lang="en-US" dirty="0" smtClean="0"/>
              <a:t>Modular design (F)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568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22215" y="1295254"/>
            <a:ext cx="2433021" cy="4972344"/>
          </a:xfrm>
          <a:prstGeom prst="rect">
            <a:avLst/>
          </a:prstGeom>
          <a:noFill/>
        </p:spPr>
        <p:txBody>
          <a:bodyPr wrap="none" lIns="100794" tIns="50397" rIns="100794" bIns="50397" rtlCol="0">
            <a:spAutoFit/>
            <a:scene3d>
              <a:camera prst="obliqueTopRight">
                <a:rot lat="0" lon="1200000" rev="0"/>
              </a:camera>
              <a:lightRig rig="threePt" dir="t"/>
            </a:scene3d>
            <a:sp3d prstMaterial="dkEdge">
              <a:bevelB w="69850" h="69850" prst="divot"/>
            </a:sp3d>
          </a:bodyPr>
          <a:lstStyle/>
          <a:p>
            <a:pPr algn="ctr"/>
            <a:r>
              <a:rPr lang="en-US" sz="31600" b="1" dirty="0">
                <a:solidFill>
                  <a:srgbClr val="7030A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Consolas" pitchFamily="49" charset="0"/>
                <a:cs typeface="Consolas" pitchFamily="49" charset="0"/>
              </a:rPr>
              <a:t>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15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examples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primitive type as an (immutable) ADT</a:t>
            </a:r>
          </a:p>
          <a:p>
            <a:r>
              <a:rPr lang="en-US" dirty="0" smtClean="0"/>
              <a:t>A mutable type as an ADT</a:t>
            </a:r>
          </a:p>
          <a:p>
            <a:r>
              <a:rPr lang="en-US" dirty="0" smtClean="0"/>
              <a:t>An immutable type as an ADT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06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Primitive data types are ADTs</a:t>
            </a:r>
            <a:endParaRPr lang="en-US" dirty="0"/>
          </a:p>
        </p:txBody>
      </p:sp>
      <p:sp>
        <p:nvSpPr>
          <p:cNvPr id="8192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is an immutable ADT</a:t>
            </a:r>
          </a:p>
          <a:p>
            <a:pPr lvl="1"/>
            <a:r>
              <a:rPr lang="en-US" dirty="0" smtClean="0"/>
              <a:t>creators  	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0, 1, 2, ...</a:t>
            </a:r>
          </a:p>
          <a:p>
            <a:pPr lvl="1"/>
            <a:r>
              <a:rPr lang="en-US" dirty="0" smtClean="0"/>
              <a:t>producers  	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+ - * / ...</a:t>
            </a:r>
          </a:p>
          <a:p>
            <a:pPr lvl="1"/>
            <a:r>
              <a:rPr lang="en-US" dirty="0" smtClean="0"/>
              <a:t>observer 	</a:t>
            </a:r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Integer.toString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)</a:t>
            </a:r>
            <a:br>
              <a:rPr lang="en-US" sz="3200" b="1" dirty="0" smtClean="0">
                <a:latin typeface="Courier New" pitchFamily="49" charset="0"/>
                <a:cs typeface="Courier New" pitchFamily="49" charset="0"/>
              </a:rPr>
            </a:br>
            <a:endParaRPr lang="en-US" sz="32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3500" dirty="0" err="1" smtClean="0">
                <a:cs typeface="Courier New" pitchFamily="49" charset="0"/>
              </a:rPr>
              <a:t>Peano</a:t>
            </a:r>
            <a:r>
              <a:rPr lang="en-US" sz="3500" dirty="0">
                <a:cs typeface="Courier New" pitchFamily="49" charset="0"/>
              </a:rPr>
              <a:t> </a:t>
            </a:r>
            <a:r>
              <a:rPr lang="en-US" sz="3500" dirty="0" smtClean="0">
                <a:cs typeface="Courier New" pitchFamily="49" charset="0"/>
              </a:rPr>
              <a:t>showed we only need one creator for basic arithmetic – why might that not be the best programming language design choice?</a:t>
            </a:r>
            <a:endParaRPr lang="en-US" sz="3500" dirty="0">
              <a:cs typeface="Courier New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32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Poly: overview</a:t>
            </a:r>
            <a:endParaRPr lang="en-US" dirty="0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75189" y="1764665"/>
            <a:ext cx="8985726" cy="2461399"/>
          </a:xfrm>
          <a:solidFill>
            <a:schemeClr val="accent4">
              <a:alpha val="50000"/>
            </a:schemeClr>
          </a:solidFill>
        </p:spPr>
        <p:txBody>
          <a:bodyPr>
            <a:spAutoFit/>
          </a:bodyPr>
          <a:lstStyle/>
          <a:p>
            <a:pPr marL="0" lvl="0" indent="0">
              <a:buClr>
                <a:srgbClr val="DD8047"/>
              </a:buClr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itchFamily="49" charset="0"/>
              </a:rPr>
              <a:t>/**</a:t>
            </a:r>
          </a:p>
          <a:p>
            <a:pPr marL="0" lvl="0" indent="0">
              <a:buClr>
                <a:srgbClr val="DD8047"/>
              </a:buClr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itchFamily="49" charset="0"/>
              </a:rPr>
              <a:t> * A Poly is an immutable polynomial with</a:t>
            </a:r>
          </a:p>
          <a:p>
            <a:pPr marL="0" lvl="0" indent="0">
              <a:buClr>
                <a:srgbClr val="DD8047"/>
              </a:buClr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itchFamily="49" charset="0"/>
              </a:rPr>
              <a:t> * integer coefficients.  A typical Poly is</a:t>
            </a:r>
          </a:p>
          <a:p>
            <a:pPr marL="0" lvl="0" indent="0">
              <a:buClr>
                <a:srgbClr val="DD8047"/>
              </a:buClr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itchFamily="49" charset="0"/>
              </a:rPr>
              <a:t> *  		c</a:t>
            </a:r>
            <a:r>
              <a:rPr lang="en-US" sz="2000" b="1" baseline="-25000" dirty="0">
                <a:solidFill>
                  <a:prstClr val="black"/>
                </a:solidFill>
                <a:latin typeface="Courier New" pitchFamily="49" charset="0"/>
              </a:rPr>
              <a:t>0</a:t>
            </a:r>
            <a:r>
              <a:rPr lang="en-US" sz="2000" b="1" dirty="0">
                <a:solidFill>
                  <a:prstClr val="black"/>
                </a:solidFill>
                <a:latin typeface="Courier New" pitchFamily="49" charset="0"/>
              </a:rPr>
              <a:t> + c</a:t>
            </a:r>
            <a:r>
              <a:rPr lang="en-US" sz="2000" b="1" baseline="-25000" dirty="0">
                <a:solidFill>
                  <a:prstClr val="black"/>
                </a:solidFill>
                <a:latin typeface="Courier New" pitchFamily="49" charset="0"/>
              </a:rPr>
              <a:t>1</a:t>
            </a:r>
            <a:r>
              <a:rPr lang="en-US" sz="2000" b="1" dirty="0">
                <a:solidFill>
                  <a:prstClr val="black"/>
                </a:solidFill>
                <a:latin typeface="Courier New" pitchFamily="49" charset="0"/>
              </a:rPr>
              <a:t>x + c</a:t>
            </a:r>
            <a:r>
              <a:rPr lang="en-US" sz="2000" b="1" baseline="-25000" dirty="0">
                <a:solidFill>
                  <a:prstClr val="black"/>
                </a:solidFill>
                <a:latin typeface="Courier New" pitchFamily="49" charset="0"/>
              </a:rPr>
              <a:t>2</a:t>
            </a:r>
            <a:r>
              <a:rPr lang="en-US" sz="2000" b="1" dirty="0">
                <a:solidFill>
                  <a:prstClr val="black"/>
                </a:solidFill>
                <a:latin typeface="Courier New" pitchFamily="49" charset="0"/>
              </a:rPr>
              <a:t>x</a:t>
            </a:r>
            <a:r>
              <a:rPr lang="en-US" sz="2000" b="1" baseline="30000" dirty="0">
                <a:solidFill>
                  <a:prstClr val="black"/>
                </a:solidFill>
                <a:latin typeface="Courier New" pitchFamily="49" charset="0"/>
              </a:rPr>
              <a:t>2</a:t>
            </a:r>
            <a:r>
              <a:rPr lang="en-US" sz="2000" b="1" dirty="0">
                <a:solidFill>
                  <a:prstClr val="black"/>
                </a:solidFill>
                <a:latin typeface="Courier New" pitchFamily="49" charset="0"/>
              </a:rPr>
              <a:t> + ...</a:t>
            </a:r>
          </a:p>
          <a:p>
            <a:pPr marL="0" lvl="0" indent="0">
              <a:buClr>
                <a:srgbClr val="DD8047"/>
              </a:buClr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itchFamily="49" charset="0"/>
              </a:rPr>
              <a:t> **/</a:t>
            </a:r>
          </a:p>
          <a:p>
            <a:pPr marL="0" lvl="0" indent="0">
              <a:buClr>
                <a:srgbClr val="DD8047"/>
              </a:buClr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itchFamily="49" charset="0"/>
              </a:rPr>
              <a:t>class Poly { </a:t>
            </a:r>
            <a:r>
              <a:rPr lang="en-US" sz="2000" b="1" dirty="0" smtClean="0">
                <a:solidFill>
                  <a:prstClr val="black"/>
                </a:solidFill>
                <a:latin typeface="Courier New" pitchFamily="49" charset="0"/>
              </a:rPr>
              <a:t>…</a:t>
            </a:r>
            <a:endParaRPr lang="en-US" sz="2800" dirty="0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675189" y="4393565"/>
            <a:ext cx="8985726" cy="292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  <a:spAutoFit/>
          </a:bodyPr>
          <a:lstStyle>
            <a:lvl1pPr marL="352425" indent="-352425" algn="l" rtl="0" eaLnBrk="0" fontAlgn="base" hangingPunct="0">
              <a:spcBef>
                <a:spcPts val="775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04850" indent="-30162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6475" indent="-250825" algn="l" rtl="0" eaLnBrk="0" fontAlgn="base" hangingPunct="0">
              <a:spcBef>
                <a:spcPts val="55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1300" indent="-250825" algn="l" rtl="0" eaLnBrk="0" fontAlgn="base" hangingPunct="0">
              <a:spcBef>
                <a:spcPts val="438"/>
              </a:spcBef>
              <a:spcAft>
                <a:spcPct val="0"/>
              </a:spcAft>
              <a:buClr>
                <a:srgbClr val="A5AB81"/>
              </a:buClr>
              <a:buSzPct val="75000"/>
              <a:buFont typeface="Wingdings" pitchFamily="2" charset="2"/>
              <a:buChar char="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4538" indent="-250825" algn="l" rtl="0" eaLnBrk="0" fontAlgn="base" hangingPunct="0">
              <a:spcBef>
                <a:spcPts val="438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18269" indent="-251986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20652" indent="-251986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23035" indent="-251986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25418" indent="-251986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Overview s</a:t>
            </a:r>
            <a:r>
              <a:rPr lang="en-US" sz="2800" dirty="0" smtClean="0"/>
              <a:t>tates </a:t>
            </a:r>
            <a:r>
              <a:rPr lang="en-US" sz="2800" dirty="0" smtClean="0"/>
              <a:t>whether mutable or immutable</a:t>
            </a:r>
          </a:p>
          <a:p>
            <a:r>
              <a:rPr lang="en-US" sz="2800" dirty="0" smtClean="0"/>
              <a:t>Defines </a:t>
            </a:r>
            <a:r>
              <a:rPr lang="en-US" sz="2800" dirty="0" smtClean="0"/>
              <a:t>abstract model for use in specs of operations</a:t>
            </a:r>
          </a:p>
          <a:p>
            <a:pPr lvl="1"/>
            <a:r>
              <a:rPr lang="en-US" sz="2400" dirty="0" smtClean="0"/>
              <a:t>Often difficult and always vital!  Appeal to math if appropriate</a:t>
            </a:r>
          </a:p>
          <a:p>
            <a:pPr lvl="1"/>
            <a:r>
              <a:rPr lang="en-US" sz="2400" dirty="0" smtClean="0"/>
              <a:t>Give an example (reuse it in operation definitions)</a:t>
            </a:r>
          </a:p>
          <a:p>
            <a:r>
              <a:rPr lang="en-US" sz="2800" dirty="0" smtClean="0"/>
              <a:t>State in specification is abstract not concrete (in the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Poly</a:t>
            </a:r>
            <a:r>
              <a:rPr lang="en-US" sz="2400" dirty="0" smtClean="0"/>
              <a:t> </a:t>
            </a:r>
            <a:r>
              <a:rPr lang="en-US" sz="2800" dirty="0" smtClean="0"/>
              <a:t>spec above, the coefficients are the abstract state)</a:t>
            </a:r>
            <a:endParaRPr lang="en-US" sz="2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138987" y="7161213"/>
            <a:ext cx="2938463" cy="401637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CSE 331 Autumn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42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Poly:  creators</a:t>
            </a:r>
            <a:endParaRPr lang="en-US" dirty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5189" y="1764665"/>
            <a:ext cx="8985726" cy="2830731"/>
          </a:xfrm>
          <a:solidFill>
            <a:schemeClr val="accent4">
              <a:alpha val="50000"/>
            </a:schemeClr>
          </a:solidFill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// effects: makes a new Poly = 0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public Poly()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// effects: makes a new Poly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cx</a:t>
            </a:r>
            <a:r>
              <a:rPr lang="en-US" sz="2400" b="1" baseline="30000" dirty="0" err="1" smtClean="0">
                <a:latin typeface="Courier New" pitchFamily="49" charset="0"/>
                <a:cs typeface="Courier New" pitchFamily="49" charset="0"/>
              </a:rPr>
              <a:t>n</a:t>
            </a:r>
            <a:endParaRPr lang="en-US" sz="2400" b="1" baseline="30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// throws: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NegExponent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when n &lt; 0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public Poly(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c,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n)</a:t>
            </a:r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675189" y="5023783"/>
            <a:ext cx="9135561" cy="1985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47650" indent="-301625">
              <a:spcBef>
                <a:spcPts val="600"/>
              </a:spcBef>
              <a:buClr>
                <a:srgbClr val="94B6D2"/>
              </a:buClr>
              <a:buSzPct val="70000"/>
              <a:buFont typeface="Wingdings 2" pitchFamily="18" charset="2"/>
              <a:buChar char=""/>
            </a:pPr>
            <a:r>
              <a:rPr lang="en-US" sz="2900" dirty="0" smtClean="0">
                <a:solidFill>
                  <a:prstClr val="black"/>
                </a:solidFill>
                <a:latin typeface="Tw Cen MT"/>
              </a:rPr>
              <a:t>New </a:t>
            </a:r>
            <a:r>
              <a:rPr lang="en-US" sz="2900" dirty="0">
                <a:solidFill>
                  <a:prstClr val="black"/>
                </a:solidFill>
                <a:latin typeface="Tw Cen MT"/>
              </a:rPr>
              <a:t>object, not part of </a:t>
            </a:r>
            <a:r>
              <a:rPr lang="en-US" sz="2900" dirty="0" smtClean="0">
                <a:solidFill>
                  <a:prstClr val="black"/>
                </a:solidFill>
                <a:latin typeface="Tw Cen MT"/>
              </a:rPr>
              <a:t>pre-state</a:t>
            </a:r>
            <a:r>
              <a:rPr lang="en-US" sz="2900" dirty="0">
                <a:solidFill>
                  <a:prstClr val="black"/>
                </a:solidFill>
                <a:latin typeface="Tw Cen MT"/>
              </a:rPr>
              <a:t>: in </a:t>
            </a:r>
            <a:r>
              <a:rPr lang="en-US" sz="2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effects</a:t>
            </a:r>
            <a:r>
              <a:rPr lang="en-US" sz="2900" dirty="0">
                <a:solidFill>
                  <a:prstClr val="black"/>
                </a:solidFill>
                <a:latin typeface="Tw Cen MT"/>
              </a:rPr>
              <a:t>, not </a:t>
            </a:r>
            <a:r>
              <a:rPr lang="en-US" sz="2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modifies</a:t>
            </a:r>
          </a:p>
          <a:p>
            <a:pPr marL="247650" indent="-301625">
              <a:spcBef>
                <a:spcPts val="600"/>
              </a:spcBef>
              <a:buClr>
                <a:srgbClr val="94B6D2"/>
              </a:buClr>
              <a:buSzPct val="70000"/>
              <a:buFont typeface="Wingdings 2" pitchFamily="18" charset="2"/>
              <a:buChar char=""/>
            </a:pPr>
            <a:r>
              <a:rPr lang="en-US" sz="2900" dirty="0">
                <a:solidFill>
                  <a:prstClr val="black"/>
                </a:solidFill>
                <a:latin typeface="Tw Cen MT"/>
              </a:rPr>
              <a:t>Overloading: distinguish procedures of same name by </a:t>
            </a:r>
            <a:r>
              <a:rPr lang="en-US" sz="2900" dirty="0" smtClean="0">
                <a:solidFill>
                  <a:prstClr val="black"/>
                </a:solidFill>
                <a:latin typeface="Tw Cen MT"/>
              </a:rPr>
              <a:t>parameters </a:t>
            </a:r>
            <a:r>
              <a:rPr lang="en-US" sz="3200" dirty="0" smtClean="0">
                <a:solidFill>
                  <a:prstClr val="black"/>
                </a:solidFill>
                <a:latin typeface="Tw Cen MT"/>
              </a:rPr>
              <a:t>(</a:t>
            </a:r>
            <a:r>
              <a:rPr lang="en-US" sz="2800" dirty="0" smtClean="0">
                <a:solidFill>
                  <a:prstClr val="black"/>
                </a:solidFill>
                <a:latin typeface="Tw Cen MT"/>
              </a:rPr>
              <a:t>Ex: </a:t>
            </a:r>
            <a:r>
              <a:rPr lang="en-US" sz="2800" dirty="0">
                <a:solidFill>
                  <a:prstClr val="black"/>
                </a:solidFill>
                <a:latin typeface="Tw Cen MT"/>
              </a:rPr>
              <a:t>two 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Poly</a:t>
            </a:r>
            <a:r>
              <a:rPr lang="en-US" dirty="0">
                <a:solidFill>
                  <a:prstClr val="black"/>
                </a:solidFill>
                <a:latin typeface="Tw Cen MT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Tw Cen MT"/>
              </a:rPr>
              <a:t>constructors)</a:t>
            </a:r>
            <a:endParaRPr lang="en-US" sz="2800" dirty="0">
              <a:solidFill>
                <a:prstClr val="black"/>
              </a:solidFill>
              <a:latin typeface="Tw Cen MT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16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Poly:  observers</a:t>
            </a:r>
            <a:endParaRPr lang="en-US" dirty="0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75189" y="1764665"/>
            <a:ext cx="8985726" cy="5428365"/>
          </a:xfrm>
          <a:solidFill>
            <a:schemeClr val="accent4">
              <a:alpha val="50000"/>
            </a:schemeClr>
          </a:solidFill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// returns: the degree of </a:t>
            </a:r>
            <a:r>
              <a:rPr lang="en-US" sz="2200" b="1" i="1" dirty="0" smtClean="0"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: the largest</a:t>
            </a:r>
          </a:p>
          <a:p>
            <a:pPr marL="0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//   exponent with a non-zero coefficient; if</a:t>
            </a:r>
          </a:p>
          <a:p>
            <a:pPr marL="0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//   no such exponent exists, returns 0</a:t>
            </a:r>
          </a:p>
          <a:p>
            <a:pPr marL="0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degree()</a:t>
            </a:r>
          </a:p>
          <a:p>
            <a:pPr marL="0" indent="0">
              <a:buNone/>
            </a:pPr>
            <a:endParaRPr lang="en-US" sz="2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// returns: the coefficient of</a:t>
            </a:r>
          </a:p>
          <a:p>
            <a:pPr marL="0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//   the term of </a:t>
            </a:r>
            <a:r>
              <a:rPr lang="en-US" sz="2200" b="1" i="1" dirty="0" smtClean="0"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whose exponent is d</a:t>
            </a:r>
          </a:p>
          <a:p>
            <a:pPr marL="0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coeff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d) </a:t>
            </a:r>
            <a:br>
              <a:rPr lang="en-US" sz="2200" b="1" dirty="0" smtClean="0">
                <a:latin typeface="Courier New" pitchFamily="49" charset="0"/>
                <a:cs typeface="Courier New" pitchFamily="49" charset="0"/>
              </a:rPr>
            </a:br>
            <a:endParaRPr lang="en-US" sz="22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// Poly x = new Poly(4, 3);</a:t>
            </a:r>
          </a:p>
          <a:p>
            <a:pPr>
              <a:lnSpc>
                <a:spcPct val="80000"/>
              </a:lnSpc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x.coeff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(3) returns 4</a:t>
            </a:r>
          </a:p>
          <a:p>
            <a:pPr>
              <a:lnSpc>
                <a:spcPct val="80000"/>
              </a:lnSpc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x.degree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() returns 3</a:t>
            </a:r>
            <a:endParaRPr lang="en-US" sz="2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718300" y="7161213"/>
            <a:ext cx="2938463" cy="40163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CSE 331 Autumn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09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Notes on observers</a:t>
            </a:r>
            <a:endParaRPr lang="en-US" dirty="0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Observers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800" dirty="0" smtClean="0"/>
              <a:t> </a:t>
            </a:r>
            <a:r>
              <a:rPr lang="en-US" dirty="0"/>
              <a:t>values of other types </a:t>
            </a:r>
            <a:r>
              <a:rPr lang="en-US" dirty="0" smtClean="0"/>
              <a:t>to discriminate among values of the ADT</a:t>
            </a:r>
          </a:p>
          <a:p>
            <a:r>
              <a:rPr lang="en-US" dirty="0" smtClean="0"/>
              <a:t>Observers </a:t>
            </a:r>
            <a:r>
              <a:rPr lang="en-US" i="1" dirty="0" smtClean="0"/>
              <a:t>never</a:t>
            </a:r>
            <a:r>
              <a:rPr lang="en-US" dirty="0" smtClean="0"/>
              <a:t>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modify</a:t>
            </a:r>
            <a:r>
              <a:rPr lang="en-US" dirty="0"/>
              <a:t> the abstract </a:t>
            </a:r>
            <a:r>
              <a:rPr lang="en-US" dirty="0" smtClean="0"/>
              <a:t>value</a:t>
            </a:r>
          </a:p>
          <a:p>
            <a:r>
              <a:rPr lang="en-US" dirty="0" smtClean="0"/>
              <a:t>They are generally described in terms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dirty="0" smtClean="0"/>
              <a:t>– the particular object </a:t>
            </a:r>
            <a:r>
              <a:rPr lang="en-US" dirty="0"/>
              <a:t>being worked </a:t>
            </a:r>
            <a:r>
              <a:rPr lang="en-US" dirty="0" smtClean="0"/>
              <a:t>on (also</a:t>
            </a:r>
            <a:r>
              <a:rPr lang="en-US" dirty="0"/>
              <a:t> </a:t>
            </a:r>
            <a:r>
              <a:rPr lang="en-US" sz="3200" dirty="0" smtClean="0"/>
              <a:t>known </a:t>
            </a:r>
            <a:r>
              <a:rPr lang="en-US" sz="3200" dirty="0"/>
              <a:t>as the </a:t>
            </a:r>
            <a:r>
              <a:rPr lang="en-US" sz="3200" dirty="0" smtClean="0"/>
              <a:t>receiver or the target of the invocation)</a:t>
            </a:r>
            <a:endParaRPr lang="en-US" sz="32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17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Poly:  producers</a:t>
            </a:r>
            <a:endParaRPr lang="en-US" dirty="0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75189" y="1764665"/>
            <a:ext cx="8985726" cy="5310897"/>
          </a:xfrm>
          <a:solidFill>
            <a:schemeClr val="accent4">
              <a:alpha val="50000"/>
            </a:schemeClr>
          </a:solidFill>
        </p:spPr>
        <p:txBody>
          <a:bodyPr>
            <a:spAutoFit/>
          </a:bodyPr>
          <a:lstStyle/>
          <a:p>
            <a:pPr marL="0" indent="0">
              <a:lnSpc>
                <a:spcPts val="2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// returns: this + q (as a Poly)</a:t>
            </a:r>
          </a:p>
          <a:p>
            <a:pPr marL="0" indent="0">
              <a:lnSpc>
                <a:spcPts val="2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public Poly add(Poly q)</a:t>
            </a:r>
          </a:p>
          <a:p>
            <a:pPr marL="0" indent="0">
              <a:lnSpc>
                <a:spcPts val="2000"/>
              </a:lnSpc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ts val="2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// returns: the Poly = this * q</a:t>
            </a:r>
          </a:p>
          <a:p>
            <a:pPr marL="0" indent="0">
              <a:lnSpc>
                <a:spcPts val="2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public Poly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mul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(Poly q)</a:t>
            </a:r>
          </a:p>
          <a:p>
            <a:pPr marL="0" indent="0">
              <a:lnSpc>
                <a:spcPts val="2000"/>
              </a:lnSpc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ts val="2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// returns: -this</a:t>
            </a:r>
          </a:p>
          <a:p>
            <a:pPr marL="0" indent="0">
              <a:lnSpc>
                <a:spcPts val="2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public Poly negate()</a:t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2000"/>
              </a:lnSpc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// Poly x = new Poly(4, 3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ts val="2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// Poly y = new Poly(3, 7);</a:t>
            </a:r>
          </a:p>
          <a:p>
            <a:pPr>
              <a:lnSpc>
                <a:spcPts val="2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// Poly z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x.add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(y);</a:t>
            </a:r>
          </a:p>
          <a:p>
            <a:pPr>
              <a:lnSpc>
                <a:spcPts val="2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z.degree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 returns 7</a:t>
            </a:r>
          </a:p>
          <a:p>
            <a:pPr>
              <a:lnSpc>
                <a:spcPts val="2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z.coeff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(3) returns 4</a:t>
            </a:r>
          </a:p>
          <a:p>
            <a:pPr>
              <a:lnSpc>
                <a:spcPts val="2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// 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z.negate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()).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coeff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(7) returns -3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718300" y="7084982"/>
            <a:ext cx="2938463" cy="401637"/>
          </a:xfrm>
        </p:spPr>
        <p:txBody>
          <a:bodyPr/>
          <a:lstStyle/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43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n-course-lectur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17208</TotalTime>
  <Words>1613</Words>
  <Application>Microsoft Office PowerPoint</Application>
  <PresentationFormat>Custom</PresentationFormat>
  <Paragraphs>302</Paragraphs>
  <Slides>29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dn-course-lecture</vt:lpstr>
      <vt:lpstr>CSE 331 Software Design &amp; Implementation Abstract data types II</vt:lpstr>
      <vt:lpstr>Kinds of ADT operations (abstract)</vt:lpstr>
      <vt:lpstr>Three examples</vt:lpstr>
      <vt:lpstr>Primitive data types are ADTs</vt:lpstr>
      <vt:lpstr>Poly: overview</vt:lpstr>
      <vt:lpstr>Poly:  creators</vt:lpstr>
      <vt:lpstr>Poly:  observers</vt:lpstr>
      <vt:lpstr>Notes on observers</vt:lpstr>
      <vt:lpstr>Poly:  producers</vt:lpstr>
      <vt:lpstr>Notes on producers</vt:lpstr>
      <vt:lpstr>IntSet, a mutable datatype</vt:lpstr>
      <vt:lpstr>IntSet:  observers</vt:lpstr>
      <vt:lpstr>IntSet:  mutators </vt:lpstr>
      <vt:lpstr>Notes on mutators</vt:lpstr>
      <vt:lpstr>Quick Recap</vt:lpstr>
      <vt:lpstr>The AF is a function</vt:lpstr>
      <vt:lpstr>Brief example</vt:lpstr>
      <vt:lpstr>Writing an abstraction function</vt:lpstr>
      <vt:lpstr>Checking the rep invariant</vt:lpstr>
      <vt:lpstr>Alternative</vt:lpstr>
      <vt:lpstr>Checking rep invariants</vt:lpstr>
      <vt:lpstr>Practice defensive programming</vt:lpstr>
      <vt:lpstr>Representation exposure redux</vt:lpstr>
      <vt:lpstr>Representation exposure: example</vt:lpstr>
      <vt:lpstr>Ways to avoid rep exposure</vt:lpstr>
      <vt:lpstr>Benevolent side effects: example</vt:lpstr>
      <vt:lpstr>A half-step backwards</vt:lpstr>
      <vt:lpstr>Next steps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mernst</dc:creator>
  <cp:lastModifiedBy>CSE</cp:lastModifiedBy>
  <cp:revision>862</cp:revision>
  <dcterms:modified xsi:type="dcterms:W3CDTF">2011-10-10T16:52:45Z</dcterms:modified>
</cp:coreProperties>
</file>