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35"/>
  </p:notesMasterIdLst>
  <p:sldIdLst>
    <p:sldId id="341" r:id="rId2"/>
    <p:sldId id="343" r:id="rId3"/>
    <p:sldId id="344" r:id="rId4"/>
    <p:sldId id="346" r:id="rId5"/>
    <p:sldId id="345" r:id="rId6"/>
    <p:sldId id="347" r:id="rId7"/>
    <p:sldId id="349" r:id="rId8"/>
    <p:sldId id="355" r:id="rId9"/>
    <p:sldId id="357" r:id="rId10"/>
    <p:sldId id="358" r:id="rId11"/>
    <p:sldId id="356" r:id="rId12"/>
    <p:sldId id="348" r:id="rId13"/>
    <p:sldId id="336" r:id="rId14"/>
    <p:sldId id="359" r:id="rId15"/>
    <p:sldId id="295" r:id="rId16"/>
    <p:sldId id="316" r:id="rId17"/>
    <p:sldId id="318" r:id="rId18"/>
    <p:sldId id="333" r:id="rId19"/>
    <p:sldId id="334" r:id="rId20"/>
    <p:sldId id="335" r:id="rId21"/>
    <p:sldId id="299" r:id="rId22"/>
    <p:sldId id="300" r:id="rId23"/>
    <p:sldId id="303" r:id="rId24"/>
    <p:sldId id="304" r:id="rId25"/>
    <p:sldId id="310" r:id="rId26"/>
    <p:sldId id="311" r:id="rId27"/>
    <p:sldId id="340" r:id="rId28"/>
    <p:sldId id="328" r:id="rId29"/>
    <p:sldId id="329" r:id="rId30"/>
    <p:sldId id="331" r:id="rId31"/>
    <p:sldId id="360" r:id="rId32"/>
    <p:sldId id="361" r:id="rId33"/>
    <p:sldId id="362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AC2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72" y="-90"/>
      </p:cViewPr>
      <p:guideLst>
        <p:guide orient="horz" pos="374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24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D827A-5A11-4E27-BA7F-02BCC2F6B12E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64672-6C08-4F52-8FDE-6ED721E4A3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39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64D17-A4D1-41D7-8434-2192D846C2B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3704"/>
            <a:ext cx="5485805" cy="4113892"/>
          </a:xfrm>
          <a:ln/>
        </p:spPr>
        <p:txBody>
          <a:bodyPr/>
          <a:lstStyle/>
          <a:p>
            <a:r>
              <a:rPr lang="en-US" dirty="0"/>
              <a:t>It is not a solution to say every rectangle is a square, because of operations such as scaling and rotation (I think).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8263" y="914400"/>
            <a:ext cx="4179887" cy="31353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350" y="4352637"/>
            <a:ext cx="4770904" cy="34795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8263" y="914400"/>
            <a:ext cx="4179887" cy="31353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350" y="4352637"/>
            <a:ext cx="4770904" cy="34795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056" tIns="41028" rIns="82056" bIns="4102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8263" y="914400"/>
            <a:ext cx="4179887" cy="31353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350" y="4352637"/>
            <a:ext cx="4770904" cy="34795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8263" y="914400"/>
            <a:ext cx="4179887" cy="31353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350" y="4352637"/>
            <a:ext cx="4770904" cy="34795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8263" y="914400"/>
            <a:ext cx="4179887" cy="31353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350" y="4352637"/>
            <a:ext cx="4770904" cy="34795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6E184F9-D28D-4F34-B344-F8C910EB9E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86200"/>
            <a:ext cx="8305800" cy="18288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CSE 331</a:t>
            </a:r>
            <a:br>
              <a:rPr lang="en-US" sz="4000" b="1" dirty="0" smtClean="0"/>
            </a:br>
            <a:r>
              <a:rPr lang="en-US" sz="4000" b="1" dirty="0" smtClean="0"/>
              <a:t>Software Design &amp; Implementation</a:t>
            </a:r>
            <a:br>
              <a:rPr lang="en-US" sz="4000" b="1" dirty="0" smtClean="0"/>
            </a:br>
            <a:r>
              <a:rPr lang="en-US" sz="4000" b="1" dirty="0" smtClean="0">
                <a:solidFill>
                  <a:schemeClr val="accent1"/>
                </a:solidFill>
              </a:rPr>
              <a:t>subtyping and </a:t>
            </a:r>
            <a:r>
              <a:rPr lang="en-US" sz="4000" b="1" dirty="0" err="1" smtClean="0">
                <a:solidFill>
                  <a:schemeClr val="accent1"/>
                </a:solidFill>
              </a:rPr>
              <a:t>subclassing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Autumn 2011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29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weaker/stronger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6E184F9-D28D-4F34-B344-F8C910EB9E1E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-304800" y="1524000"/>
            <a:ext cx="8267700" cy="1295400"/>
            <a:chOff x="533400" y="1752600"/>
            <a:chExt cx="8267700" cy="1295400"/>
          </a:xfrm>
        </p:grpSpPr>
        <p:sp>
          <p:nvSpPr>
            <p:cNvPr id="8" name="Right Arrow 7"/>
            <p:cNvSpPr/>
            <p:nvPr/>
          </p:nvSpPr>
          <p:spPr>
            <a:xfrm>
              <a:off x="2819400" y="1752600"/>
              <a:ext cx="3429000" cy="1295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Specification W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3400" y="2133600"/>
              <a:ext cx="2286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 smtClean="0"/>
                <a:t>x </a:t>
              </a:r>
              <a:r>
                <a:rPr lang="en-US" sz="2800" dirty="0" smtClean="0">
                  <a:sym typeface="Symbol"/>
                </a:rPr>
                <a:t> 0</a:t>
              </a:r>
              <a:endParaRPr lang="en-US" sz="2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48400" y="2133600"/>
              <a:ext cx="2552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a</a:t>
              </a:r>
              <a:r>
                <a:rPr lang="en-US" sz="2800" dirty="0" smtClean="0"/>
                <a:t>ny integer </a:t>
              </a:r>
              <a:r>
                <a:rPr lang="en-US" sz="2800" dirty="0" smtClean="0">
                  <a:sym typeface="Symbol"/>
                </a:rPr>
                <a:t> x</a:t>
              </a:r>
              <a:r>
                <a:rPr lang="en-US" sz="2800" dirty="0" smtClean="0"/>
                <a:t> </a:t>
              </a:r>
              <a:endParaRPr lang="en-US" sz="24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-304800" y="2971800"/>
            <a:ext cx="8915400" cy="1295400"/>
            <a:chOff x="533400" y="1752600"/>
            <a:chExt cx="8915400" cy="1295400"/>
          </a:xfrm>
        </p:grpSpPr>
        <p:sp>
          <p:nvSpPr>
            <p:cNvPr id="13" name="Right Arrow 12"/>
            <p:cNvSpPr/>
            <p:nvPr/>
          </p:nvSpPr>
          <p:spPr>
            <a:xfrm>
              <a:off x="2819400" y="1752600"/>
              <a:ext cx="3429000" cy="1295400"/>
            </a:xfrm>
            <a:prstGeom prst="rightArrow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Specification S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33400" y="2133600"/>
              <a:ext cx="2286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 smtClean="0"/>
                <a:t>true</a:t>
              </a:r>
              <a:endParaRPr lang="en-US" sz="28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248400" y="2133600"/>
              <a:ext cx="3200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any </a:t>
              </a:r>
              <a:r>
                <a:rPr lang="en-US" sz="2800" dirty="0" smtClean="0"/>
                <a:t>odd integer </a:t>
              </a:r>
              <a:r>
                <a:rPr lang="en-US" sz="2800" dirty="0">
                  <a:sym typeface="Symbol"/>
                </a:rPr>
                <a:t> </a:t>
              </a:r>
              <a:r>
                <a:rPr lang="en-US" sz="2800" dirty="0" smtClean="0">
                  <a:sym typeface="Symbol"/>
                </a:rPr>
                <a:t>x</a:t>
              </a:r>
              <a:endParaRPr lang="en-US" sz="2400" dirty="0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533400" y="4267200"/>
            <a:ext cx="5486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2400" dirty="0" smtClean="0"/>
              <a:t>Stronger specifications are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US" sz="2400" dirty="0" smtClean="0"/>
              <a:t>More tolerant </a:t>
            </a:r>
            <a:r>
              <a:rPr lang="en-US" sz="2400" dirty="0"/>
              <a:t>on </a:t>
            </a:r>
            <a:r>
              <a:rPr lang="en-US" sz="2400" dirty="0" smtClean="0"/>
              <a:t>the inputs 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US" sz="2400" dirty="0" smtClean="0"/>
              <a:t>But more demanding </a:t>
            </a:r>
            <a:r>
              <a:rPr lang="en-US" sz="2400" dirty="0"/>
              <a:t>on </a:t>
            </a:r>
            <a:r>
              <a:rPr lang="en-US" sz="2400" dirty="0" smtClean="0"/>
              <a:t>the outputs</a:t>
            </a:r>
            <a:endParaRPr lang="en-US" sz="2400" dirty="0"/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smtClean="0"/>
              <a:t>Weaker specifications are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US" sz="2400" dirty="0" smtClean="0"/>
              <a:t>More demanding on the inputs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US" sz="2400" dirty="0" smtClean="0"/>
              <a:t>But more tolerant </a:t>
            </a:r>
            <a:r>
              <a:rPr lang="en-US" sz="2400" dirty="0"/>
              <a:t>on </a:t>
            </a:r>
            <a:r>
              <a:rPr lang="en-US" sz="2400" dirty="0" smtClean="0"/>
              <a:t>the outputs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400800" y="4419600"/>
            <a:ext cx="2362200" cy="1569660"/>
          </a:xfrm>
          <a:prstGeom prst="rect">
            <a:avLst/>
          </a:prstGeom>
          <a:solidFill>
            <a:srgbClr val="00B050">
              <a:alpha val="5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/>
              <a:t>Do not mistake strong/weak as good/bad or as bad/good</a:t>
            </a:r>
            <a:endParaRPr lang="en-US" sz="2400" b="1" i="1" dirty="0"/>
          </a:p>
        </p:txBody>
      </p:sp>
      <p:sp>
        <p:nvSpPr>
          <p:cNvPr id="42" name="Curved Right Arrow 41"/>
          <p:cNvSpPr/>
          <p:nvPr/>
        </p:nvSpPr>
        <p:spPr>
          <a:xfrm>
            <a:off x="228600" y="2092270"/>
            <a:ext cx="838200" cy="1717729"/>
          </a:xfrm>
          <a:prstGeom prst="curvedRightArrow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rIns="0" bIns="0" rtlCol="0" anchor="ctr"/>
          <a:lstStyle/>
          <a:p>
            <a:pPr algn="r"/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</a:t>
            </a:r>
            <a:r>
              <a:rPr lang="en-US" sz="1200" dirty="0" smtClean="0">
                <a:solidFill>
                  <a:schemeClr val="tx1"/>
                </a:solidFill>
              </a:rPr>
              <a:t> has more tolerant pre-condition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3" name="Curved Right Arrow 42"/>
          <p:cNvSpPr/>
          <p:nvPr/>
        </p:nvSpPr>
        <p:spPr>
          <a:xfrm>
            <a:off x="8077200" y="1981201"/>
            <a:ext cx="838200" cy="1447800"/>
          </a:xfrm>
          <a:prstGeom prst="curvedRightArrow">
            <a:avLst/>
          </a:prstGeom>
          <a:solidFill>
            <a:srgbClr val="FFFF00"/>
          </a:solidFill>
          <a:ln>
            <a:solidFill>
              <a:schemeClr val="bg1"/>
            </a:solidFill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0" rIns="0" bIns="0" rtlCol="0" anchor="ctr"/>
          <a:lstStyle/>
          <a:p>
            <a:pPr algn="r"/>
            <a:r>
              <a:rPr lang="en-US" sz="1200" b="1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S</a:t>
            </a:r>
            <a:r>
              <a:rPr lang="en-US" sz="1200" dirty="0" smtClean="0">
                <a:solidFill>
                  <a:schemeClr val="tx1"/>
                </a:solidFill>
              </a:rPr>
              <a:t> has more demanding post-condition 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243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incomparable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6E184F9-D28D-4F34-B344-F8C910EB9E1E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419100" y="1524000"/>
            <a:ext cx="8343900" cy="1295400"/>
            <a:chOff x="533400" y="1752600"/>
            <a:chExt cx="8343900" cy="1295400"/>
          </a:xfrm>
        </p:grpSpPr>
        <p:sp>
          <p:nvSpPr>
            <p:cNvPr id="8" name="Right Arrow 7"/>
            <p:cNvSpPr/>
            <p:nvPr/>
          </p:nvSpPr>
          <p:spPr>
            <a:xfrm>
              <a:off x="2819400" y="1752600"/>
              <a:ext cx="3429000" cy="1295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Specification X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3400" y="2133600"/>
              <a:ext cx="2286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 smtClean="0"/>
                <a:t>true</a:t>
              </a:r>
              <a:endParaRPr lang="en-US" sz="2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48400" y="2133600"/>
              <a:ext cx="26289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a</a:t>
              </a:r>
              <a:r>
                <a:rPr lang="en-US" sz="2800" dirty="0" smtClean="0"/>
                <a:t>ny even integer</a:t>
              </a:r>
              <a:endParaRPr lang="en-US" sz="24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19100" y="2971800"/>
            <a:ext cx="8343900" cy="1295400"/>
            <a:chOff x="533400" y="1752600"/>
            <a:chExt cx="8343900" cy="1295400"/>
          </a:xfrm>
        </p:grpSpPr>
        <p:sp>
          <p:nvSpPr>
            <p:cNvPr id="13" name="Right Arrow 12"/>
            <p:cNvSpPr/>
            <p:nvPr/>
          </p:nvSpPr>
          <p:spPr>
            <a:xfrm>
              <a:off x="2819400" y="1752600"/>
              <a:ext cx="3429000" cy="1295400"/>
            </a:xfrm>
            <a:prstGeom prst="rightArrow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Specification Y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33400" y="2133600"/>
              <a:ext cx="2286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 smtClean="0"/>
                <a:t>true</a:t>
              </a:r>
              <a:endParaRPr lang="en-US" sz="28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248400" y="2133600"/>
              <a:ext cx="26289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a</a:t>
              </a:r>
              <a:r>
                <a:rPr lang="en-US" sz="2800" dirty="0" smtClean="0"/>
                <a:t>ny odd integer</a:t>
              </a:r>
              <a:endParaRPr lang="en-US" sz="2400" dirty="0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533400" y="4495800"/>
            <a:ext cx="8001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8463" indent="-398463">
              <a:buFont typeface="Wingdings" pitchFamily="2" charset="2"/>
              <a:buChar char="q"/>
            </a:pPr>
            <a:r>
              <a:rPr lang="en-US" sz="2400" dirty="0" smtClean="0"/>
              <a:t>The specifications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2400" dirty="0" smtClean="0"/>
              <a:t> and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Y</a:t>
            </a:r>
            <a:r>
              <a:rPr lang="en-US" sz="2400" dirty="0" smtClean="0"/>
              <a:t> are incomparable – neither is stronger or weaker than the other one</a:t>
            </a:r>
          </a:p>
          <a:p>
            <a:pPr marL="398463" indent="-398463">
              <a:buFont typeface="Wingdings" pitchFamily="2" charset="2"/>
              <a:buChar char="q"/>
            </a:pPr>
            <a:r>
              <a:rPr lang="en-US" sz="2400" dirty="0" smtClean="0">
                <a:cs typeface="Consolas" pitchFamily="49" charset="0"/>
              </a:rPr>
              <a:t>A client of either cannot substitute the other and still work in general</a:t>
            </a:r>
            <a:endParaRPr lang="en-US" sz="2400" dirty="0">
              <a:cs typeface="Consolas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35485" y="3833336"/>
            <a:ext cx="2453898" cy="73866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1400" dirty="0" smtClean="0"/>
              <a:t>(random integer * 2) + 1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400" dirty="0" smtClean="0"/>
              <a:t>17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400" dirty="0" smtClean="0"/>
              <a:t>…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35485" y="2450068"/>
            <a:ext cx="2453898" cy="73866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1400" dirty="0" smtClean="0"/>
              <a:t>random integer * 2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400" dirty="0" smtClean="0"/>
              <a:t>10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400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01683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Said another way…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2010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495EA0B-1783-492E-873E-F82651094EC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A stronger specification is</a:t>
            </a:r>
          </a:p>
          <a:p>
            <a:pPr lvl="1"/>
            <a:r>
              <a:rPr lang="en-GB" b="1" dirty="0" smtClean="0"/>
              <a:t>harder to satisfy</a:t>
            </a:r>
            <a:r>
              <a:rPr lang="en-GB" dirty="0" smtClean="0"/>
              <a:t> (implement) because it promises more – that is, its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effects</a:t>
            </a:r>
            <a:r>
              <a:rPr lang="en-GB" sz="2400" dirty="0" smtClean="0"/>
              <a:t> </a:t>
            </a:r>
            <a:r>
              <a:rPr lang="en-GB" dirty="0" smtClean="0"/>
              <a:t>clause is harder to satisfy and/or there are fewer objects in </a:t>
            </a:r>
            <a:r>
              <a:rPr lang="en-GB" sz="2400" b="1" dirty="0">
                <a:latin typeface="Courier New" pitchFamily="49" charset="0"/>
                <a:cs typeface="Courier New" pitchFamily="49" charset="0"/>
              </a:rPr>
              <a:t>modifies</a:t>
            </a:r>
            <a:r>
              <a:rPr lang="en-GB" sz="2400" dirty="0" smtClean="0"/>
              <a:t> </a:t>
            </a:r>
            <a:r>
              <a:rPr lang="en-GB" dirty="0" smtClean="0"/>
              <a:t>clause – but</a:t>
            </a:r>
          </a:p>
          <a:p>
            <a:pPr lvl="1"/>
            <a:r>
              <a:rPr lang="en-GB" b="1" dirty="0" smtClean="0"/>
              <a:t>easier to use</a:t>
            </a:r>
            <a:r>
              <a:rPr lang="en-GB" dirty="0" smtClean="0"/>
              <a:t> (more guarantees) by the client – that is, the 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requires</a:t>
            </a:r>
            <a:r>
              <a:rPr lang="en-GB" dirty="0" smtClean="0"/>
              <a:t> clause is easier to satisfy</a:t>
            </a:r>
          </a:p>
          <a:p>
            <a:r>
              <a:rPr lang="en-GB" dirty="0" smtClean="0"/>
              <a:t>A weaker specification is</a:t>
            </a:r>
          </a:p>
          <a:p>
            <a:pPr lvl="1"/>
            <a:r>
              <a:rPr lang="en-GB" b="1" dirty="0" smtClean="0"/>
              <a:t>easier to satisfy</a:t>
            </a:r>
            <a:r>
              <a:rPr lang="en-GB" dirty="0" smtClean="0"/>
              <a:t> (more implementations satisfy it) because it promises less – that is, the </a:t>
            </a:r>
            <a:r>
              <a:rPr lang="en-GB" sz="2400" b="1" dirty="0">
                <a:latin typeface="Courier New" pitchFamily="49" charset="0"/>
                <a:cs typeface="Courier New" pitchFamily="49" charset="0"/>
              </a:rPr>
              <a:t>effects</a:t>
            </a:r>
            <a:r>
              <a:rPr lang="en-GB" dirty="0" smtClean="0"/>
              <a:t> clause is easier to satisfy and/or there are more objects in </a:t>
            </a:r>
            <a:r>
              <a:rPr lang="en-GB" sz="2400" b="1" dirty="0">
                <a:latin typeface="Courier New" pitchFamily="49" charset="0"/>
                <a:cs typeface="Courier New" pitchFamily="49" charset="0"/>
              </a:rPr>
              <a:t>modifies</a:t>
            </a:r>
            <a:r>
              <a:rPr lang="en-GB" dirty="0" smtClean="0"/>
              <a:t> clause – but </a:t>
            </a:r>
          </a:p>
          <a:p>
            <a:pPr lvl="1"/>
            <a:r>
              <a:rPr lang="en-GB" b="1" dirty="0" smtClean="0"/>
              <a:t>harder to use</a:t>
            </a:r>
            <a:r>
              <a:rPr lang="en-GB" dirty="0" smtClean="0"/>
              <a:t> (makes fewer guarantees) because it asks more of the client – that is, the </a:t>
            </a:r>
            <a:r>
              <a:rPr lang="en-GB" sz="2400" b="1" dirty="0">
                <a:latin typeface="Courier New" pitchFamily="49" charset="0"/>
                <a:cs typeface="Courier New" pitchFamily="49" charset="0"/>
              </a:rPr>
              <a:t>requires</a:t>
            </a:r>
            <a:r>
              <a:rPr lang="en-GB" dirty="0" smtClean="0"/>
              <a:t> clause is harder to satisfy</a:t>
            </a:r>
          </a:p>
        </p:txBody>
      </p:sp>
    </p:spTree>
    <p:extLst>
      <p:ext uri="{BB962C8B-B14F-4D97-AF65-F5344CB8AC3E}">
        <p14:creationId xmlns:p14="http://schemas.microsoft.com/office/powerpoint/2010/main" val="6405767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subtyping?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6E184F9-D28D-4F34-B344-F8C910EB9E1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Subtyping uses substitutability to express the “is-a” relationship</a:t>
            </a:r>
          </a:p>
          <a:p>
            <a:pPr lvl="1"/>
            <a:r>
              <a:rPr lang="en-US" dirty="0" smtClean="0"/>
              <a:t>A circle is-a shape; a rhombus is-a shape</a:t>
            </a:r>
          </a:p>
          <a:p>
            <a:pPr lvl="1"/>
            <a:r>
              <a:rPr lang="en-US" dirty="0" smtClean="0"/>
              <a:t>A platypus is-a mammal; a mammal is-a vertebrate animal</a:t>
            </a:r>
          </a:p>
          <a:p>
            <a:pPr lvl="1"/>
            <a:r>
              <a:rPr lang="en-US" dirty="0" smtClean="0"/>
              <a:t>A </a:t>
            </a: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java.math.BigInteger</a:t>
            </a:r>
            <a:r>
              <a:rPr lang="en-US" dirty="0" smtClean="0"/>
              <a:t> </a:t>
            </a:r>
            <a:r>
              <a:rPr lang="en-US" dirty="0"/>
              <a:t>is-a </a:t>
            </a: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java.lang.Number</a:t>
            </a:r>
            <a:r>
              <a:rPr lang="en-US" dirty="0"/>
              <a:t> is-a </a:t>
            </a: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java.lang.Object</a:t>
            </a:r>
            <a:r>
              <a:rPr lang="en-US" dirty="0"/>
              <a:t> </a:t>
            </a:r>
          </a:p>
          <a:p>
            <a:r>
              <a:rPr lang="en-US" dirty="0" smtClean="0"/>
              <a:t>When a </a:t>
            </a:r>
            <a:r>
              <a:rPr lang="en-US" dirty="0" smtClean="0"/>
              <a:t>programmer declares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/>
              <a:t> to be a </a:t>
            </a:r>
            <a:r>
              <a:rPr lang="en-US" i="1" dirty="0" smtClean="0">
                <a:solidFill>
                  <a:srgbClr val="FF0000"/>
                </a:solidFill>
              </a:rPr>
              <a:t>subtype</a:t>
            </a:r>
            <a:r>
              <a:rPr lang="en-US" dirty="0" smtClean="0"/>
              <a:t> of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A</a:t>
            </a:r>
            <a:r>
              <a:rPr lang="en-US" dirty="0" smtClean="0"/>
              <a:t> that it means "every object that satisfies the </a:t>
            </a:r>
            <a:r>
              <a:rPr lang="en-US" dirty="0" smtClean="0"/>
              <a:t>specification of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/>
              <a:t> also satisfies the </a:t>
            </a:r>
            <a:r>
              <a:rPr lang="en-US" dirty="0" smtClean="0"/>
              <a:t>specification of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A</a:t>
            </a:r>
            <a:r>
              <a:rPr lang="en-US" dirty="0" smtClean="0"/>
              <a:t>“</a:t>
            </a:r>
          </a:p>
          <a:p>
            <a:pPr lvl="1"/>
            <a:r>
              <a:rPr lang="en-US" dirty="0" smtClean="0"/>
              <a:t>Sometimes we call this a </a:t>
            </a:r>
            <a:r>
              <a:rPr lang="en-US" i="1" dirty="0" smtClean="0">
                <a:solidFill>
                  <a:srgbClr val="FF0000"/>
                </a:solidFill>
              </a:rPr>
              <a:t>true subtype</a:t>
            </a:r>
            <a:r>
              <a:rPr lang="en-US" dirty="0" smtClean="0"/>
              <a:t> relationship – see next slide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careful!!!!!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6E184F9-D28D-4F34-B344-F8C910EB9E1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</a:t>
            </a:r>
            <a:r>
              <a:rPr lang="en-US" dirty="0"/>
              <a:t>are still talking about specifications, not implementations!  </a:t>
            </a:r>
          </a:p>
          <a:p>
            <a:pPr lvl="1"/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java.math.BigInteger</a:t>
            </a:r>
            <a:r>
              <a:rPr lang="en-US" dirty="0"/>
              <a:t> might share absolutely positively no code at all with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java.lang.Object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Java subtypes/subclasses are not necessarily true subtypes</a:t>
            </a:r>
          </a:p>
          <a:p>
            <a:pPr lvl="1"/>
            <a:r>
              <a:rPr lang="en-US" dirty="0" smtClean="0"/>
              <a:t>No type system, including Java’s, can determine the behavioral properties that would be needed to ensure this – the details are beyond the scope of 331</a:t>
            </a:r>
          </a:p>
          <a:p>
            <a:pPr lvl="1"/>
            <a:r>
              <a:rPr lang="en-GB" dirty="0"/>
              <a:t>Java subtypes that are not true subtypes are </a:t>
            </a:r>
            <a:r>
              <a:rPr lang="en-GB" dirty="0" smtClean="0"/>
              <a:t>confusing at best and dangerous at worst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211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</a:t>
            </a:r>
            <a:r>
              <a:rPr lang="en-US" dirty="0" err="1" smtClean="0">
                <a:solidFill>
                  <a:srgbClr val="C00000"/>
                </a:solidFill>
              </a:rPr>
              <a:t>classing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6E184F9-D28D-4F34-B344-F8C910EB9E1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Subclassing</a:t>
            </a:r>
            <a:r>
              <a:rPr lang="en-US" dirty="0" smtClean="0"/>
              <a:t> uses inheritance to share code – take advantage of the similarity of parts of the implementation</a:t>
            </a:r>
            <a:r>
              <a:rPr lang="en-US" dirty="0"/>
              <a:t> </a:t>
            </a:r>
            <a:r>
              <a:rPr lang="en-US" dirty="0" smtClean="0"/>
              <a:t>– e</a:t>
            </a:r>
            <a:r>
              <a:rPr lang="en-US" dirty="0" smtClean="0"/>
              <a:t>nables </a:t>
            </a:r>
            <a:r>
              <a:rPr lang="en-US" dirty="0" smtClean="0"/>
              <a:t>incremental changes to classes</a:t>
            </a:r>
          </a:p>
          <a:p>
            <a:r>
              <a:rPr lang="en-US" dirty="0" smtClean="0"/>
              <a:t>Every </a:t>
            </a:r>
            <a:r>
              <a:rPr lang="en-US" dirty="0" smtClean="0"/>
              <a:t>Java subclass </a:t>
            </a:r>
            <a:r>
              <a:rPr lang="en-US" dirty="0" smtClean="0"/>
              <a:t>is a Java </a:t>
            </a:r>
            <a:r>
              <a:rPr lang="en-US" dirty="0" smtClean="0"/>
              <a:t>subtype but is </a:t>
            </a:r>
            <a:r>
              <a:rPr lang="en-US" i="1" dirty="0" smtClean="0"/>
              <a:t>not </a:t>
            </a:r>
            <a:r>
              <a:rPr lang="en-US" i="1" dirty="0" smtClean="0"/>
              <a:t>necessarily a true </a:t>
            </a:r>
            <a:r>
              <a:rPr lang="en-US" i="1" dirty="0" smtClean="0"/>
              <a:t>subtype</a:t>
            </a:r>
          </a:p>
          <a:p>
            <a:r>
              <a:rPr lang="en-US" dirty="0"/>
              <a:t>Checking for true subtypes requires full specifications (and deeper checking, again beyond the scope of type systems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Java subtypes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6E184F9-D28D-4F34-B344-F8C910EB9E1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smtClean="0"/>
              <a:t>Java </a:t>
            </a:r>
            <a:r>
              <a:rPr lang="en-GB" sz="2800" dirty="0" smtClean="0"/>
              <a:t>types are defined </a:t>
            </a:r>
            <a:r>
              <a:rPr lang="en-GB" sz="2800" dirty="0" smtClean="0"/>
              <a:t>by classes, interfaces</a:t>
            </a:r>
            <a:r>
              <a:rPr lang="en-GB" sz="2800" dirty="0" smtClean="0"/>
              <a:t>, and </a:t>
            </a:r>
            <a:r>
              <a:rPr lang="en-GB" sz="2800" dirty="0" smtClean="0"/>
              <a:t>primitives</a:t>
            </a:r>
          </a:p>
          <a:p>
            <a:r>
              <a:rPr lang="en-GB" sz="2800" dirty="0" smtClean="0"/>
              <a:t>B is Java subtype of A </a:t>
            </a:r>
            <a:r>
              <a:rPr lang="en-GB" sz="2800" dirty="0" smtClean="0"/>
              <a:t>if there is a declared </a:t>
            </a:r>
            <a:r>
              <a:rPr lang="en-GB" sz="2800" dirty="0" smtClean="0"/>
              <a:t>relationship (B extends A, B implements A)</a:t>
            </a:r>
          </a:p>
          <a:p>
            <a:r>
              <a:rPr lang="en-GB" sz="2800" dirty="0" smtClean="0"/>
              <a:t>Compiler checks that, for each corresponding method</a:t>
            </a:r>
          </a:p>
          <a:p>
            <a:pPr lvl="1"/>
            <a:r>
              <a:rPr lang="en-GB" sz="2400" dirty="0" smtClean="0"/>
              <a:t>same argument types</a:t>
            </a:r>
          </a:p>
          <a:p>
            <a:pPr lvl="1"/>
            <a:r>
              <a:rPr lang="en-GB" sz="2400" dirty="0" smtClean="0"/>
              <a:t>compatible result </a:t>
            </a:r>
            <a:r>
              <a:rPr lang="en-GB" sz="2400" dirty="0" smtClean="0"/>
              <a:t>types</a:t>
            </a:r>
            <a:endParaRPr lang="en-GB" sz="2400" dirty="0" smtClean="0"/>
          </a:p>
          <a:p>
            <a:pPr lvl="1"/>
            <a:r>
              <a:rPr lang="en-GB" sz="2400" dirty="0" smtClean="0"/>
              <a:t>no additional declared </a:t>
            </a:r>
            <a:r>
              <a:rPr lang="en-GB" sz="2400" dirty="0" smtClean="0"/>
              <a:t>exceptions</a:t>
            </a:r>
          </a:p>
          <a:p>
            <a:r>
              <a:rPr lang="en-GB" sz="2700" dirty="0" smtClean="0"/>
              <a:t>Again: </a:t>
            </a:r>
            <a:r>
              <a:rPr lang="en-GB" sz="2700" i="1" dirty="0" smtClean="0"/>
              <a:t>not</a:t>
            </a:r>
            <a:r>
              <a:rPr lang="en-GB" sz="2700" dirty="0" smtClean="0"/>
              <a:t> the same as checking for a true subtype!  No semantic </a:t>
            </a:r>
            <a:r>
              <a:rPr lang="en-GB" sz="2700" dirty="0" err="1" smtClean="0"/>
              <a:t>behavior</a:t>
            </a:r>
            <a:r>
              <a:rPr lang="en-GB" sz="2700" dirty="0" smtClean="0"/>
              <a:t> is considered</a:t>
            </a:r>
            <a:endParaRPr lang="en-GB" sz="27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Compiler </a:t>
            </a:r>
            <a:r>
              <a:rPr lang="en-GB" dirty="0" smtClean="0"/>
              <a:t>guarantees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6E184F9-D28D-4F34-B344-F8C910EB9E1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Objects are guaranteed to be </a:t>
            </a:r>
            <a:r>
              <a:rPr lang="en-GB" dirty="0" smtClean="0"/>
              <a:t>Java </a:t>
            </a:r>
            <a:r>
              <a:rPr lang="en-GB" dirty="0" smtClean="0"/>
              <a:t>subtypes of their declared type</a:t>
            </a:r>
          </a:p>
          <a:p>
            <a:pPr lvl="1"/>
            <a:r>
              <a:rPr lang="en-GB" dirty="0" smtClean="0"/>
              <a:t>If a variable of </a:t>
            </a:r>
            <a:r>
              <a:rPr lang="en-GB" i="1" dirty="0" smtClean="0"/>
              <a:t>declared (compile-time) </a:t>
            </a:r>
            <a:r>
              <a:rPr lang="en-GB" dirty="0" smtClean="0"/>
              <a:t>type </a:t>
            </a:r>
            <a:r>
              <a:rPr lang="en-GB" b="1" dirty="0" smtClean="0">
                <a:latin typeface="Consolas" pitchFamily="49" charset="0"/>
                <a:cs typeface="Consolas" pitchFamily="49" charset="0"/>
              </a:rPr>
              <a:t>T</a:t>
            </a:r>
            <a:r>
              <a:rPr lang="en-GB" dirty="0" smtClean="0"/>
              <a:t> holds a reference to an object of actual (</a:t>
            </a:r>
            <a:r>
              <a:rPr lang="en-GB" i="1" dirty="0" smtClean="0"/>
              <a:t>runtime</a:t>
            </a:r>
            <a:r>
              <a:rPr lang="en-GB" dirty="0" smtClean="0"/>
              <a:t>) type </a:t>
            </a:r>
            <a:r>
              <a:rPr lang="en-GB" b="1" dirty="0">
                <a:latin typeface="Consolas" pitchFamily="49" charset="0"/>
                <a:cs typeface="Consolas" pitchFamily="49" charset="0"/>
              </a:rPr>
              <a:t>T</a:t>
            </a:r>
            <a:r>
              <a:rPr lang="en-GB" b="1" dirty="0" smtClean="0">
                <a:latin typeface="Consolas" pitchFamily="49" charset="0"/>
                <a:cs typeface="Consolas" pitchFamily="49" charset="0"/>
              </a:rPr>
              <a:t>'</a:t>
            </a:r>
            <a:r>
              <a:rPr lang="en-GB" dirty="0" smtClean="0">
                <a:cs typeface="Consolas" pitchFamily="49" charset="0"/>
              </a:rPr>
              <a:t> </a:t>
            </a:r>
            <a:r>
              <a:rPr lang="en-GB" dirty="0" smtClean="0"/>
              <a:t>then </a:t>
            </a:r>
            <a:r>
              <a:rPr lang="en-GB" b="1" dirty="0">
                <a:latin typeface="Consolas" pitchFamily="49" charset="0"/>
                <a:cs typeface="Consolas" pitchFamily="49" charset="0"/>
              </a:rPr>
              <a:t>T'</a:t>
            </a:r>
            <a:r>
              <a:rPr lang="en-GB" dirty="0" smtClean="0"/>
              <a:t> is a </a:t>
            </a:r>
            <a:r>
              <a:rPr lang="en-GB" dirty="0" smtClean="0"/>
              <a:t>Java </a:t>
            </a:r>
            <a:r>
              <a:rPr lang="en-GB" dirty="0" smtClean="0"/>
              <a:t>subtype of </a:t>
            </a:r>
            <a:r>
              <a:rPr lang="en-GB" b="1" dirty="0">
                <a:latin typeface="Consolas" pitchFamily="49" charset="0"/>
                <a:cs typeface="Consolas" pitchFamily="49" charset="0"/>
              </a:rPr>
              <a:t>T</a:t>
            </a:r>
          </a:p>
          <a:p>
            <a:r>
              <a:rPr lang="en-GB" dirty="0" smtClean="0"/>
              <a:t>Corollaries</a:t>
            </a:r>
          </a:p>
          <a:p>
            <a:pPr lvl="1"/>
            <a:r>
              <a:rPr lang="en-GB" dirty="0" smtClean="0"/>
              <a:t>Objects always have implementations of the methods specified by their declared type</a:t>
            </a:r>
          </a:p>
          <a:p>
            <a:pPr lvl="1"/>
            <a:r>
              <a:rPr lang="en-GB" dirty="0" smtClean="0"/>
              <a:t>If all subtypes are true subtypes, then all objects meet the specification of their declared type</a:t>
            </a:r>
          </a:p>
          <a:p>
            <a:r>
              <a:rPr lang="en-GB" dirty="0" smtClean="0"/>
              <a:t>Rules out a huge class of bugs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</a:t>
            </a:r>
            <a:r>
              <a:rPr lang="en-GB" dirty="0" smtClean="0"/>
              <a:t>dding functionality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6E184F9-D28D-4F34-B344-F8C910EB9E1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Suppose we run a web store with a class for </a:t>
            </a:r>
            <a:r>
              <a:rPr lang="en-GB" sz="2800" b="1" dirty="0" smtClean="0">
                <a:latin typeface="Courier New" pitchFamily="49" charset="0"/>
                <a:cs typeface="Courier New" pitchFamily="49" charset="0"/>
              </a:rPr>
              <a:t>Products </a:t>
            </a:r>
            <a:r>
              <a:rPr lang="en-GB" dirty="0" smtClean="0"/>
              <a:t>… </a:t>
            </a:r>
          </a:p>
          <a:p>
            <a:pPr marL="365760" lvl="1" indent="0">
              <a:buNone/>
            </a:pPr>
            <a:r>
              <a:rPr lang="en-GB" sz="1700" b="1" dirty="0" smtClean="0">
                <a:latin typeface="Courier New" pitchFamily="49" charset="0"/>
                <a:cs typeface="Courier New" pitchFamily="49" charset="0"/>
              </a:rPr>
              <a:t>class Product {</a:t>
            </a:r>
          </a:p>
          <a:p>
            <a:pPr marL="365760" lvl="1" indent="0">
              <a:buNone/>
            </a:pPr>
            <a:r>
              <a:rPr lang="en-GB" sz="1700" b="1" dirty="0" smtClean="0">
                <a:latin typeface="Courier New" pitchFamily="49" charset="0"/>
                <a:cs typeface="Courier New" pitchFamily="49" charset="0"/>
              </a:rPr>
              <a:t>  private String title, description;</a:t>
            </a:r>
          </a:p>
          <a:p>
            <a:pPr marL="365760" lvl="1" indent="0">
              <a:buNone/>
            </a:pPr>
            <a:r>
              <a:rPr lang="en-GB" sz="1700" b="1" dirty="0" smtClean="0">
                <a:latin typeface="Courier New" pitchFamily="49" charset="0"/>
                <a:cs typeface="Courier New" pitchFamily="49" charset="0"/>
              </a:rPr>
              <a:t>  private float price; </a:t>
            </a:r>
          </a:p>
          <a:p>
            <a:pPr marL="365760" lvl="1" indent="0">
              <a:buNone/>
            </a:pPr>
            <a:r>
              <a:rPr lang="en-GB" sz="1700" b="1" dirty="0" smtClean="0">
                <a:latin typeface="Courier New" pitchFamily="49" charset="0"/>
                <a:cs typeface="Courier New" pitchFamily="49" charset="0"/>
              </a:rPr>
              <a:t>  public float </a:t>
            </a:r>
            <a:r>
              <a:rPr lang="en-GB" sz="1700" b="1" dirty="0" err="1" smtClean="0">
                <a:latin typeface="Courier New" pitchFamily="49" charset="0"/>
                <a:cs typeface="Courier New" pitchFamily="49" charset="0"/>
              </a:rPr>
              <a:t>getPrice</a:t>
            </a:r>
            <a:r>
              <a:rPr lang="en-GB" sz="1700" b="1" dirty="0" smtClean="0">
                <a:latin typeface="Courier New" pitchFamily="49" charset="0"/>
                <a:cs typeface="Courier New" pitchFamily="49" charset="0"/>
              </a:rPr>
              <a:t>() { return price; }</a:t>
            </a:r>
          </a:p>
          <a:p>
            <a:pPr marL="365760" lvl="1" indent="0">
              <a:buNone/>
            </a:pPr>
            <a:r>
              <a:rPr lang="en-GB" sz="1700" b="1" dirty="0" smtClean="0">
                <a:latin typeface="Courier New" pitchFamily="49" charset="0"/>
                <a:cs typeface="Courier New" pitchFamily="49" charset="0"/>
              </a:rPr>
              <a:t>  public float </a:t>
            </a:r>
            <a:r>
              <a:rPr lang="en-GB" sz="1700" b="1" dirty="0" err="1" smtClean="0">
                <a:latin typeface="Courier New" pitchFamily="49" charset="0"/>
                <a:cs typeface="Courier New" pitchFamily="49" charset="0"/>
              </a:rPr>
              <a:t>getTax</a:t>
            </a:r>
            <a:r>
              <a:rPr lang="en-GB" sz="1700" b="1" dirty="0" smtClean="0">
                <a:latin typeface="Courier New" pitchFamily="49" charset="0"/>
                <a:cs typeface="Courier New" pitchFamily="49" charset="0"/>
              </a:rPr>
              <a:t>() { return </a:t>
            </a:r>
            <a:r>
              <a:rPr lang="en-GB" sz="1700" b="1" dirty="0" err="1" smtClean="0">
                <a:latin typeface="Courier New" pitchFamily="49" charset="0"/>
                <a:cs typeface="Courier New" pitchFamily="49" charset="0"/>
              </a:rPr>
              <a:t>getPrice</a:t>
            </a:r>
            <a:r>
              <a:rPr lang="en-GB" sz="1700" b="1" dirty="0" smtClean="0">
                <a:latin typeface="Courier New" pitchFamily="49" charset="0"/>
                <a:cs typeface="Courier New" pitchFamily="49" charset="0"/>
              </a:rPr>
              <a:t>() * 0.05f; }</a:t>
            </a:r>
          </a:p>
          <a:p>
            <a:pPr marL="365760" lvl="1" indent="0">
              <a:buNone/>
            </a:pPr>
            <a:r>
              <a:rPr lang="en-GB" sz="1700" b="1" dirty="0" smtClean="0">
                <a:latin typeface="Courier New" pitchFamily="49" charset="0"/>
                <a:cs typeface="Courier New" pitchFamily="49" charset="0"/>
              </a:rPr>
              <a:t>  // ...</a:t>
            </a:r>
          </a:p>
          <a:p>
            <a:pPr marL="365760" lvl="1" indent="0">
              <a:buNone/>
            </a:pPr>
            <a:r>
              <a:rPr lang="en-GB" sz="17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dirty="0" smtClean="0"/>
          </a:p>
          <a:p>
            <a:r>
              <a:rPr lang="en-GB" dirty="0" smtClean="0"/>
              <a:t>... and we decide we want another class for </a:t>
            </a:r>
            <a:r>
              <a:rPr lang="en-GB" sz="2800" b="1" dirty="0" smtClean="0">
                <a:latin typeface="Courier New" pitchFamily="49" charset="0"/>
                <a:cs typeface="Courier New" pitchFamily="49" charset="0"/>
              </a:rPr>
              <a:t>Products</a:t>
            </a:r>
            <a:r>
              <a:rPr lang="en-GB" dirty="0" smtClean="0"/>
              <a:t> that are on sale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We could cut-and-paste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6E184F9-D28D-4F34-B344-F8C910EB9E1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SaleProduct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365760" lvl="1" indent="0"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private String title, description;</a:t>
            </a:r>
          </a:p>
          <a:p>
            <a:pPr marL="365760" lvl="1" indent="0"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private float price;</a:t>
            </a:r>
          </a:p>
          <a:p>
            <a:pPr marL="365760" lvl="1" indent="0"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private float factor;</a:t>
            </a:r>
          </a:p>
          <a:p>
            <a:pPr marL="365760" lvl="1" indent="0"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public float 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getPrice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() { return price*factor; }</a:t>
            </a:r>
          </a:p>
          <a:p>
            <a:pPr marL="365760" lvl="1" indent="0"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public float 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getTax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() { return 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getPrice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() * 0.05f;}</a:t>
            </a:r>
          </a:p>
          <a:p>
            <a:pPr marL="0" indent="0">
              <a:buNone/>
            </a:pP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 //...</a:t>
            </a:r>
            <a:br>
              <a:rPr lang="en-GB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GB" dirty="0" smtClean="0"/>
              <a:t>Good idea? Bad idea?  Why?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Very quick </a:t>
            </a:r>
            <a:r>
              <a:rPr lang="en-US" dirty="0" smtClean="0"/>
              <a:t>331 recap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6E184F9-D28D-4F34-B344-F8C910EB9E1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Procedural specification and implementations that satisfy these specifications</a:t>
            </a:r>
            <a:endParaRPr lang="en-US" dirty="0"/>
          </a:p>
          <a:p>
            <a:pPr lvl="1"/>
            <a:r>
              <a:rPr lang="en-US" dirty="0" smtClean="0"/>
              <a:t>For specification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</a:t>
            </a:r>
            <a:r>
              <a:rPr lang="en-US" dirty="0" smtClean="0"/>
              <a:t> and program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P</a:t>
            </a:r>
            <a:r>
              <a:rPr lang="en-US" dirty="0" smtClean="0"/>
              <a:t>,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P satisfies S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iff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lvl="2"/>
            <a:r>
              <a:rPr lang="en-US" dirty="0"/>
              <a:t>Every behavior of 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P</a:t>
            </a:r>
            <a:r>
              <a:rPr lang="en-US" dirty="0"/>
              <a:t> is permitted by 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S</a:t>
            </a:r>
          </a:p>
          <a:p>
            <a:pPr lvl="2"/>
            <a:r>
              <a:rPr lang="en-US" dirty="0"/>
              <a:t>“The behavior of 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P</a:t>
            </a:r>
            <a:r>
              <a:rPr lang="en-US" dirty="0"/>
              <a:t> is a subset of 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S</a:t>
            </a:r>
            <a:r>
              <a:rPr lang="en-US" dirty="0"/>
              <a:t>”</a:t>
            </a:r>
          </a:p>
          <a:p>
            <a:r>
              <a:rPr lang="en-US" dirty="0" smtClean="0"/>
              <a:t>Abstract data type specification </a:t>
            </a:r>
            <a:r>
              <a:rPr lang="en-US" dirty="0"/>
              <a:t>and implementations that satisfy such </a:t>
            </a:r>
            <a:r>
              <a:rPr lang="en-US" dirty="0" smtClean="0"/>
              <a:t>specifications – more complicated, but the same idea</a:t>
            </a:r>
          </a:p>
          <a:p>
            <a:r>
              <a:rPr lang="en-US" dirty="0" smtClean="0"/>
              <a:t>These are approaches for defining, reasoning about, </a:t>
            </a:r>
            <a:r>
              <a:rPr lang="en-US" dirty="0" smtClean="0"/>
              <a:t>testing and </a:t>
            </a:r>
            <a:r>
              <a:rPr lang="en-US" dirty="0" smtClean="0"/>
              <a:t>implementing software that satisfy specific expectations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646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Inheritance allows small extensions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6E184F9-D28D-4F34-B344-F8C910EB9E1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code for the extension is in some sense comparable in size to the extension</a:t>
            </a:r>
          </a:p>
          <a:p>
            <a:r>
              <a:rPr lang="en-GB" dirty="0" smtClean="0"/>
              <a:t>It’s much better to do this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400" b="1" dirty="0" err="1" smtClean="0">
                <a:latin typeface="Courier New" pitchFamily="49" charset="0"/>
                <a:cs typeface="Courier New" pitchFamily="49" charset="0"/>
              </a:rPr>
              <a:t>SaleProduct</a:t>
            </a:r>
            <a:r>
              <a:rPr lang="en-GB" sz="2400" b="1" dirty="0" smtClean="0">
                <a:latin typeface="Courier New" pitchFamily="49" charset="0"/>
                <a:cs typeface="Courier New" pitchFamily="49" charset="0"/>
              </a:rPr>
              <a:t> extends Product {</a:t>
            </a:r>
          </a:p>
          <a:p>
            <a:pPr marL="365760" lvl="1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private float factor;</a:t>
            </a:r>
          </a:p>
          <a:p>
            <a:pPr marL="365760" lvl="1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public float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getPrice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() { </a:t>
            </a:r>
          </a:p>
          <a:p>
            <a:pPr marL="365760" lvl="1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super.getPrice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()*factor; </a:t>
            </a:r>
          </a:p>
          <a:p>
            <a:pPr marL="365760" lvl="1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65760" lvl="1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//...</a:t>
            </a:r>
          </a:p>
          <a:p>
            <a:pPr marL="365125" lvl="1" indent="-365125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Benefits of subclassing &amp; inheritance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6E184F9-D28D-4F34-B344-F8C910EB9E1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Don’t repeat unchanged fields and methods</a:t>
            </a:r>
          </a:p>
          <a:p>
            <a:pPr lvl="2"/>
            <a:r>
              <a:rPr lang="en-GB" dirty="0"/>
              <a:t>S</a:t>
            </a:r>
            <a:r>
              <a:rPr lang="en-GB" dirty="0" smtClean="0"/>
              <a:t>impler maintenance of implementation:  just fix bugs once</a:t>
            </a:r>
          </a:p>
          <a:p>
            <a:pPr lvl="2"/>
            <a:r>
              <a:rPr lang="en-GB" dirty="0" smtClean="0"/>
              <a:t>Clients who understand the superclass specification need only study novel parts of subclass</a:t>
            </a:r>
          </a:p>
          <a:p>
            <a:r>
              <a:rPr lang="en-US" dirty="0" smtClean="0"/>
              <a:t>Modularity:  can ignore private fields and methods of superclass (if properly defined)</a:t>
            </a:r>
          </a:p>
          <a:p>
            <a:pPr lvl="1"/>
            <a:r>
              <a:rPr lang="en-GB" dirty="0" smtClean="0"/>
              <a:t>Differences are not buried under mass of similarities</a:t>
            </a:r>
          </a:p>
          <a:p>
            <a:r>
              <a:rPr lang="en-GB" dirty="0" smtClean="0"/>
              <a:t>Ability to substitute new implementations</a:t>
            </a:r>
          </a:p>
          <a:p>
            <a:pPr lvl="1"/>
            <a:r>
              <a:rPr lang="en-GB" dirty="0" smtClean="0"/>
              <a:t>Clients need not change their code to use new subclasses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Subclassing can be misused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6E184F9-D28D-4F34-B344-F8C910EB9E1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GB" smtClean="0"/>
              <a:t>Poor planning leads to muddled inheritance hierarchy</a:t>
            </a:r>
          </a:p>
          <a:p>
            <a:pPr lvl="1"/>
            <a:r>
              <a:rPr lang="en-GB" smtClean="0"/>
              <a:t>Relationships may not match untutored intuition</a:t>
            </a:r>
          </a:p>
          <a:p>
            <a:r>
              <a:rPr lang="en-GB" smtClean="0"/>
              <a:t>If subclass is tightly coupled with superclass</a:t>
            </a:r>
          </a:p>
          <a:p>
            <a:pPr lvl="1"/>
            <a:r>
              <a:rPr lang="en-GB" smtClean="0"/>
              <a:t>Can depend on implementation details of superclass</a:t>
            </a:r>
          </a:p>
          <a:p>
            <a:pPr lvl="1"/>
            <a:r>
              <a:rPr lang="en-GB" smtClean="0"/>
              <a:t>Changes in superclass can break subclass (“fragile base class”)</a:t>
            </a:r>
          </a:p>
          <a:p>
            <a:r>
              <a:rPr lang="en-GB" smtClean="0"/>
              <a:t>Subtyping is the source of most benefits of subclassing</a:t>
            </a:r>
          </a:p>
          <a:p>
            <a:pPr lvl="1"/>
            <a:r>
              <a:rPr lang="en-GB" smtClean="0"/>
              <a:t>Just because you want to inherit an implementation does not mean you want to inherit a type – and vice versa!</a:t>
            </a:r>
          </a:p>
          <a:p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 square is a rectangle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6E184F9-D28D-4F34-B344-F8C910EB9E1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b="1" dirty="0">
                <a:latin typeface="Courier New" pitchFamily="49" charset="0"/>
                <a:cs typeface="Courier New" pitchFamily="49" charset="0"/>
              </a:rPr>
              <a:t>interface Rectangle {</a:t>
            </a:r>
            <a:br>
              <a:rPr lang="en-GB" sz="1600" b="1" dirty="0">
                <a:latin typeface="Courier New" pitchFamily="49" charset="0"/>
                <a:cs typeface="Courier New" pitchFamily="49" charset="0"/>
              </a:rPr>
            </a:br>
            <a:r>
              <a:rPr lang="en-GB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// effects: fits shape to given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size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//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1600" b="1" baseline="-25000" dirty="0" err="1"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.width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w,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1600" b="1" baseline="-25000" dirty="0" err="1"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.height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h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1600" b="1" dirty="0">
                <a:latin typeface="Courier New" pitchFamily="49" charset="0"/>
                <a:cs typeface="Courier New" pitchFamily="49" charset="0"/>
              </a:rPr>
            </a:br>
            <a:r>
              <a:rPr lang="en-GB" sz="1600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GB" sz="1600" b="1" dirty="0" err="1"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 w, </a:t>
            </a:r>
            <a:r>
              <a:rPr lang="en-GB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 h);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cs typeface="Courier New" pitchFamily="49" charset="0"/>
              </a:rPr>
              <a:t>Which is the best option for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Square.setSize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800" dirty="0" smtClean="0">
                <a:cs typeface="Courier New" pitchFamily="49" charset="0"/>
              </a:rPr>
              <a:t>?</a:t>
            </a:r>
            <a:r>
              <a:rPr lang="en-US" sz="1400" dirty="0" smtClean="0">
                <a:cs typeface="Courier New" pitchFamily="49" charset="0"/>
              </a:rPr>
              <a:t/>
            </a:r>
            <a:br>
              <a:rPr lang="en-US" sz="1400" dirty="0" smtClean="0">
                <a:cs typeface="Courier New" pitchFamily="49" charset="0"/>
              </a:rPr>
            </a:b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nterface Square implements Rectangle {…}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// requires: w = h</a:t>
            </a:r>
            <a:br>
              <a:rPr lang="en-GB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// effects: fits shape to given size</a:t>
            </a:r>
            <a:br>
              <a:rPr lang="en-GB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w, 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h);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// effects: sets all edges to given size</a:t>
            </a:r>
            <a:br>
              <a:rPr lang="en-GB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edgeLength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// effects:  sets 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this.width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and 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this.height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to w</a:t>
            </a:r>
            <a:br>
              <a:rPr lang="en-GB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w, 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h);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// effects: fits shape to given size</a:t>
            </a:r>
            <a:br>
              <a:rPr lang="en-GB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// throws 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BadSizeException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if w != h</a:t>
            </a:r>
            <a:br>
              <a:rPr lang="en-GB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w, 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 h) throws 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BadSizeException</a:t>
            </a:r>
            <a:r>
              <a:rPr lang="en-GB" sz="1600" b="1" dirty="0">
                <a:latin typeface="Courier New" pitchFamily="49" charset="0"/>
                <a:cs typeface="Courier New" pitchFamily="49" charset="0"/>
              </a:rPr>
              <a:t>;</a:t>
            </a:r>
            <a:endParaRPr lang="en-GB" sz="16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Square and rectangle are unrelated</a:t>
            </a:r>
            <a:endParaRPr lang="en-GB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6E184F9-D28D-4F34-B344-F8C910EB9E1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2600" b="1" dirty="0" smtClean="0">
                <a:latin typeface="Courier New" pitchFamily="49" charset="0"/>
                <a:cs typeface="Courier New" pitchFamily="49" charset="0"/>
              </a:rPr>
              <a:t>Square</a:t>
            </a:r>
            <a:r>
              <a:rPr lang="en-GB" dirty="0" smtClean="0"/>
              <a:t> is not a true subtype of </a:t>
            </a:r>
            <a:r>
              <a:rPr lang="en-GB" sz="2600" b="1" dirty="0">
                <a:latin typeface="Courier New" pitchFamily="49" charset="0"/>
                <a:cs typeface="Courier New" pitchFamily="49" charset="0"/>
              </a:rPr>
              <a:t>Rectangle</a:t>
            </a:r>
          </a:p>
          <a:p>
            <a:pPr lvl="1"/>
            <a:r>
              <a:rPr lang="en-GB" dirty="0" smtClean="0"/>
              <a:t>Rectangles are expected to have a width and height that can be</a:t>
            </a:r>
            <a:br>
              <a:rPr lang="en-GB" dirty="0" smtClean="0"/>
            </a:br>
            <a:r>
              <a:rPr lang="en-GB" dirty="0" smtClean="0"/>
              <a:t>changed independently</a:t>
            </a:r>
          </a:p>
          <a:p>
            <a:pPr lvl="1"/>
            <a:r>
              <a:rPr lang="en-GB" dirty="0" smtClean="0"/>
              <a:t>Squares violate that expectation, could surprise client</a:t>
            </a:r>
          </a:p>
          <a:p>
            <a:r>
              <a:rPr lang="en-GB" sz="3200" b="1" dirty="0">
                <a:latin typeface="Courier New" pitchFamily="49" charset="0"/>
                <a:cs typeface="Courier New" pitchFamily="49" charset="0"/>
              </a:rPr>
              <a:t>Rectangle </a:t>
            </a:r>
            <a:r>
              <a:rPr lang="en-GB" dirty="0" smtClean="0"/>
              <a:t>is not a true subtype of </a:t>
            </a:r>
            <a:r>
              <a:rPr lang="en-GB" sz="3200" b="1" dirty="0" smtClean="0">
                <a:latin typeface="Courier New" pitchFamily="49" charset="0"/>
                <a:cs typeface="Courier New" pitchFamily="49" charset="0"/>
              </a:rPr>
              <a:t>Square</a:t>
            </a:r>
            <a:endParaRPr lang="en-GB" dirty="0" smtClean="0"/>
          </a:p>
          <a:p>
            <a:pPr lvl="1"/>
            <a:r>
              <a:rPr lang="en-GB" dirty="0" smtClean="0"/>
              <a:t>Squares are expected to have equal widths and heights</a:t>
            </a:r>
          </a:p>
          <a:p>
            <a:pPr lvl="1"/>
            <a:r>
              <a:rPr lang="en-GB" dirty="0" smtClean="0"/>
              <a:t>Rectangles violate that expectation, could surprise client</a:t>
            </a:r>
          </a:p>
          <a:p>
            <a:pPr lvl="1"/>
            <a:endParaRPr lang="en-GB" dirty="0" smtClean="0"/>
          </a:p>
          <a:p>
            <a:r>
              <a:rPr lang="en-US" dirty="0" smtClean="0"/>
              <a:t>Inheritance isn't always intuitive – it does encourage clear thinking and prevents errors</a:t>
            </a:r>
          </a:p>
          <a:p>
            <a:pPr lvl="1"/>
            <a:r>
              <a:rPr lang="en-US" dirty="0" smtClean="0"/>
              <a:t>Possible solution might be to make them incomparable (perhaps as siblings under a common parent)</a:t>
            </a:r>
            <a:endParaRPr lang="en-US" dirty="0" smtClean="0"/>
          </a:p>
          <a:p>
            <a:pPr lvl="1"/>
            <a:r>
              <a:rPr lang="en-US" dirty="0" smtClean="0"/>
              <a:t>Why isn’t the elementary school “every square is a rectangle” true when we think about them as true subtypes?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024966" y="5712767"/>
            <a:ext cx="2354998" cy="46166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(</a:t>
            </a:r>
            <a:r>
              <a:rPr lang="en-US" sz="2400" b="1" dirty="0" err="1" smtClean="0">
                <a:solidFill>
                  <a:schemeClr val="bg1"/>
                </a:solidFill>
              </a:rPr>
              <a:t>im</a:t>
            </a:r>
            <a:r>
              <a:rPr lang="en-US" sz="2400" b="1" dirty="0" smtClean="0">
                <a:solidFill>
                  <a:schemeClr val="bg1"/>
                </a:solidFill>
              </a:rPr>
              <a:t>)mutability!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Substitution principle: redux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6E184F9-D28D-4F34-B344-F8C910EB9E1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Constraints on methods</a:t>
            </a:r>
          </a:p>
          <a:p>
            <a:pPr lvl="1"/>
            <a:r>
              <a:rPr lang="en-GB" dirty="0" smtClean="0"/>
              <a:t>For each method in a </a:t>
            </a:r>
            <a:r>
              <a:rPr lang="en-GB" dirty="0" err="1" smtClean="0"/>
              <a:t>supertype</a:t>
            </a:r>
            <a:r>
              <a:rPr lang="en-GB" dirty="0" smtClean="0"/>
              <a:t>, the subtype must have a corresponding overriding method</a:t>
            </a:r>
          </a:p>
          <a:p>
            <a:pPr lvl="1"/>
            <a:r>
              <a:rPr lang="en-GB" dirty="0" smtClean="0"/>
              <a:t>Also may introduce new methods</a:t>
            </a:r>
          </a:p>
          <a:p>
            <a:r>
              <a:rPr lang="en-GB" dirty="0" smtClean="0"/>
              <a:t>Each overriding method must</a:t>
            </a:r>
          </a:p>
          <a:p>
            <a:pPr lvl="1"/>
            <a:r>
              <a:rPr lang="en-GB" dirty="0" smtClean="0"/>
              <a:t>Ask nothing extra of client (“weaker precondition”)</a:t>
            </a:r>
          </a:p>
          <a:p>
            <a:pPr lvl="2"/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requires</a:t>
            </a:r>
            <a:r>
              <a:rPr lang="en-GB" dirty="0" smtClean="0"/>
              <a:t> clause is at most as strict as in the </a:t>
            </a:r>
            <a:r>
              <a:rPr lang="en-GB" dirty="0" err="1" smtClean="0"/>
              <a:t>supertype’s</a:t>
            </a:r>
            <a:r>
              <a:rPr lang="en-GB" dirty="0" smtClean="0"/>
              <a:t> method</a:t>
            </a:r>
          </a:p>
          <a:p>
            <a:pPr lvl="1"/>
            <a:r>
              <a:rPr lang="en-GB" dirty="0" smtClean="0"/>
              <a:t>Guarantee at least as much (“stronger </a:t>
            </a:r>
            <a:r>
              <a:rPr lang="en-GB" dirty="0" err="1" smtClean="0"/>
              <a:t>postcondition</a:t>
            </a:r>
            <a:r>
              <a:rPr lang="en-GB" dirty="0" smtClean="0"/>
              <a:t>”)</a:t>
            </a:r>
          </a:p>
          <a:p>
            <a:pPr lvl="2"/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effects </a:t>
            </a:r>
            <a:r>
              <a:rPr lang="en-GB" dirty="0" smtClean="0"/>
              <a:t>clause </a:t>
            </a:r>
            <a:r>
              <a:rPr lang="en-GB" dirty="0" smtClean="0"/>
              <a:t>is at least as strict as in the </a:t>
            </a:r>
            <a:r>
              <a:rPr lang="en-GB" dirty="0" err="1" smtClean="0"/>
              <a:t>supertype</a:t>
            </a:r>
            <a:r>
              <a:rPr lang="en-GB" dirty="0" smtClean="0"/>
              <a:t> method</a:t>
            </a:r>
          </a:p>
          <a:p>
            <a:pPr lvl="2"/>
            <a:r>
              <a:rPr lang="en-GB" dirty="0" smtClean="0"/>
              <a:t>No new entries in </a:t>
            </a:r>
            <a:r>
              <a:rPr lang="en-GB" sz="2200" b="1" dirty="0" smtClean="0">
                <a:latin typeface="Courier New" pitchFamily="49" charset="0"/>
                <a:cs typeface="Courier New" pitchFamily="49" charset="0"/>
              </a:rPr>
              <a:t>modifies</a:t>
            </a:r>
            <a:r>
              <a:rPr lang="en-GB" sz="2200" b="1" dirty="0" smtClean="0">
                <a:cs typeface="Courier New" pitchFamily="49" charset="0"/>
              </a:rPr>
              <a:t> </a:t>
            </a:r>
            <a:r>
              <a:rPr lang="en-GB" dirty="0" smtClean="0"/>
              <a:t>clause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Substitution:  </a:t>
            </a:r>
            <a:r>
              <a:rPr lang="en-GB" dirty="0" smtClean="0"/>
              <a:t>specification </a:t>
            </a:r>
            <a:r>
              <a:rPr lang="en-GB" dirty="0" smtClean="0"/>
              <a:t>weakening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6E184F9-D28D-4F34-B344-F8C910EB9E1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Method inputs</a:t>
            </a:r>
          </a:p>
          <a:p>
            <a:pPr lvl="1"/>
            <a:r>
              <a:rPr lang="en-GB" dirty="0" smtClean="0"/>
              <a:t>Argument types may be replaced with </a:t>
            </a:r>
            <a:r>
              <a:rPr lang="en-GB" dirty="0" err="1" smtClean="0"/>
              <a:t>supertypes</a:t>
            </a:r>
            <a:r>
              <a:rPr lang="en-GB" dirty="0" smtClean="0"/>
              <a:t> (“</a:t>
            </a:r>
            <a:r>
              <a:rPr lang="en-GB" dirty="0" err="1" smtClean="0"/>
              <a:t>contravariance</a:t>
            </a:r>
            <a:r>
              <a:rPr lang="en-GB" dirty="0" smtClean="0"/>
              <a:t>”)</a:t>
            </a:r>
          </a:p>
          <a:p>
            <a:pPr lvl="1"/>
            <a:r>
              <a:rPr lang="en-GB" dirty="0" smtClean="0"/>
              <a:t>This doesn't place any extra demand on the client.</a:t>
            </a:r>
          </a:p>
          <a:p>
            <a:pPr lvl="2"/>
            <a:r>
              <a:rPr lang="en-GB" dirty="0" smtClean="0"/>
              <a:t>Java forbids any change</a:t>
            </a:r>
          </a:p>
          <a:p>
            <a:r>
              <a:rPr lang="en-GB" dirty="0" smtClean="0"/>
              <a:t>Method results</a:t>
            </a:r>
          </a:p>
          <a:p>
            <a:pPr lvl="1"/>
            <a:r>
              <a:rPr lang="en-GB" dirty="0" smtClean="0"/>
              <a:t>Result type may be replaced with a subtype (“covariance”) </a:t>
            </a:r>
          </a:p>
          <a:p>
            <a:pPr lvl="2"/>
            <a:r>
              <a:rPr lang="en-GB" dirty="0" smtClean="0"/>
              <a:t>This doesn't violate any expectation of the client</a:t>
            </a:r>
          </a:p>
          <a:p>
            <a:pPr lvl="1"/>
            <a:r>
              <a:rPr lang="en-GB" dirty="0" smtClean="0"/>
              <a:t>No new exceptions (for values in the domain)</a:t>
            </a:r>
          </a:p>
          <a:p>
            <a:pPr lvl="1"/>
            <a:r>
              <a:rPr lang="en-GB" dirty="0" smtClean="0"/>
              <a:t>Existing exceptions can be replaced with subtypes</a:t>
            </a:r>
          </a:p>
          <a:p>
            <a:pPr lvl="2"/>
            <a:r>
              <a:rPr lang="en-GB" dirty="0" smtClean="0"/>
              <a:t>This doesn't violate any expectation of the client</a:t>
            </a:r>
          </a:p>
          <a:p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Substitution exercise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6E184F9-D28D-4F34-B344-F8C910EB9E1E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308848" cy="44958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Suppose we have a method which, when given one product, recommends another</a:t>
            </a:r>
            <a:br>
              <a:rPr lang="en-GB" dirty="0" smtClean="0"/>
            </a:br>
            <a:r>
              <a:rPr lang="en-GB" sz="2600" b="1" dirty="0" smtClean="0">
                <a:latin typeface="Courier New" pitchFamily="49" charset="0"/>
                <a:cs typeface="Courier New" pitchFamily="49" charset="0"/>
              </a:rPr>
              <a:t>Product recommend(Product ref);</a:t>
            </a:r>
          </a:p>
          <a:p>
            <a:r>
              <a:rPr lang="en-GB" dirty="0" smtClean="0"/>
              <a:t>Which of these are possible forms of method in a true subtype?</a:t>
            </a:r>
          </a:p>
          <a:p>
            <a:pPr lvl="1"/>
            <a:r>
              <a:rPr lang="en-GB" sz="1900" b="1" dirty="0" smtClean="0">
                <a:latin typeface="Courier New" pitchFamily="49" charset="0"/>
                <a:cs typeface="Courier New" pitchFamily="49" charset="0"/>
              </a:rPr>
              <a:t>Product recommend(</a:t>
            </a:r>
            <a:r>
              <a:rPr lang="en-GB" sz="1900" b="1" dirty="0" err="1" smtClean="0">
                <a:latin typeface="Courier New" pitchFamily="49" charset="0"/>
                <a:cs typeface="Courier New" pitchFamily="49" charset="0"/>
              </a:rPr>
              <a:t>SaleProduct</a:t>
            </a:r>
            <a:r>
              <a:rPr lang="en-GB" sz="1900" b="1" dirty="0" smtClean="0">
                <a:latin typeface="Courier New" pitchFamily="49" charset="0"/>
                <a:cs typeface="Courier New" pitchFamily="49" charset="0"/>
              </a:rPr>
              <a:t> ref);</a:t>
            </a:r>
          </a:p>
          <a:p>
            <a:pPr lvl="1"/>
            <a:r>
              <a:rPr lang="en-GB" sz="1900" b="1" dirty="0" err="1" smtClean="0">
                <a:latin typeface="Courier New" pitchFamily="49" charset="0"/>
                <a:cs typeface="Courier New" pitchFamily="49" charset="0"/>
              </a:rPr>
              <a:t>SaleProduct</a:t>
            </a:r>
            <a:r>
              <a:rPr lang="en-GB" sz="1900" b="1" dirty="0" smtClean="0">
                <a:latin typeface="Courier New" pitchFamily="49" charset="0"/>
                <a:cs typeface="Courier New" pitchFamily="49" charset="0"/>
              </a:rPr>
              <a:t> recommend(Product ref);</a:t>
            </a:r>
          </a:p>
          <a:p>
            <a:pPr lvl="1"/>
            <a:r>
              <a:rPr lang="en-GB" sz="1900" b="1" dirty="0" smtClean="0">
                <a:latin typeface="Courier New" pitchFamily="49" charset="0"/>
                <a:cs typeface="Courier New" pitchFamily="49" charset="0"/>
              </a:rPr>
              <a:t>Product recommend(Object ref);</a:t>
            </a:r>
          </a:p>
          <a:p>
            <a:pPr lvl="1"/>
            <a:r>
              <a:rPr lang="en-GB" sz="1900" b="1" dirty="0" smtClean="0">
                <a:latin typeface="Courier New" pitchFamily="49" charset="0"/>
                <a:cs typeface="Courier New" pitchFamily="49" charset="0"/>
              </a:rPr>
              <a:t>Product recommend(Product ref)</a:t>
            </a:r>
            <a:br>
              <a:rPr lang="en-GB" sz="19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1900" b="1" dirty="0" smtClean="0">
                <a:latin typeface="Courier New" pitchFamily="49" charset="0"/>
                <a:cs typeface="Courier New" pitchFamily="49" charset="0"/>
              </a:rPr>
              <a:t>  throws </a:t>
            </a:r>
            <a:r>
              <a:rPr lang="en-GB" sz="1900" b="1" dirty="0" err="1" smtClean="0">
                <a:latin typeface="Courier New" pitchFamily="49" charset="0"/>
                <a:cs typeface="Courier New" pitchFamily="49" charset="0"/>
              </a:rPr>
              <a:t>NoSaleException</a:t>
            </a:r>
            <a:r>
              <a:rPr lang="en-GB" sz="1900" b="1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r>
              <a:rPr lang="en-GB" dirty="0" smtClean="0"/>
              <a:t>Same kind of reasoning for exception subtyping and for </a:t>
            </a:r>
            <a:r>
              <a:rPr lang="en-GB" sz="2600" b="1" dirty="0" smtClean="0">
                <a:latin typeface="Courier New" pitchFamily="49" charset="0"/>
                <a:cs typeface="Courier New" pitchFamily="49" charset="0"/>
              </a:rPr>
              <a:t>modifies</a:t>
            </a:r>
            <a:r>
              <a:rPr lang="en-GB" dirty="0" smtClean="0"/>
              <a:t> clause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19800" y="381000"/>
            <a:ext cx="22860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Small groups: 2-3 minutes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5997271" y="3584713"/>
            <a:ext cx="2918129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GB" sz="1900" dirty="0" smtClean="0">
                <a:cs typeface="Courier New" pitchFamily="49" charset="0"/>
              </a:rPr>
              <a:t>bad</a:t>
            </a:r>
            <a:endParaRPr lang="en-GB" sz="1900" dirty="0">
              <a:cs typeface="Courier New" pitchFamily="49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GB" sz="1900" dirty="0" smtClean="0">
                <a:cs typeface="Courier New" pitchFamily="49" charset="0"/>
              </a:rPr>
              <a:t>OK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GB" sz="1900" dirty="0" smtClean="0">
                <a:cs typeface="Courier New" pitchFamily="49" charset="0"/>
              </a:rPr>
              <a:t>OK (Java overloading)</a:t>
            </a:r>
            <a:endParaRPr lang="en-GB" sz="1900" dirty="0">
              <a:cs typeface="Courier New" pitchFamily="49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GB" sz="1900" dirty="0" smtClean="0">
                <a:cs typeface="Courier New" pitchFamily="49" charset="0"/>
              </a:rPr>
              <a:t>bad</a:t>
            </a:r>
            <a:endParaRPr lang="en-GB" sz="1900" dirty="0">
              <a:cs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Interfaces and abstract classes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6E184F9-D28D-4F34-B344-F8C910EB9E1E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Provide interfaces for your functionality</a:t>
            </a:r>
          </a:p>
          <a:p>
            <a:pPr lvl="1"/>
            <a:r>
              <a:rPr lang="en-GB" dirty="0" smtClean="0"/>
              <a:t>Lets client write code to satisfy interfaces rather than to </a:t>
            </a:r>
            <a:r>
              <a:rPr lang="en-GB" dirty="0" smtClean="0"/>
              <a:t>satisfy </a:t>
            </a:r>
            <a:r>
              <a:rPr lang="en-GB" dirty="0" smtClean="0"/>
              <a:t>concrete classes</a:t>
            </a:r>
          </a:p>
          <a:p>
            <a:pPr lvl="1"/>
            <a:r>
              <a:rPr lang="en-GB" dirty="0" smtClean="0"/>
              <a:t>Allows different implementations later</a:t>
            </a:r>
          </a:p>
          <a:p>
            <a:pPr lvl="1"/>
            <a:r>
              <a:rPr lang="en-GB" dirty="0" smtClean="0"/>
              <a:t>Facilitates composition, wrapper classes – we’ll see more of this over the term</a:t>
            </a:r>
          </a:p>
          <a:p>
            <a:r>
              <a:rPr lang="en-GB" dirty="0" smtClean="0"/>
              <a:t>Consider providing helper/template abstract classes</a:t>
            </a:r>
          </a:p>
          <a:p>
            <a:pPr lvl="1"/>
            <a:r>
              <a:rPr lang="en-GB" dirty="0" smtClean="0"/>
              <a:t>Can minimize number of methods that new implementation must provide</a:t>
            </a:r>
          </a:p>
          <a:p>
            <a:pPr lvl="1"/>
            <a:r>
              <a:rPr lang="en-GB" dirty="0" smtClean="0"/>
              <a:t>Makes writing new implementations much easier</a:t>
            </a:r>
          </a:p>
          <a:p>
            <a:pPr lvl="1"/>
            <a:r>
              <a:rPr lang="en-GB" dirty="0" smtClean="0"/>
              <a:t>Using them is optional, so they don't limit freedom to create radically different implementations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interfaces instead of classes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6E184F9-D28D-4F34-B344-F8C910EB9E1E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Java design decisions</a:t>
            </a:r>
          </a:p>
          <a:p>
            <a:pPr lvl="1"/>
            <a:r>
              <a:rPr lang="en-US" smtClean="0"/>
              <a:t>A class has exactly one superclass</a:t>
            </a:r>
          </a:p>
          <a:p>
            <a:pPr lvl="1"/>
            <a:r>
              <a:rPr lang="en-US" smtClean="0"/>
              <a:t>A class may implement multiple interfaces</a:t>
            </a:r>
          </a:p>
          <a:p>
            <a:pPr lvl="1"/>
            <a:r>
              <a:rPr lang="en-US" smtClean="0"/>
              <a:t>An interface may extend multiple interfaces</a:t>
            </a:r>
          </a:p>
          <a:p>
            <a:r>
              <a:rPr lang="en-US" smtClean="0"/>
              <a:t>Observation</a:t>
            </a:r>
          </a:p>
          <a:p>
            <a:pPr lvl="1"/>
            <a:r>
              <a:rPr lang="en-US" smtClean="0"/>
              <a:t>multiple superclasses are difficult to use and to implement</a:t>
            </a:r>
          </a:p>
          <a:p>
            <a:pPr lvl="1"/>
            <a:r>
              <a:rPr lang="en-US" smtClean="0"/>
              <a:t>multiple interfaces, single superclass gets most of the benefit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6E184F9-D28D-4F34-B344-F8C910EB9E1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Sometimes it is valuable to take advantage of existing specifications and/or implementations to develop a </a:t>
            </a:r>
            <a:r>
              <a:rPr lang="en-US" i="1" dirty="0" smtClean="0">
                <a:solidFill>
                  <a:srgbClr val="FF0000"/>
                </a:solidFill>
              </a:rPr>
              <a:t>similar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piece of software</a:t>
            </a:r>
          </a:p>
          <a:p>
            <a:r>
              <a:rPr lang="en-US" dirty="0" smtClean="0"/>
              <a:t>That is, we’d like to develop a similar artifact (specification or implementation) not entirely from scratch, but rather as a delta from the original</a:t>
            </a:r>
          </a:p>
          <a:p>
            <a:pPr lvl="1"/>
            <a:r>
              <a:rPr lang="en-US" b="1" dirty="0" smtClean="0">
                <a:latin typeface="Consolas" pitchFamily="49" charset="0"/>
                <a:cs typeface="Consolas" pitchFamily="49" charset="0"/>
              </a:rPr>
              <a:t>A’ = A + </a:t>
            </a:r>
            <a:r>
              <a:rPr lang="en-US" b="1" dirty="0" smtClean="0">
                <a:latin typeface="Consolas" pitchFamily="49" charset="0"/>
                <a:cs typeface="Consolas" pitchFamily="49" charset="0"/>
                <a:sym typeface="Symbol"/>
              </a:rPr>
              <a:t>A’</a:t>
            </a:r>
          </a:p>
          <a:p>
            <a:r>
              <a:rPr lang="en-US" dirty="0" smtClean="0"/>
              <a:t>Describing the differences and sharing the similarities can simplify development, increase confidence in the properties of the artifact, help in understanding the problem space,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72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Concrete, abstract, or interface?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6E184F9-D28D-4F34-B344-F8C910EB9E1E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Telephone: $10 landline, speakerphone, cellphone, Skype, VOIP phone</a:t>
            </a:r>
          </a:p>
          <a:p>
            <a:r>
              <a:rPr lang="en-US" dirty="0" smtClean="0"/>
              <a:t>TV: CRT,  Plasma, LCD</a:t>
            </a:r>
          </a:p>
          <a:p>
            <a:r>
              <a:rPr lang="en-US" dirty="0" smtClean="0"/>
              <a:t>Table: dining table, desk, coffee table </a:t>
            </a:r>
          </a:p>
          <a:p>
            <a:r>
              <a:rPr lang="en-US" dirty="0" smtClean="0"/>
              <a:t>Coffee: espresso, </a:t>
            </a:r>
            <a:r>
              <a:rPr lang="en-US" dirty="0" err="1" smtClean="0"/>
              <a:t>frappuccino</a:t>
            </a:r>
            <a:r>
              <a:rPr lang="en-US" dirty="0" smtClean="0"/>
              <a:t>, decaf, Iced coffee</a:t>
            </a:r>
          </a:p>
          <a:p>
            <a:r>
              <a:rPr lang="en-US" dirty="0" smtClean="0"/>
              <a:t>Computer: laptop, desktop, server, smart phone</a:t>
            </a:r>
          </a:p>
          <a:p>
            <a:r>
              <a:rPr lang="en-US" dirty="0" smtClean="0"/>
              <a:t>CPU: x86, AMD64, PowerPC</a:t>
            </a:r>
          </a:p>
          <a:p>
            <a:r>
              <a:rPr lang="en-US" dirty="0" smtClean="0"/>
              <a:t>Professor: Ernst, </a:t>
            </a:r>
            <a:r>
              <a:rPr lang="en-US" dirty="0" err="1" smtClean="0"/>
              <a:t>Notkin</a:t>
            </a:r>
            <a:r>
              <a:rPr lang="en-US" dirty="0" smtClean="0"/>
              <a:t>, </a:t>
            </a:r>
            <a:r>
              <a:rPr lang="en-US" dirty="0" err="1" smtClean="0"/>
              <a:t>Stepp</a:t>
            </a:r>
            <a:r>
              <a:rPr lang="en-US" dirty="0" smtClean="0"/>
              <a:t>, Perkins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Depends on the similarity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6E184F9-D28D-4F34-B344-F8C910EB9E1E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…that one wants to benefit from</a:t>
            </a:r>
          </a:p>
          <a:p>
            <a:r>
              <a:rPr lang="en-US" dirty="0" smtClean="0"/>
              <a:t>The specification of the related objects?</a:t>
            </a:r>
          </a:p>
          <a:p>
            <a:r>
              <a:rPr lang="en-US" dirty="0" smtClean="0"/>
              <a:t>The implementation of the related objects – or parts thereof?</a:t>
            </a:r>
          </a:p>
          <a:p>
            <a:endParaRPr lang="en-US" dirty="0"/>
          </a:p>
          <a:p>
            <a:r>
              <a:rPr lang="en-US" dirty="0" smtClean="0"/>
              <a:t>Not all similarity is similar</a:t>
            </a:r>
          </a:p>
          <a:p>
            <a:r>
              <a:rPr lang="en-US" dirty="0" smtClean="0"/>
              <a:t>So thinking about the kind of similarity you want to exploit in software development will drive many design decisions</a:t>
            </a:r>
          </a:p>
          <a:p>
            <a:pPr lvl="1"/>
            <a:r>
              <a:rPr lang="en-US" dirty="0" smtClean="0"/>
              <a:t>Better to do this consciously than subconsciously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57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FA20C-4CD7-444A-A924-39D7745EE13F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Assignment </a:t>
            </a:r>
            <a:r>
              <a:rPr lang="en-US" sz="2400" dirty="0" smtClean="0"/>
              <a:t>2: part B due </a:t>
            </a:r>
            <a:r>
              <a:rPr lang="en-US" sz="2400" dirty="0" smtClean="0"/>
              <a:t>Friday 11:59PM</a:t>
            </a:r>
          </a:p>
          <a:p>
            <a:r>
              <a:rPr lang="en-US" sz="2400" dirty="0" smtClean="0"/>
              <a:t>Assignment 3: out on Friday – how to handle pairs?</a:t>
            </a:r>
            <a:endParaRPr lang="en-US" sz="2400" dirty="0" smtClean="0"/>
          </a:p>
          <a:p>
            <a:r>
              <a:rPr lang="en-US" sz="2400" dirty="0" smtClean="0"/>
              <a:t>Lectures: </a:t>
            </a:r>
            <a:r>
              <a:rPr lang="en-US" sz="2400" dirty="0" smtClean="0"/>
              <a:t>F (modular design), M (design patterns)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Upcoming: Friday 10/28, in class midterm – open book, open note, closed neighbor, closed </a:t>
            </a:r>
            <a:r>
              <a:rPr lang="en-US" sz="2400" smtClean="0"/>
              <a:t>electronic devices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06718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468172" y="1174537"/>
            <a:ext cx="2207656" cy="450892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bliqueTopRight">
                <a:rot lat="0" lon="1200000" rev="0"/>
              </a:camera>
              <a:lightRig rig="threePt" dir="t"/>
            </a:scene3d>
            <a:sp3d prstMaterial="dkEdge">
              <a:bevelB w="69850" h="69850" prst="divot"/>
            </a:sp3d>
          </a:bodyPr>
          <a:lstStyle/>
          <a:p>
            <a:pPr algn="ctr"/>
            <a:r>
              <a:rPr lang="en-US" sz="28700" b="1" dirty="0" smtClean="0">
                <a:solidFill>
                  <a:srgbClr val="7030A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?</a:t>
            </a:r>
            <a:endParaRPr lang="en-US" sz="28700" b="1" dirty="0">
              <a:solidFill>
                <a:srgbClr val="7030A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08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in the world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6E184F9-D28D-4F34-B344-F8C910EB9E1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Philosophers including Plato, Aristotle, Hegel and others have discussed this for millennia – often in the context of equality/identity</a:t>
            </a:r>
          </a:p>
          <a:p>
            <a:r>
              <a:rPr lang="en-US" dirty="0" smtClean="0"/>
              <a:t>In what way are two chairs similar?  How does a child recognize a (new kind of) chair?</a:t>
            </a:r>
          </a:p>
          <a:p>
            <a:r>
              <a:rPr lang="en-US" dirty="0" smtClean="0"/>
              <a:t>Why are </a:t>
            </a:r>
            <a:r>
              <a:rPr lang="en-US" dirty="0" err="1" smtClean="0"/>
              <a:t>platypi</a:t>
            </a:r>
            <a:r>
              <a:rPr lang="en-US" dirty="0" smtClean="0"/>
              <a:t> mammals even though they lay eggs instead of bearing live offspring?</a:t>
            </a:r>
          </a:p>
          <a:p>
            <a:r>
              <a:rPr lang="en-US" dirty="0" smtClean="0"/>
              <a:t>Should we classify species using taxonomies (like Linnaeus) or </a:t>
            </a:r>
            <a:r>
              <a:rPr lang="en-US" dirty="0" err="1" smtClean="0"/>
              <a:t>phylogenetics</a:t>
            </a:r>
            <a:r>
              <a:rPr lang="en-US" dirty="0" smtClean="0"/>
              <a:t> (like DNA)?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4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Similarity in software development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6E184F9-D28D-4F34-B344-F8C910EB9E1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field has many ways to exploit this notion of similarity – examples include</a:t>
            </a:r>
          </a:p>
          <a:p>
            <a:pPr lvl="1"/>
            <a:r>
              <a:rPr lang="en-US" dirty="0" smtClean="0"/>
              <a:t>Procedures with parameters – share the algorithm, differ in the data</a:t>
            </a:r>
          </a:p>
          <a:p>
            <a:pPr lvl="1"/>
            <a:r>
              <a:rPr lang="en-US" dirty="0" smtClean="0"/>
              <a:t>Object-oriented </a:t>
            </a:r>
            <a:r>
              <a:rPr lang="en-US" dirty="0" err="1" smtClean="0"/>
              <a:t>subclassing</a:t>
            </a:r>
            <a:endParaRPr lang="en-US" dirty="0" smtClean="0"/>
          </a:p>
          <a:p>
            <a:pPr lvl="1"/>
            <a:r>
              <a:rPr lang="en-US" dirty="0" smtClean="0"/>
              <a:t>Object-oriented subtyping</a:t>
            </a:r>
          </a:p>
          <a:p>
            <a:pPr lvl="1"/>
            <a:r>
              <a:rPr lang="en-US" dirty="0" smtClean="0"/>
              <a:t>Monads in functional programming</a:t>
            </a:r>
          </a:p>
          <a:p>
            <a:pPr lvl="1"/>
            <a:r>
              <a:rPr lang="en-US" dirty="0" smtClean="0"/>
              <a:t>And many more…</a:t>
            </a:r>
          </a:p>
          <a:p>
            <a:r>
              <a:rPr lang="en-US" dirty="0" smtClean="0"/>
              <a:t>Just like similarity is confusing in the world, it can be confusing – but very valuable – in software development</a:t>
            </a:r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457200" y="2971800"/>
            <a:ext cx="8458200" cy="1569660"/>
            <a:chOff x="457200" y="2971800"/>
            <a:chExt cx="8458200" cy="1569660"/>
          </a:xfrm>
        </p:grpSpPr>
        <p:sp>
          <p:nvSpPr>
            <p:cNvPr id="6" name="Oval 5"/>
            <p:cNvSpPr/>
            <p:nvPr/>
          </p:nvSpPr>
          <p:spPr>
            <a:xfrm>
              <a:off x="457200" y="3124200"/>
              <a:ext cx="5257800" cy="914400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486400" y="2971800"/>
              <a:ext cx="3429000" cy="1569660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These are related but distinct; and the distinctions are often confusing and confused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705799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Substitutability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6E184F9-D28D-4F34-B344-F8C910EB9E1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notion of </a:t>
            </a:r>
            <a:r>
              <a:rPr lang="en-US" dirty="0" err="1" smtClean="0"/>
              <a:t>satisfiability</a:t>
            </a:r>
            <a:r>
              <a:rPr lang="en-US" dirty="0"/>
              <a:t> </a:t>
            </a:r>
            <a:r>
              <a:rPr lang="en-US" dirty="0" smtClean="0"/>
              <a:t>considered when an implementation met the expectations of a specification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Substitutability</a:t>
            </a:r>
            <a:r>
              <a:rPr lang="en-US" dirty="0" smtClean="0"/>
              <a:t> will be the key issue in subtyping – can one specification (and its satisfying implementation) be substituted for another specification (and its satisfying implementation)?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9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Comparing specifications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7FCCE71-5BA5-4F9E-BA3A-713B236AF9C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core notion underlying substitutability is the notion of comparing two </a:t>
            </a:r>
            <a:r>
              <a:rPr lang="en-US" dirty="0" smtClean="0"/>
              <a:t>specifications</a:t>
            </a:r>
            <a:endParaRPr lang="en-US" dirty="0" smtClean="0"/>
          </a:p>
          <a:p>
            <a:r>
              <a:rPr lang="en-US" u="sng" dirty="0" smtClean="0"/>
              <a:t>Specification</a:t>
            </a:r>
            <a:r>
              <a:rPr lang="en-US" dirty="0" smtClean="0"/>
              <a:t>: </a:t>
            </a:r>
            <a:r>
              <a:rPr lang="en-US" dirty="0"/>
              <a:t>a</a:t>
            </a:r>
            <a:r>
              <a:rPr lang="en-US" dirty="0" smtClean="0"/>
              <a:t> stronger specification (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</a:t>
            </a:r>
            <a:r>
              <a:rPr lang="en-US" dirty="0" smtClean="0"/>
              <a:t>) can always be substituted for a weaker specification (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W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stronger spec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S </a:t>
            </a:r>
            <a:r>
              <a:rPr lang="en-US" dirty="0" smtClean="0"/>
              <a:t>is defined over a (possibly proper) superset of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W</a:t>
            </a:r>
            <a:r>
              <a:rPr lang="en-US" dirty="0">
                <a:cs typeface="Consolas" pitchFamily="49" charset="0"/>
              </a:rPr>
              <a:t>’s </a:t>
            </a:r>
            <a:r>
              <a:rPr lang="en-US" dirty="0" smtClean="0"/>
              <a:t>inputs and </a:t>
            </a:r>
            <a:r>
              <a:rPr lang="en-US" dirty="0" smtClean="0"/>
              <a:t>returns a (possibly proper) subset of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W</a:t>
            </a:r>
            <a:r>
              <a:rPr lang="en-US" dirty="0">
                <a:cs typeface="Consolas" pitchFamily="49" charset="0"/>
              </a:rPr>
              <a:t>’s </a:t>
            </a:r>
            <a:r>
              <a:rPr lang="en-US" dirty="0" smtClean="0"/>
              <a:t>outputs – </a:t>
            </a:r>
            <a:r>
              <a:rPr lang="en-US" dirty="0" smtClean="0"/>
              <a:t>as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</a:t>
            </a:r>
            <a:r>
              <a:rPr lang="en-US" dirty="0" smtClean="0"/>
              <a:t> includes all of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W</a:t>
            </a:r>
            <a:r>
              <a:rPr lang="en-US" dirty="0" smtClean="0">
                <a:cs typeface="Consolas" pitchFamily="49" charset="0"/>
              </a:rPr>
              <a:t>’s behaviors, it will work wherever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W</a:t>
            </a:r>
            <a:r>
              <a:rPr lang="en-US" dirty="0" smtClean="0">
                <a:cs typeface="Consolas" pitchFamily="49" charset="0"/>
              </a:rPr>
              <a:t> works</a:t>
            </a:r>
            <a:endParaRPr lang="en-US" dirty="0" smtClean="0"/>
          </a:p>
          <a:p>
            <a:r>
              <a:rPr lang="en-US" u="sng" dirty="0" smtClean="0"/>
              <a:t>Implementation</a:t>
            </a:r>
            <a:r>
              <a:rPr lang="en-US" dirty="0" smtClean="0"/>
              <a:t>: A procedure (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P</a:t>
            </a:r>
            <a:r>
              <a:rPr lang="en-US" dirty="0" smtClean="0"/>
              <a:t>) satisfying a stronger specification (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S</a:t>
            </a:r>
            <a:r>
              <a:rPr lang="en-US" dirty="0" smtClean="0"/>
              <a:t>) can be used anywhere that a weaker specification (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W</a:t>
            </a:r>
            <a:r>
              <a:rPr lang="en-US" dirty="0" smtClean="0"/>
              <a:t>) is required</a:t>
            </a:r>
          </a:p>
          <a:p>
            <a:pPr lvl="1"/>
            <a:r>
              <a:rPr lang="en-US" b="1" dirty="0" smtClean="0">
                <a:latin typeface="Consolas" pitchFamily="49" charset="0"/>
                <a:cs typeface="Consolas" pitchFamily="49" charset="0"/>
              </a:rPr>
              <a:t>P</a:t>
            </a:r>
            <a:r>
              <a:rPr lang="en-US" dirty="0" smtClean="0"/>
              <a:t> satisfies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S</a:t>
            </a:r>
            <a:r>
              <a:rPr lang="en-US" dirty="0" smtClean="0"/>
              <a:t> and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S</a:t>
            </a:r>
            <a:r>
              <a:rPr lang="en-US" dirty="0" smtClean="0"/>
              <a:t> works wherever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W</a:t>
            </a:r>
            <a:r>
              <a:rPr lang="en-US" dirty="0" smtClean="0"/>
              <a:t> works, so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P</a:t>
            </a:r>
            <a:r>
              <a:rPr lang="en-US" dirty="0" smtClean="0"/>
              <a:t> also satisfies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15176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weaker/stronger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6E184F9-D28D-4F34-B344-F8C910EB9E1E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419100" y="1524000"/>
            <a:ext cx="8001000" cy="1295400"/>
            <a:chOff x="533400" y="1752600"/>
            <a:chExt cx="8001000" cy="1295400"/>
          </a:xfrm>
        </p:grpSpPr>
        <p:sp>
          <p:nvSpPr>
            <p:cNvPr id="8" name="Right Arrow 7"/>
            <p:cNvSpPr/>
            <p:nvPr/>
          </p:nvSpPr>
          <p:spPr>
            <a:xfrm>
              <a:off x="2819400" y="1752600"/>
              <a:ext cx="3429000" cy="1295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Specification W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3400" y="2133600"/>
              <a:ext cx="2286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 smtClean="0"/>
                <a:t>true</a:t>
              </a:r>
              <a:endParaRPr lang="en-US" sz="2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48400" y="2133600"/>
              <a:ext cx="2286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a</a:t>
              </a:r>
              <a:r>
                <a:rPr lang="en-US" sz="2800" dirty="0" smtClean="0"/>
                <a:t>ny integer</a:t>
              </a:r>
              <a:endParaRPr lang="en-US" sz="24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19100" y="2971800"/>
            <a:ext cx="8343900" cy="1295400"/>
            <a:chOff x="533400" y="1752600"/>
            <a:chExt cx="8343900" cy="1295400"/>
          </a:xfrm>
        </p:grpSpPr>
        <p:sp>
          <p:nvSpPr>
            <p:cNvPr id="13" name="Right Arrow 12"/>
            <p:cNvSpPr/>
            <p:nvPr/>
          </p:nvSpPr>
          <p:spPr>
            <a:xfrm>
              <a:off x="2819400" y="1752600"/>
              <a:ext cx="3429000" cy="1295400"/>
            </a:xfrm>
            <a:prstGeom prst="rightArrow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Specification S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33400" y="2133600"/>
              <a:ext cx="2286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 smtClean="0"/>
                <a:t>true</a:t>
              </a:r>
              <a:endParaRPr lang="en-US" sz="28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248400" y="2133600"/>
              <a:ext cx="26289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a</a:t>
              </a:r>
              <a:r>
                <a:rPr lang="en-US" sz="2800" dirty="0" smtClean="0"/>
                <a:t>ny odd integer</a:t>
              </a:r>
              <a:endParaRPr lang="en-US" sz="2400" dirty="0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533400" y="4495800"/>
            <a:ext cx="8001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8463" indent="-398463">
              <a:buFont typeface="Wingdings" pitchFamily="2" charset="2"/>
              <a:buChar char="q"/>
            </a:pPr>
            <a:r>
              <a:rPr lang="en-US" sz="2400" dirty="0" smtClean="0"/>
              <a:t>Wherever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W</a:t>
            </a:r>
            <a:r>
              <a:rPr lang="en-US" sz="2400" dirty="0" smtClean="0"/>
              <a:t> is needed – that is, where a function returning any integer will suffice –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S</a:t>
            </a:r>
            <a:r>
              <a:rPr lang="en-US" sz="2400" dirty="0" smtClean="0"/>
              <a:t> will work because it returns an integer as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W</a:t>
            </a:r>
            <a:r>
              <a:rPr lang="en-US" sz="2400" dirty="0" smtClean="0"/>
              <a:t> promises</a:t>
            </a:r>
          </a:p>
          <a:p>
            <a:pPr marL="398463" indent="-398463">
              <a:buFont typeface="Wingdings" pitchFamily="2" charset="2"/>
              <a:buChar char="q"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W</a:t>
            </a:r>
            <a:r>
              <a:rPr lang="en-US" sz="2400" dirty="0" smtClean="0"/>
              <a:t> cannot substitute for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S</a:t>
            </a:r>
            <a:r>
              <a:rPr lang="en-US" sz="2400" dirty="0" smtClean="0"/>
              <a:t>, because of the expectation that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S </a:t>
            </a:r>
            <a:r>
              <a:rPr lang="en-US" sz="2400" dirty="0" smtClean="0"/>
              <a:t>produces an odd integer, which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W</a:t>
            </a:r>
            <a:r>
              <a:rPr lang="en-US" sz="2400" dirty="0" smtClean="0"/>
              <a:t> might not do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48400" y="2398693"/>
            <a:ext cx="2453898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1400" dirty="0"/>
              <a:t>r</a:t>
            </a:r>
            <a:r>
              <a:rPr lang="en-US" sz="1400" dirty="0" smtClean="0"/>
              <a:t>andom integer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400" dirty="0" smtClean="0"/>
              <a:t>2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400" dirty="0" smtClean="0"/>
              <a:t>17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400" dirty="0" smtClean="0"/>
              <a:t>…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48400" y="3876020"/>
            <a:ext cx="2453898" cy="73866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1400" dirty="0" smtClean="0"/>
              <a:t>(random integer * 2) + 1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400" dirty="0" smtClean="0"/>
              <a:t>17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400" dirty="0" smtClean="0"/>
              <a:t>…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48400" y="1597223"/>
            <a:ext cx="2453898" cy="30777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Possible implementations</a:t>
            </a:r>
          </a:p>
        </p:txBody>
      </p:sp>
    </p:spTree>
    <p:extLst>
      <p:ext uri="{BB962C8B-B14F-4D97-AF65-F5344CB8AC3E}">
        <p14:creationId xmlns:p14="http://schemas.microsoft.com/office/powerpoint/2010/main" val="2681472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weaker/stronger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6E184F9-D28D-4F34-B344-F8C910EB9E1E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419100" y="1524000"/>
            <a:ext cx="8267700" cy="1295400"/>
            <a:chOff x="533400" y="1752600"/>
            <a:chExt cx="8267700" cy="1295400"/>
          </a:xfrm>
        </p:grpSpPr>
        <p:sp>
          <p:nvSpPr>
            <p:cNvPr id="8" name="Right Arrow 7"/>
            <p:cNvSpPr/>
            <p:nvPr/>
          </p:nvSpPr>
          <p:spPr>
            <a:xfrm>
              <a:off x="2819400" y="1752600"/>
              <a:ext cx="3429000" cy="1295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Specification W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3400" y="2133600"/>
              <a:ext cx="2286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 smtClean="0"/>
                <a:t>x </a:t>
              </a:r>
              <a:r>
                <a:rPr lang="en-US" sz="2800" dirty="0" smtClean="0">
                  <a:sym typeface="Symbol"/>
                </a:rPr>
                <a:t> 0</a:t>
              </a:r>
              <a:endParaRPr lang="en-US" sz="28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48400" y="2133600"/>
              <a:ext cx="2552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a</a:t>
              </a:r>
              <a:r>
                <a:rPr lang="en-US" sz="2800" dirty="0" smtClean="0"/>
                <a:t>ny integer </a:t>
              </a:r>
              <a:r>
                <a:rPr lang="en-US" sz="2800" dirty="0" smtClean="0">
                  <a:sym typeface="Symbol"/>
                </a:rPr>
                <a:t> x</a:t>
              </a:r>
              <a:r>
                <a:rPr lang="en-US" sz="2800" dirty="0" smtClean="0"/>
                <a:t> </a:t>
              </a:r>
              <a:endParaRPr lang="en-US" sz="24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19100" y="2971800"/>
            <a:ext cx="8343900" cy="1295400"/>
            <a:chOff x="533400" y="1752600"/>
            <a:chExt cx="8343900" cy="1295400"/>
          </a:xfrm>
        </p:grpSpPr>
        <p:sp>
          <p:nvSpPr>
            <p:cNvPr id="13" name="Right Arrow 12"/>
            <p:cNvSpPr/>
            <p:nvPr/>
          </p:nvSpPr>
          <p:spPr>
            <a:xfrm>
              <a:off x="2819400" y="1752600"/>
              <a:ext cx="3429000" cy="1295400"/>
            </a:xfrm>
            <a:prstGeom prst="rightArrow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Specification S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33400" y="2133600"/>
              <a:ext cx="2286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 smtClean="0"/>
                <a:t>true</a:t>
              </a:r>
              <a:endParaRPr lang="en-US" sz="28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248400" y="2133600"/>
              <a:ext cx="26289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any integer </a:t>
              </a:r>
              <a:r>
                <a:rPr lang="en-US" sz="2800" dirty="0">
                  <a:sym typeface="Symbol"/>
                </a:rPr>
                <a:t> </a:t>
              </a:r>
              <a:r>
                <a:rPr lang="en-US" sz="2800" dirty="0" smtClean="0">
                  <a:sym typeface="Symbol"/>
                </a:rPr>
                <a:t>x</a:t>
              </a:r>
              <a:endParaRPr lang="en-US" sz="2400" dirty="0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533400" y="4495800"/>
            <a:ext cx="8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8463" indent="-398463">
              <a:buFont typeface="Wingdings" pitchFamily="2" charset="2"/>
              <a:buChar char="q"/>
            </a:pPr>
            <a:r>
              <a:rPr lang="en-US" sz="2400" dirty="0" smtClean="0"/>
              <a:t>A client depending on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W</a:t>
            </a:r>
            <a:r>
              <a:rPr lang="en-US" sz="2400" dirty="0" smtClean="0"/>
              <a:t> can depend on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S</a:t>
            </a:r>
            <a:r>
              <a:rPr lang="en-US" sz="2400" b="1" dirty="0">
                <a:cs typeface="Consolas" pitchFamily="49" charset="0"/>
              </a:rPr>
              <a:t>, </a:t>
            </a:r>
            <a:r>
              <a:rPr lang="en-US" sz="2400" dirty="0" smtClean="0"/>
              <a:t>because whenever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W</a:t>
            </a:r>
            <a:r>
              <a:rPr lang="en-US" sz="2400" dirty="0" smtClean="0"/>
              <a:t>’s precondition is satisfied, so is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S</a:t>
            </a:r>
            <a:r>
              <a:rPr lang="en-US" sz="2400" dirty="0" smtClean="0"/>
              <a:t>’s precondition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08363" y="2398693"/>
            <a:ext cx="2453898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1400" dirty="0" smtClean="0"/>
              <a:t>x + |random integer|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400" dirty="0" smtClean="0"/>
              <a:t>x * 2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400" dirty="0" smtClean="0"/>
              <a:t>x</a:t>
            </a:r>
            <a:r>
              <a:rPr lang="en-US" sz="1400" baseline="30000" dirty="0" smtClean="0"/>
              <a:t>2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400" dirty="0" smtClean="0"/>
              <a:t>…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08362" y="3897868"/>
            <a:ext cx="2707037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1400" dirty="0" smtClean="0"/>
              <a:t>..ditto…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400" dirty="0"/>
              <a:t>i</a:t>
            </a:r>
            <a:r>
              <a:rPr lang="en-US" sz="1400" dirty="0" smtClean="0"/>
              <a:t>f x &gt; -10 then x + 1 else -1</a:t>
            </a:r>
          </a:p>
        </p:txBody>
      </p:sp>
    </p:spTree>
    <p:extLst>
      <p:ext uri="{BB962C8B-B14F-4D97-AF65-F5344CB8AC3E}">
        <p14:creationId xmlns:p14="http://schemas.microsoft.com/office/powerpoint/2010/main" val="1954592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n-course-lectur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dn-course-lecture</Template>
  <TotalTime>1108</TotalTime>
  <Words>2218</Words>
  <Application>Microsoft Office PowerPoint</Application>
  <PresentationFormat>On-screen Show (4:3)</PresentationFormat>
  <Paragraphs>338</Paragraphs>
  <Slides>33</Slides>
  <Notes>19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dn-course-lecture</vt:lpstr>
      <vt:lpstr>CSE 331 Software Design &amp; Implementation subtyping and subclassing</vt:lpstr>
      <vt:lpstr>Very quick 331 recap</vt:lpstr>
      <vt:lpstr>Similarity</vt:lpstr>
      <vt:lpstr>Similarity in the world</vt:lpstr>
      <vt:lpstr>Similarity in software development</vt:lpstr>
      <vt:lpstr>Substitutability</vt:lpstr>
      <vt:lpstr>Comparing specifications</vt:lpstr>
      <vt:lpstr>Example: weaker/stronger</vt:lpstr>
      <vt:lpstr>Example: weaker/stronger</vt:lpstr>
      <vt:lpstr>Example: weaker/stronger</vt:lpstr>
      <vt:lpstr>Example: incomparable</vt:lpstr>
      <vt:lpstr>Said another way…</vt:lpstr>
      <vt:lpstr>What about subtyping?</vt:lpstr>
      <vt:lpstr>Be careful!!!!!</vt:lpstr>
      <vt:lpstr>Subclassing</vt:lpstr>
      <vt:lpstr>Java subtypes</vt:lpstr>
      <vt:lpstr>Compiler guarantees</vt:lpstr>
      <vt:lpstr>Adding functionality</vt:lpstr>
      <vt:lpstr>We could cut-and-paste</vt:lpstr>
      <vt:lpstr>Inheritance allows small extensions</vt:lpstr>
      <vt:lpstr>Benefits of subclassing &amp; inheritance</vt:lpstr>
      <vt:lpstr>Subclassing can be misused</vt:lpstr>
      <vt:lpstr>Every square is a rectangle</vt:lpstr>
      <vt:lpstr>Square and rectangle are unrelated</vt:lpstr>
      <vt:lpstr>Substitution principle: redux</vt:lpstr>
      <vt:lpstr>Substitution:  specification weakening</vt:lpstr>
      <vt:lpstr>Substitution exercise</vt:lpstr>
      <vt:lpstr>Interfaces and abstract classes</vt:lpstr>
      <vt:lpstr>Why interfaces instead of classes</vt:lpstr>
      <vt:lpstr>Concrete, abstract, or interface?</vt:lpstr>
      <vt:lpstr>Depends on the similarity</vt:lpstr>
      <vt:lpstr>Next steps</vt:lpstr>
      <vt:lpstr>PowerPoint Presentation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cse</dc:creator>
  <cp:lastModifiedBy>CSE</cp:lastModifiedBy>
  <cp:revision>151</cp:revision>
  <dcterms:created xsi:type="dcterms:W3CDTF">2010-04-09T16:31:30Z</dcterms:created>
  <dcterms:modified xsi:type="dcterms:W3CDTF">2011-10-12T16:36:51Z</dcterms:modified>
</cp:coreProperties>
</file>