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2"/>
  </p:notesMasterIdLst>
  <p:sldIdLst>
    <p:sldId id="341" r:id="rId2"/>
    <p:sldId id="445" r:id="rId3"/>
    <p:sldId id="386" r:id="rId4"/>
    <p:sldId id="444" r:id="rId5"/>
    <p:sldId id="443" r:id="rId6"/>
    <p:sldId id="371" r:id="rId7"/>
    <p:sldId id="446" r:id="rId8"/>
    <p:sldId id="451" r:id="rId9"/>
    <p:sldId id="447" r:id="rId10"/>
    <p:sldId id="449" r:id="rId11"/>
    <p:sldId id="450" r:id="rId12"/>
    <p:sldId id="404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52" r:id="rId27"/>
    <p:sldId id="453" r:id="rId28"/>
    <p:sldId id="454" r:id="rId29"/>
    <p:sldId id="361" r:id="rId30"/>
    <p:sldId id="3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C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2094" y="-276"/>
      </p:cViewPr>
      <p:guideLst>
        <p:guide orient="horz" pos="37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D827A-5A11-4E27-BA7F-02BCC2F6B12E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4672-6C08-4F52-8FDE-6ED721E4A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E184F9-D28D-4F34-B344-F8C910EB9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Dennis_Ritchi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331/11sp/homework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arl_Lieberher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8305800" cy="1828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CSE 331</a:t>
            </a:r>
            <a:br>
              <a:rPr lang="en-US" sz="4000" b="1" dirty="0" smtClean="0"/>
            </a:br>
            <a:r>
              <a:rPr lang="en-US" sz="4000" b="1" dirty="0" smtClean="0"/>
              <a:t>Software Design &amp; Implementation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accent1"/>
                </a:solidFill>
              </a:rPr>
              <a:t>Modular design principles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Autumn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6231582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" y="594837"/>
            <a:ext cx="1752600" cy="1477328"/>
          </a:xfrm>
          <a:prstGeom prst="wedgeRectCallout">
            <a:avLst>
              <a:gd name="adj1" fmla="val 75023"/>
              <a:gd name="adj2" fmla="val 75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Google image search on “designing software modules”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object should only send messages to …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(More Demeter)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itself </a:t>
            </a:r>
            <a:r>
              <a:rPr lang="en-US" dirty="0">
                <a:solidFill>
                  <a:srgbClr val="404040"/>
                </a:solidFill>
              </a:rPr>
              <a:t>(</a:t>
            </a:r>
            <a:r>
              <a:rPr lang="en-US" sz="2600" b="1" dirty="0">
                <a:solidFill>
                  <a:srgbClr val="40404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>
                <a:solidFill>
                  <a:srgbClr val="404040"/>
                </a:solidFill>
              </a:rPr>
              <a:t>)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its </a:t>
            </a:r>
            <a:r>
              <a:rPr lang="en-US" dirty="0">
                <a:solidFill>
                  <a:srgbClr val="404040"/>
                </a:solidFill>
              </a:rPr>
              <a:t>instance variables</a:t>
            </a:r>
          </a:p>
          <a:p>
            <a:r>
              <a:rPr lang="en-US" dirty="0">
                <a:solidFill>
                  <a:srgbClr val="404040"/>
                </a:solidFill>
              </a:rPr>
              <a:t>i</a:t>
            </a:r>
            <a:r>
              <a:rPr lang="en-US" dirty="0" smtClean="0">
                <a:solidFill>
                  <a:srgbClr val="404040"/>
                </a:solidFill>
              </a:rPr>
              <a:t>ts method's </a:t>
            </a:r>
            <a:r>
              <a:rPr lang="en-US" dirty="0">
                <a:solidFill>
                  <a:srgbClr val="404040"/>
                </a:solidFill>
              </a:rPr>
              <a:t>parameters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any </a:t>
            </a:r>
            <a:r>
              <a:rPr lang="en-US" dirty="0">
                <a:solidFill>
                  <a:srgbClr val="404040"/>
                </a:solidFill>
              </a:rPr>
              <a:t>object it creates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any </a:t>
            </a:r>
            <a:r>
              <a:rPr lang="en-US" dirty="0">
                <a:solidFill>
                  <a:srgbClr val="404040"/>
                </a:solidFill>
              </a:rPr>
              <a:t>object returned by a call to one of </a:t>
            </a:r>
            <a:r>
              <a:rPr lang="en-US" sz="2600" b="1" dirty="0" smtClean="0">
                <a:solidFill>
                  <a:srgbClr val="40404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rgbClr val="404040"/>
                </a:solidFill>
              </a:rPr>
              <a:t>'s </a:t>
            </a:r>
            <a:r>
              <a:rPr lang="en-US" dirty="0">
                <a:solidFill>
                  <a:srgbClr val="404040"/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any </a:t>
            </a:r>
            <a:r>
              <a:rPr lang="en-US" dirty="0">
                <a:solidFill>
                  <a:srgbClr val="404040"/>
                </a:solidFill>
              </a:rPr>
              <a:t>objects in a collection of the </a:t>
            </a:r>
            <a:r>
              <a:rPr lang="en-US" dirty="0" smtClean="0">
                <a:solidFill>
                  <a:srgbClr val="404040"/>
                </a:solidFill>
              </a:rPr>
              <a:t>above</a:t>
            </a:r>
            <a:br>
              <a:rPr lang="en-US" dirty="0" smtClean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 smtClean="0"/>
              <a:t>notably </a:t>
            </a:r>
            <a:r>
              <a:rPr lang="en-US" dirty="0"/>
              <a:t>absent: objects returned </a:t>
            </a:r>
            <a:r>
              <a:rPr lang="en-US" dirty="0" smtClean="0"/>
              <a:t>by </a:t>
            </a:r>
            <a:r>
              <a:rPr lang="en-US" dirty="0"/>
              <a:t>messages sent to other objects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76400"/>
            <a:ext cx="3429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Guidelines: not strict rules!  But thinking about them will generally help you produce better designs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1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Coupling is the path to the dark side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10399"/>
          <a:stretch>
            <a:fillRect/>
          </a:stretch>
        </p:blipFill>
        <p:spPr bwMode="auto">
          <a:xfrm>
            <a:off x="5791200" y="1599816"/>
            <a:ext cx="3200688" cy="4877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5407152" cy="4495800"/>
          </a:xfrm>
        </p:spPr>
        <p:txBody>
          <a:bodyPr>
            <a:normAutofit/>
          </a:bodyPr>
          <a:lstStyle/>
          <a:p>
            <a:r>
              <a:rPr lang="en-GB" dirty="0" smtClean="0"/>
              <a:t>Coupling leads to complexity</a:t>
            </a:r>
          </a:p>
          <a:p>
            <a:r>
              <a:rPr lang="en-GB" dirty="0" smtClean="0"/>
              <a:t>Complexity leads to confusion</a:t>
            </a:r>
          </a:p>
          <a:p>
            <a:r>
              <a:rPr lang="en-GB" dirty="0" smtClean="0"/>
              <a:t>Confusion leads to suffering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Once you start down the dark path, forever will it dominate your destiny, consume you it will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047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God classes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god class</a:t>
            </a:r>
            <a:r>
              <a:rPr lang="en-US" dirty="0" smtClean="0"/>
              <a:t>: a class that hoards too much of the data or functionality of a system</a:t>
            </a:r>
          </a:p>
          <a:p>
            <a:pPr lvl="1"/>
            <a:r>
              <a:rPr lang="en-US" dirty="0" smtClean="0"/>
              <a:t>Poor cohesion – little thought about why all of the elements are placed together</a:t>
            </a:r>
          </a:p>
          <a:p>
            <a:pPr lvl="1"/>
            <a:r>
              <a:rPr lang="en-US" dirty="0" smtClean="0"/>
              <a:t>Only reduces coupling by collapsing multiple modules into one (and thus reducing the dependences between the modules to dependences within a module)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god class is an example of an </a:t>
            </a:r>
            <a:r>
              <a:rPr lang="en-US" i="1" dirty="0" smtClean="0">
                <a:solidFill>
                  <a:srgbClr val="FF0000"/>
                </a:solidFill>
              </a:rPr>
              <a:t>anti-pattern</a:t>
            </a:r>
            <a:r>
              <a:rPr lang="en-US" dirty="0" smtClean="0"/>
              <a:t> – it is a known bad way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99823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exercise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Write a typing break reminder program</a:t>
            </a:r>
          </a:p>
          <a:p>
            <a:pPr lvl="1"/>
            <a:r>
              <a:rPr lang="en-GB" dirty="0" smtClean="0"/>
              <a:t>Offer the hard-working user occasional reminders of the perils of Repetitive Strain Injury, and encourage the user to take a break from typing</a:t>
            </a:r>
          </a:p>
          <a:p>
            <a:r>
              <a:rPr lang="en-GB" dirty="0" smtClean="0"/>
              <a:t>Naive design</a:t>
            </a:r>
          </a:p>
          <a:p>
            <a:pPr lvl="1"/>
            <a:r>
              <a:rPr lang="en-GB" dirty="0" smtClean="0"/>
              <a:t>Make a method to display messages and offer exercises</a:t>
            </a:r>
          </a:p>
          <a:p>
            <a:pPr lvl="1"/>
            <a:r>
              <a:rPr lang="en-GB" dirty="0" smtClean="0"/>
              <a:t>Make a loop to call that method from time to time</a:t>
            </a:r>
          </a:p>
          <a:p>
            <a:pPr lvl="1"/>
            <a:r>
              <a:rPr lang="en-GB" dirty="0" smtClean="0"/>
              <a:t>(Let's ignore multi-threaded solutions for this discussion)‏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167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TimeToStretch suggests exercises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public void run() {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("Stop typing!");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suggestExercise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suggestExercise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2627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Timer calls run() periodically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public class Timer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tts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public void start()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while (true)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enoughTimeHasPassed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tts.run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96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class puts it together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class Main {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public static void main(String[]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  Timer t = new Timer();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t.start</a:t>
            </a: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4010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Module dependency diagram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sz="2600" dirty="0" smtClean="0"/>
              <a:t>An arrow in a module dependency diagram indicates “depends on” or “knows about” – simplistically, “any name mentioned in the source code”</a:t>
            </a:r>
            <a:br>
              <a:rPr lang="en-GB" sz="2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sz="2600" dirty="0" smtClean="0"/>
              <a:t>Does </a:t>
            </a:r>
            <a:r>
              <a:rPr lang="en-GB" sz="2600" b="1" dirty="0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600" dirty="0" smtClean="0"/>
              <a:t> really need to depend on </a:t>
            </a:r>
            <a:r>
              <a:rPr lang="en-GB" sz="2600" b="1" dirty="0" err="1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600" dirty="0" smtClean="0"/>
              <a:t>?</a:t>
            </a:r>
          </a:p>
          <a:p>
            <a:r>
              <a:rPr lang="en-GB" sz="2600" dirty="0" smtClean="0"/>
              <a:t>Is Timer re-usable in a new context?</a:t>
            </a:r>
            <a:endParaRPr lang="en-GB" sz="2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51977" y="2887323"/>
            <a:ext cx="7463423" cy="2218077"/>
            <a:chOff x="1451977" y="2514600"/>
            <a:chExt cx="7463423" cy="2218077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489104" y="3934581"/>
              <a:ext cx="1866828" cy="621884"/>
            </a:xfrm>
            <a:prstGeom prst="roundRect">
              <a:avLst>
                <a:gd name="adj" fmla="val 231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TimeToStretch</a:t>
              </a:r>
              <a:endParaRPr lang="en-GB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5393059" y="3312697"/>
              <a:ext cx="1866828" cy="621884"/>
            </a:xfrm>
            <a:prstGeom prst="roundRect">
              <a:avLst>
                <a:gd name="adj" fmla="val 231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Timer</a:t>
              </a: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1451977" y="2535342"/>
              <a:ext cx="1866828" cy="621884"/>
            </a:xfrm>
            <a:prstGeom prst="roundRect">
              <a:avLst>
                <a:gd name="adj" fmla="val 231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Main</a:t>
              </a:r>
            </a:p>
          </p:txBody>
        </p:sp>
        <p:cxnSp>
          <p:nvCxnSpPr>
            <p:cNvPr id="11270" name="AutoShape 6"/>
            <p:cNvCxnSpPr>
              <a:cxnSpLocks noChangeShapeType="1"/>
              <a:stCxn id="11269" idx="2"/>
              <a:endCxn id="11268" idx="1"/>
            </p:cNvCxnSpPr>
            <p:nvPr/>
          </p:nvCxnSpPr>
          <p:spPr bwMode="auto">
            <a:xfrm>
              <a:off x="2385391" y="3157226"/>
              <a:ext cx="3007667" cy="466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11271" name="AutoShape 7"/>
            <p:cNvCxnSpPr>
              <a:cxnSpLocks noChangeShapeType="1"/>
              <a:stCxn id="11268" idx="2"/>
              <a:endCxn id="11267" idx="3"/>
            </p:cNvCxnSpPr>
            <p:nvPr/>
          </p:nvCxnSpPr>
          <p:spPr bwMode="auto">
            <a:xfrm flipH="1">
              <a:off x="4355932" y="3934581"/>
              <a:ext cx="1970541" cy="3109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" name="Rectangular Callout 1"/>
            <p:cNvSpPr/>
            <p:nvPr/>
          </p:nvSpPr>
          <p:spPr>
            <a:xfrm>
              <a:off x="7010400" y="4090052"/>
              <a:ext cx="1905000" cy="642625"/>
            </a:xfrm>
            <a:prstGeom prst="wedgeRectCallout">
              <a:avLst>
                <a:gd name="adj1" fmla="val -130444"/>
                <a:gd name="adj2" fmla="val -5005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  <a:tab pos="6566497" algn="l"/>
                  <a:tab pos="7223147" algn="l"/>
                </a:tabLst>
              </a:pPr>
              <a:r>
                <a:rPr lang="en-GB" dirty="0">
                  <a:solidFill>
                    <a:schemeClr val="tx1"/>
                  </a:solidFill>
                </a:rPr>
                <a:t>Timer depends on </a:t>
              </a:r>
              <a:r>
                <a:rPr lang="en-GB" dirty="0" err="1">
                  <a:solidFill>
                    <a:schemeClr val="tx1"/>
                  </a:solidFill>
                </a:rPr>
                <a:t>TimeToStretch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4533900" y="2514600"/>
              <a:ext cx="2895600" cy="320311"/>
            </a:xfrm>
            <a:prstGeom prst="wedgeRectCallout">
              <a:avLst>
                <a:gd name="adj1" fmla="val -74093"/>
                <a:gd name="adj2" fmla="val 19884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  <a:tab pos="6566497" algn="l"/>
                  <a:tab pos="7223147" algn="l"/>
                </a:tabLst>
              </a:pPr>
              <a:r>
                <a:rPr lang="en-GB" dirty="0">
                  <a:solidFill>
                    <a:schemeClr val="tx1"/>
                  </a:solidFill>
                </a:rPr>
                <a:t>Main class depends on Timer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91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Decoupling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dirty="0" smtClean="0"/>
              <a:t> needs to call the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GB" dirty="0" smtClean="0"/>
              <a:t> method</a:t>
            </a:r>
          </a:p>
          <a:p>
            <a:pPr lvl="1"/>
            <a:r>
              <a:rPr lang="en-GB" sz="28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400" dirty="0" smtClean="0"/>
              <a:t> </a:t>
            </a:r>
            <a:r>
              <a:rPr lang="en-GB" dirty="0" smtClean="0"/>
              <a:t>doesn't need to know what the 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GB" dirty="0" smtClean="0"/>
              <a:t> method does</a:t>
            </a:r>
          </a:p>
          <a:p>
            <a:r>
              <a:rPr lang="en-GB" dirty="0" smtClean="0"/>
              <a:t>Weaken the dependency of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dirty="0" smtClean="0"/>
              <a:t> on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TimeToStretch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Introduce a weaker specification, in the form of an interface or abstract class</a:t>
            </a:r>
            <a:br>
              <a:rPr lang="en-GB" dirty="0" smtClean="0"/>
            </a:b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abstract class </a:t>
            </a:r>
            <a:r>
              <a:rPr lang="en-GB" sz="2800" b="1" dirty="0" err="1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sz="2800" b="1" dirty="0">
                <a:latin typeface="Courier New" pitchFamily="49" charset="0"/>
                <a:cs typeface="Courier New" pitchFamily="49" charset="0"/>
              </a:rPr>
              <a:t>    public abstract void run</a:t>
            </a: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();</a:t>
            </a:r>
            <a:br>
              <a:rPr lang="en-GB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GB" sz="2800" b="1" dirty="0">
              <a:latin typeface="Courier New" pitchFamily="49" charset="0"/>
              <a:cs typeface="Courier New" pitchFamily="49" charset="0"/>
            </a:endParaRPr>
          </a:p>
          <a:p>
            <a:endParaRPr lang="en-GB" dirty="0" smtClean="0"/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dirty="0" smtClean="0"/>
              <a:t> only needs to know that something (e.g.,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dirty="0" smtClean="0"/>
              <a:t>) meets the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dirty="0" smtClean="0"/>
              <a:t> specification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94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TimeToStretch (version 2)‏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extends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public void run()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("Stop typing!");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suggestExercise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suggestExercise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30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“’Pretty </a:t>
            </a:r>
            <a:r>
              <a:rPr lang="en-US" sz="2000" dirty="0"/>
              <a:t>much everything on the web uses those two things: C and UNIX</a:t>
            </a:r>
            <a:r>
              <a:rPr lang="en-US" sz="2000" dirty="0" smtClean="0"/>
              <a:t>,’ </a:t>
            </a:r>
            <a:r>
              <a:rPr lang="en-US" sz="2000" dirty="0"/>
              <a:t>Pike tells Wired. </a:t>
            </a:r>
            <a:r>
              <a:rPr lang="en-US" sz="2000" dirty="0" smtClean="0"/>
              <a:t>‘The </a:t>
            </a:r>
            <a:r>
              <a:rPr lang="en-US" sz="2000" dirty="0"/>
              <a:t>browsers are written in C. The UNIX kernel — that pretty much the entire Internet runs on —</a:t>
            </a:r>
            <a:r>
              <a:rPr lang="en-US" sz="2000" dirty="0" smtClean="0"/>
              <a:t> </a:t>
            </a:r>
            <a:r>
              <a:rPr lang="en-US" sz="2000" dirty="0"/>
              <a:t>is written in C. Web servers are written in C, and if they're not, they're written in Java or C++, which are C derivatives, or Python or Ruby, which are implemented in C</a:t>
            </a:r>
            <a:r>
              <a:rPr lang="en-US" sz="2000" dirty="0" smtClean="0"/>
              <a:t>.’”</a:t>
            </a:r>
          </a:p>
          <a:p>
            <a:r>
              <a:rPr lang="en-US" sz="2000" dirty="0" smtClean="0"/>
              <a:t>“’Jobs </a:t>
            </a:r>
            <a:r>
              <a:rPr lang="en-US" sz="2000" dirty="0"/>
              <a:t>was the king of the visible, and Ritchie is the king of what is largely invisible</a:t>
            </a:r>
            <a:r>
              <a:rPr lang="en-US" sz="2000" dirty="0" smtClean="0"/>
              <a:t>,’” </a:t>
            </a:r>
            <a:r>
              <a:rPr lang="en-US" sz="2000" dirty="0"/>
              <a:t>says Martin </a:t>
            </a:r>
            <a:r>
              <a:rPr lang="en-US" sz="2000" dirty="0" err="1"/>
              <a:t>Rinard</a:t>
            </a:r>
            <a:r>
              <a:rPr lang="en-US" sz="2000" dirty="0"/>
              <a:t>, professor of electrical engineering and computer science at </a:t>
            </a:r>
            <a:r>
              <a:rPr lang="en-US" sz="2000" dirty="0" smtClean="0"/>
              <a:t>MIT.”</a:t>
            </a:r>
          </a:p>
          <a:p>
            <a:r>
              <a:rPr lang="en-US" sz="2000" dirty="0" smtClean="0"/>
              <a:t>[Both quotations from CNN]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Dennis Ritchie (1941-2011) </a:t>
            </a:r>
            <a:r>
              <a:rPr lang="en-US" dirty="0" smtClean="0">
                <a:sym typeface="Webdings"/>
                <a:hlinkClick r:id="rId2"/>
              </a:rPr>
              <a:t>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UW CSE331 Autumn 2011</a:t>
            </a:r>
            <a:endParaRPr lang="en-US" dirty="0"/>
          </a:p>
        </p:txBody>
      </p:sp>
      <p:pic>
        <p:nvPicPr>
          <p:cNvPr id="1028" name="Picture 4" descr="Dennis Ritchie stands over Ken Thompson as he works on the PDP-11 in 1972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52" y="1659163"/>
            <a:ext cx="4131734" cy="23241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743752" y="4191000"/>
            <a:ext cx="4247848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Above: Ritchie standing, Ken Thompson sitting, PDP-11 in background</a:t>
            </a:r>
          </a:p>
          <a:p>
            <a:r>
              <a:rPr lang="en-US" sz="2000" dirty="0" smtClean="0"/>
              <a:t>Turing Award. National Medal of Technology. Japan Prize, …</a:t>
            </a:r>
          </a:p>
        </p:txBody>
      </p:sp>
    </p:spTree>
    <p:extLst>
      <p:ext uri="{BB962C8B-B14F-4D97-AF65-F5344CB8AC3E}">
        <p14:creationId xmlns:p14="http://schemas.microsoft.com/office/powerpoint/2010/main" val="28598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Timer v2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public class Timer {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task;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public Timer(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task) {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this.task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= task; 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public void start() {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while (true) {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task.run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GB" sz="2400" dirty="0" smtClean="0"/>
              <a:t>Main creates the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dirty="0" smtClean="0"/>
              <a:t> </a:t>
            </a:r>
            <a:r>
              <a:rPr lang="en-GB" sz="2400" dirty="0" smtClean="0"/>
              <a:t>object and passes it to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t = new Timer(new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());</a:t>
            </a:r>
            <a:br>
              <a:rPr lang="en-GB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t.start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03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Module dependency diagram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sz="2400" dirty="0" smtClean="0"/>
              <a:t> </a:t>
            </a:r>
            <a:r>
              <a:rPr lang="en-GB" sz="2800" dirty="0" smtClean="0"/>
              <a:t>still depends on 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800" dirty="0" smtClean="0"/>
              <a:t> (is this necessary?)‏</a:t>
            </a:r>
          </a:p>
          <a:p>
            <a:r>
              <a:rPr lang="en-GB" sz="2400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sz="2800" dirty="0" smtClean="0"/>
              <a:t> depends on the constructor for </a:t>
            </a:r>
            <a:r>
              <a:rPr lang="en-GB" sz="2400" b="1" dirty="0" err="1">
                <a:latin typeface="Courier New" pitchFamily="49" charset="0"/>
                <a:cs typeface="Courier New" pitchFamily="49" charset="0"/>
              </a:rPr>
              <a:t>TimeToStretch</a:t>
            </a:r>
            <a:endParaRPr lang="en-GB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800" dirty="0" smtClean="0"/>
              <a:t> depends on </a:t>
            </a:r>
            <a:r>
              <a:rPr lang="en-GB" sz="2400" b="1" dirty="0" err="1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sz="2800" dirty="0" smtClean="0"/>
              <a:t>, not </a:t>
            </a:r>
            <a:r>
              <a:rPr lang="en-GB" sz="2400" b="1" dirty="0" err="1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800" dirty="0" smtClean="0"/>
              <a:t> </a:t>
            </a:r>
          </a:p>
          <a:p>
            <a:pPr lvl="1"/>
            <a:r>
              <a:rPr lang="en-GB" sz="2400" dirty="0" smtClean="0"/>
              <a:t>Unaffected by implementation details of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endParaRPr lang="en-GB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400" dirty="0" smtClean="0"/>
              <a:t>Now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000" dirty="0" smtClean="0"/>
              <a:t> </a:t>
            </a:r>
            <a:r>
              <a:rPr lang="en-GB" sz="2400" dirty="0" smtClean="0"/>
              <a:t>is much easier to reuse</a:t>
            </a:r>
          </a:p>
          <a:p>
            <a:pPr lvl="1"/>
            <a:endParaRPr lang="en-GB" sz="2400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03955" y="6011547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TimeToStretch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430185" y="4975073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Timer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451977" y="4145894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Main</a:t>
            </a:r>
          </a:p>
        </p:txBody>
      </p:sp>
      <p:cxnSp>
        <p:nvCxnSpPr>
          <p:cNvPr id="16390" name="AutoShape 6"/>
          <p:cNvCxnSpPr>
            <a:cxnSpLocks noChangeShapeType="1"/>
            <a:stCxn id="16388" idx="1"/>
            <a:endCxn id="16391" idx="3"/>
          </p:cNvCxnSpPr>
          <p:nvPr/>
        </p:nvCxnSpPr>
        <p:spPr bwMode="auto">
          <a:xfrm flipH="1">
            <a:off x="4770782" y="5286015"/>
            <a:ext cx="1659403" cy="14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903955" y="4975073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TimerTask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cxnSp>
        <p:nvCxnSpPr>
          <p:cNvPr id="16392" name="AutoShape 8"/>
          <p:cNvCxnSpPr>
            <a:cxnSpLocks noChangeShapeType="1"/>
            <a:stCxn id="16387" idx="0"/>
            <a:endCxn id="16391" idx="2"/>
          </p:cNvCxnSpPr>
          <p:nvPr/>
        </p:nvCxnSpPr>
        <p:spPr bwMode="auto">
          <a:xfrm flipV="1">
            <a:off x="3837369" y="5596957"/>
            <a:ext cx="1441" cy="41458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  <p:cxnSp>
        <p:nvCxnSpPr>
          <p:cNvPr id="16393" name="AutoShape 9"/>
          <p:cNvCxnSpPr>
            <a:cxnSpLocks noChangeShapeType="1"/>
          </p:cNvCxnSpPr>
          <p:nvPr/>
        </p:nvCxnSpPr>
        <p:spPr bwMode="auto">
          <a:xfrm flipV="1">
            <a:off x="390364" y="6218842"/>
            <a:ext cx="1440" cy="41458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  <p:cxnSp>
        <p:nvCxnSpPr>
          <p:cNvPr id="16394" name="AutoShape 10"/>
          <p:cNvCxnSpPr>
            <a:cxnSpLocks noChangeShapeType="1"/>
          </p:cNvCxnSpPr>
          <p:nvPr/>
        </p:nvCxnSpPr>
        <p:spPr bwMode="auto">
          <a:xfrm>
            <a:off x="182938" y="5988514"/>
            <a:ext cx="355792" cy="14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97789" y="6218841"/>
            <a:ext cx="1451977" cy="310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Subclassing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22276" y="5804252"/>
            <a:ext cx="1451977" cy="310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Dependence</a:t>
            </a:r>
          </a:p>
        </p:txBody>
      </p:sp>
      <p:cxnSp>
        <p:nvCxnSpPr>
          <p:cNvPr id="16397" name="AutoShape 13"/>
          <p:cNvCxnSpPr>
            <a:cxnSpLocks noChangeShapeType="1"/>
            <a:stCxn id="16389" idx="3"/>
            <a:endCxn id="16388" idx="0"/>
          </p:cNvCxnSpPr>
          <p:nvPr/>
        </p:nvCxnSpPr>
        <p:spPr bwMode="auto">
          <a:xfrm>
            <a:off x="3318805" y="4456836"/>
            <a:ext cx="4044794" cy="518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16398" name="AutoShape 14"/>
          <p:cNvCxnSpPr>
            <a:cxnSpLocks noChangeShapeType="1"/>
            <a:stCxn id="16389" idx="2"/>
            <a:endCxn id="16387" idx="1"/>
          </p:cNvCxnSpPr>
          <p:nvPr/>
        </p:nvCxnSpPr>
        <p:spPr bwMode="auto">
          <a:xfrm>
            <a:off x="2385391" y="4767779"/>
            <a:ext cx="518563" cy="15547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1495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callbacks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800" dirty="0" smtClean="0"/>
              <a:t> </a:t>
            </a:r>
            <a:r>
              <a:rPr lang="en-GB" dirty="0" smtClean="0"/>
              <a:t>creates a 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dirty="0" smtClean="0"/>
              <a:t>, and passes in a reference to itself so the 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800" dirty="0" smtClean="0"/>
              <a:t> </a:t>
            </a:r>
            <a:r>
              <a:rPr lang="en-GB" dirty="0" smtClean="0"/>
              <a:t>can call it back</a:t>
            </a:r>
          </a:p>
          <a:p>
            <a:r>
              <a:rPr lang="en-GB" dirty="0" smtClean="0"/>
              <a:t>This is a </a:t>
            </a:r>
            <a:r>
              <a:rPr lang="en-GB" i="1" dirty="0" err="1" smtClean="0">
                <a:solidFill>
                  <a:srgbClr val="FF0000"/>
                </a:solidFill>
              </a:rPr>
              <a:t>callback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a method call from a module to a client that notifies about some condition</a:t>
            </a:r>
          </a:p>
          <a:p>
            <a:r>
              <a:rPr lang="en-GB" dirty="0" smtClean="0"/>
              <a:t>Use a </a:t>
            </a:r>
            <a:r>
              <a:rPr lang="en-GB" dirty="0" err="1" smtClean="0"/>
              <a:t>callback</a:t>
            </a:r>
            <a:r>
              <a:rPr lang="en-GB" dirty="0" smtClean="0"/>
              <a:t> to invert a dependency</a:t>
            </a:r>
          </a:p>
          <a:p>
            <a:pPr lvl="1"/>
            <a:r>
              <a:rPr lang="en-GB" dirty="0" smtClean="0"/>
              <a:t>Inverted dependency:  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400" dirty="0" smtClean="0"/>
              <a:t> </a:t>
            </a:r>
            <a:r>
              <a:rPr lang="en-GB" dirty="0" smtClean="0"/>
              <a:t>depends on 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dirty="0" smtClean="0"/>
              <a:t> (not vice versa)</a:t>
            </a:r>
          </a:p>
          <a:p>
            <a:pPr lvl="1"/>
            <a:r>
              <a:rPr lang="en-GB" dirty="0" smtClean="0"/>
              <a:t>Side benefit:  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dirty="0" smtClean="0"/>
              <a:t> does not depend on 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Timer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982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Callbacks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Synchronous </a:t>
            </a:r>
            <a:r>
              <a:rPr lang="en-GB" dirty="0" err="1" smtClean="0"/>
              <a:t>callbacks</a:t>
            </a:r>
            <a:endParaRPr lang="en-GB" dirty="0" smtClean="0"/>
          </a:p>
          <a:p>
            <a:pPr lvl="2"/>
            <a:r>
              <a:rPr lang="en-GB" dirty="0" smtClean="0"/>
              <a:t>Ex: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GB" dirty="0" smtClean="0"/>
              <a:t> calls its client’s</a:t>
            </a:r>
            <a:br>
              <a:rPr lang="en-GB" dirty="0" smtClean="0"/>
            </a:br>
            <a:r>
              <a:rPr lang="en-GB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dirty="0" smtClean="0"/>
              <a:t>, equals</a:t>
            </a:r>
          </a:p>
          <a:p>
            <a:pPr lvl="2"/>
            <a:r>
              <a:rPr lang="en-GB" dirty="0" smtClean="0"/>
              <a:t>Useful when the </a:t>
            </a:r>
            <a:r>
              <a:rPr lang="en-GB" dirty="0" err="1" smtClean="0"/>
              <a:t>callback</a:t>
            </a:r>
            <a:r>
              <a:rPr lang="en-GB" dirty="0" smtClean="0"/>
              <a:t> result is</a:t>
            </a:r>
            <a:br>
              <a:rPr lang="en-GB" dirty="0" smtClean="0"/>
            </a:br>
            <a:r>
              <a:rPr lang="en-GB" dirty="0" smtClean="0"/>
              <a:t>needed immediately by the module</a:t>
            </a:r>
          </a:p>
          <a:p>
            <a:pPr lvl="1"/>
            <a:r>
              <a:rPr lang="en-GB" dirty="0" smtClean="0"/>
              <a:t>Asynchronous </a:t>
            </a:r>
            <a:r>
              <a:rPr lang="en-GB" dirty="0" err="1" smtClean="0"/>
              <a:t>callbacks</a:t>
            </a:r>
            <a:endParaRPr lang="en-GB" dirty="0" smtClean="0"/>
          </a:p>
          <a:p>
            <a:pPr lvl="2"/>
            <a:r>
              <a:rPr lang="en-GB" dirty="0" smtClean="0"/>
              <a:t>Examples:  GUI listeners</a:t>
            </a:r>
          </a:p>
          <a:p>
            <a:pPr lvl="2"/>
            <a:r>
              <a:rPr lang="en-GB" dirty="0" smtClean="0"/>
              <a:t>Register to indicate interest and where to call back</a:t>
            </a:r>
          </a:p>
          <a:p>
            <a:pPr lvl="2"/>
            <a:r>
              <a:rPr lang="en-GB" dirty="0" smtClean="0"/>
              <a:t>Useful when the </a:t>
            </a:r>
            <a:r>
              <a:rPr lang="en-GB" dirty="0" err="1" smtClean="0"/>
              <a:t>callback</a:t>
            </a:r>
            <a:r>
              <a:rPr lang="en-GB" dirty="0" smtClean="0"/>
              <a:t> should be performed later, when some interesting event occurs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19800" y="914400"/>
            <a:ext cx="2915314" cy="3486329"/>
            <a:chOff x="6169234" y="1371600"/>
            <a:chExt cx="2915314" cy="3486329"/>
          </a:xfrm>
        </p:grpSpPr>
        <p:pic>
          <p:nvPicPr>
            <p:cNvPr id="4" name="Picture 2" descr="http://www.uml-diagrams.org/notation/sequence-execution-spec-callbac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234" y="1371600"/>
              <a:ext cx="2898566" cy="22002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00800" y="3657600"/>
              <a:ext cx="2683748" cy="120032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synchronous callback.</a:t>
              </a:r>
            </a:p>
            <a:p>
              <a:r>
                <a:rPr lang="en-US" dirty="0" smtClean="0"/>
                <a:t>Time increases downward.</a:t>
              </a:r>
            </a:p>
            <a:p>
              <a:r>
                <a:rPr lang="en-US" dirty="0" smtClean="0"/>
                <a:t>Solid lines:  calls</a:t>
              </a:r>
            </a:p>
            <a:p>
              <a:r>
                <a:rPr lang="en-US" dirty="0" smtClean="0"/>
                <a:t>Dotted lines:  returns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6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TimeToStretch</a:t>
            </a:r>
            <a:r>
              <a:rPr lang="en-GB" dirty="0" smtClean="0"/>
              <a:t> v3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extends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TimerTask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Timer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timer = new Timer(this);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start()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timer.start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run()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("Stop typing!");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suggestExercise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019800" y="2057400"/>
            <a:ext cx="1828800" cy="533400"/>
          </a:xfrm>
          <a:prstGeom prst="wedgeRectCallout">
            <a:avLst>
              <a:gd name="adj1" fmla="val -102144"/>
              <a:gd name="adj2" fmla="val 678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Register interest with the timer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800600" y="3429000"/>
            <a:ext cx="2057400" cy="457200"/>
          </a:xfrm>
          <a:prstGeom prst="wedgeRectCallout">
            <a:avLst>
              <a:gd name="adj1" fmla="val -104960"/>
              <a:gd name="adj2" fmla="val 1148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allback entry point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07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v3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tts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  <a:br>
              <a:rPr lang="en-GB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tts.start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sz="2400" dirty="0" smtClean="0"/>
              <a:t>Use a </a:t>
            </a:r>
            <a:r>
              <a:rPr lang="en-GB" sz="2400" dirty="0" err="1" smtClean="0"/>
              <a:t>callback</a:t>
            </a:r>
            <a:r>
              <a:rPr lang="en-GB" sz="2400" dirty="0" smtClean="0"/>
              <a:t> to invert a dependency</a:t>
            </a:r>
          </a:p>
          <a:p>
            <a:r>
              <a:rPr lang="en-GB" sz="2400" dirty="0" smtClean="0"/>
              <a:t>This diagram shows the inversion of the dependency between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Timer</a:t>
            </a:r>
            <a:r>
              <a:rPr lang="en-GB" sz="2400" dirty="0" smtClean="0"/>
              <a:t> and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sz="2400" dirty="0" smtClean="0"/>
              <a:t> (compared to v1)</a:t>
            </a:r>
            <a:endParaRPr lang="en-GB" sz="2400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111380" y="5804252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TimeToStretch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015335" y="4767778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Timer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451977" y="3938600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Main</a:t>
            </a:r>
          </a:p>
        </p:txBody>
      </p:sp>
      <p:cxnSp>
        <p:nvCxnSpPr>
          <p:cNvPr id="19462" name="AutoShape 6"/>
          <p:cNvCxnSpPr>
            <a:cxnSpLocks noChangeShapeType="1"/>
            <a:stCxn id="19460" idx="1"/>
            <a:endCxn id="19463" idx="3"/>
          </p:cNvCxnSpPr>
          <p:nvPr/>
        </p:nvCxnSpPr>
        <p:spPr bwMode="auto">
          <a:xfrm flipH="1">
            <a:off x="4978208" y="5078720"/>
            <a:ext cx="1037127" cy="14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111380" y="4767778"/>
            <a:ext cx="1866828" cy="621884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TimerTask</a:t>
            </a:r>
            <a:endParaRPr lang="en-GB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cxnSp>
        <p:nvCxnSpPr>
          <p:cNvPr id="19464" name="AutoShape 8"/>
          <p:cNvCxnSpPr>
            <a:cxnSpLocks noChangeShapeType="1"/>
            <a:stCxn id="19459" idx="0"/>
            <a:endCxn id="19463" idx="2"/>
          </p:cNvCxnSpPr>
          <p:nvPr/>
        </p:nvCxnSpPr>
        <p:spPr bwMode="auto">
          <a:xfrm flipV="1">
            <a:off x="4044794" y="5389663"/>
            <a:ext cx="1441" cy="41458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  <p:cxnSp>
        <p:nvCxnSpPr>
          <p:cNvPr id="19465" name="AutoShape 9"/>
          <p:cNvCxnSpPr>
            <a:cxnSpLocks noChangeShapeType="1"/>
            <a:stCxn id="19459" idx="3"/>
            <a:endCxn id="19460" idx="2"/>
          </p:cNvCxnSpPr>
          <p:nvPr/>
        </p:nvCxnSpPr>
        <p:spPr bwMode="auto">
          <a:xfrm flipV="1">
            <a:off x="4978208" y="5389663"/>
            <a:ext cx="1970541" cy="7255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cxnSp>
        <p:nvCxnSpPr>
          <p:cNvPr id="19466" name="AutoShape 10"/>
          <p:cNvCxnSpPr>
            <a:cxnSpLocks noChangeShapeType="1"/>
            <a:stCxn id="19461" idx="2"/>
            <a:endCxn id="19459" idx="1"/>
          </p:cNvCxnSpPr>
          <p:nvPr/>
        </p:nvCxnSpPr>
        <p:spPr bwMode="auto">
          <a:xfrm>
            <a:off x="2385391" y="4560484"/>
            <a:ext cx="725989" cy="15547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953000" y="3773269"/>
            <a:ext cx="38635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dirty="0"/>
              <a:t> does not depend on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Timer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 err="1">
                <a:latin typeface="Courier New" pitchFamily="49" charset="0"/>
                <a:cs typeface="Courier New" pitchFamily="49" charset="0"/>
              </a:rPr>
              <a:t>TimeToStretch</a:t>
            </a:r>
            <a:r>
              <a:rPr lang="en-GB" dirty="0"/>
              <a:t> depends on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4293712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design classes?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common approach to class identification is to consider the specifications</a:t>
            </a:r>
          </a:p>
          <a:p>
            <a:r>
              <a:rPr lang="en-US" dirty="0" smtClean="0"/>
              <a:t>In particular, it is often the case that</a:t>
            </a:r>
          </a:p>
          <a:p>
            <a:pPr lvl="1"/>
            <a:r>
              <a:rPr lang="en-US" i="1" dirty="0" smtClean="0"/>
              <a:t>nouns</a:t>
            </a:r>
            <a:r>
              <a:rPr lang="en-US" dirty="0" smtClean="0"/>
              <a:t> are potential classes, objects, fields</a:t>
            </a:r>
          </a:p>
          <a:p>
            <a:pPr lvl="1"/>
            <a:r>
              <a:rPr lang="en-US" i="1" dirty="0" smtClean="0"/>
              <a:t>verbs</a:t>
            </a:r>
            <a:r>
              <a:rPr lang="en-US" dirty="0" smtClean="0"/>
              <a:t> are potential methods or responsibilities of a class</a:t>
            </a:r>
          </a:p>
        </p:txBody>
      </p:sp>
    </p:spTree>
    <p:extLst>
      <p:ext uri="{BB962C8B-B14F-4D97-AF65-F5344CB8AC3E}">
        <p14:creationId xmlns:p14="http://schemas.microsoft.com/office/powerpoint/2010/main" val="342932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exercise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are writing a birthday-reminder application that tracks a set of people and their birthdays, providing reminders of whose birthdays are on a given day</a:t>
            </a:r>
          </a:p>
          <a:p>
            <a:endParaRPr lang="en-US" dirty="0"/>
          </a:p>
          <a:p>
            <a:r>
              <a:rPr lang="en-US" dirty="0" smtClean="0"/>
              <a:t>What classes are we likely to want to have?  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2150" y="4953000"/>
            <a:ext cx="5181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Class shout-out about classes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28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 for those classes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fields do they have?</a:t>
            </a:r>
          </a:p>
          <a:p>
            <a:r>
              <a:rPr lang="en-US" dirty="0"/>
              <a:t>What constructors do they have?</a:t>
            </a:r>
          </a:p>
          <a:p>
            <a:r>
              <a:rPr lang="en-US" dirty="0"/>
              <a:t>What methods do they provide</a:t>
            </a:r>
            <a:r>
              <a:rPr lang="en-US" dirty="0" smtClean="0"/>
              <a:t>? 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invariants should we guarantee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832062"/>
            <a:ext cx="5181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 small groups, ~5 minutes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707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Assignment 2: part B due today 11:59PM</a:t>
            </a:r>
          </a:p>
          <a:p>
            <a:r>
              <a:rPr lang="en-US" sz="2400" dirty="0" smtClean="0"/>
              <a:t>Assignment 3: out on the weekend – choose pairs!</a:t>
            </a:r>
          </a:p>
          <a:p>
            <a:pPr lvl="1"/>
            <a:r>
              <a:rPr lang="en-US" sz="2400" dirty="0"/>
              <a:t>See</a:t>
            </a:r>
            <a:r>
              <a:rPr lang="en-US" sz="21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www.cs.washington.edu/education/courses/cse331/11sp/homework.shtml</a:t>
            </a:r>
            <a:r>
              <a:rPr lang="en-US" sz="1600" dirty="0" smtClean="0"/>
              <a:t> </a:t>
            </a:r>
            <a:r>
              <a:rPr lang="en-US" sz="2400" dirty="0" smtClean="0"/>
              <a:t>(HW3, Restaurant) for a preview to get started (2 weeks)</a:t>
            </a:r>
          </a:p>
          <a:p>
            <a:r>
              <a:rPr lang="en-US" sz="2400" dirty="0" smtClean="0"/>
              <a:t>Assignment 4 and 5: closer to </a:t>
            </a:r>
            <a:r>
              <a:rPr lang="en-US" sz="2400" smtClean="0"/>
              <a:t>being selected</a:t>
            </a:r>
            <a:endParaRPr lang="en-US" sz="2400" dirty="0" smtClean="0"/>
          </a:p>
          <a:p>
            <a:r>
              <a:rPr lang="en-US" sz="2400" dirty="0" smtClean="0"/>
              <a:t>Lectures: M – was going to be design patterns… I’ve had a request for more testing first</a:t>
            </a:r>
          </a:p>
          <a:p>
            <a:r>
              <a:rPr lang="en-US" sz="2400" dirty="0" smtClean="0"/>
              <a:t>Upcoming: Friday 10/28, in class midterm – open book, open note, closed neighbor, closed electronic devices</a:t>
            </a:r>
          </a:p>
        </p:txBody>
      </p:sp>
    </p:spTree>
    <p:extLst>
      <p:ext uri="{BB962C8B-B14F-4D97-AF65-F5344CB8AC3E}">
        <p14:creationId xmlns:p14="http://schemas.microsoft.com/office/powerpoint/2010/main" val="30671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module</a:t>
            </a:r>
            <a:r>
              <a:rPr lang="en-US" dirty="0" smtClean="0"/>
              <a:t> is a relatively general term for a class or a type or any kind of design unit in software</a:t>
            </a:r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modular design</a:t>
            </a:r>
            <a:r>
              <a:rPr lang="en-US" dirty="0" smtClean="0"/>
              <a:t> focuses on what modules are defined, what their specifications are, how they relate to each other, but not usually on the implementation of the modules themselves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Overall, you’ve been given the modular design so far – and now you have to learn more about how to do the design</a:t>
            </a:r>
          </a:p>
          <a:p>
            <a:pPr lvl="1"/>
            <a:r>
              <a:rPr lang="en-US" dirty="0" smtClean="0"/>
              <a:t>That’s the focus of Assignment #3, and it’s why we’re using pairs</a:t>
            </a:r>
          </a:p>
        </p:txBody>
      </p:sp>
    </p:spTree>
    <p:extLst>
      <p:ext uri="{BB962C8B-B14F-4D97-AF65-F5344CB8AC3E}">
        <p14:creationId xmlns:p14="http://schemas.microsoft.com/office/powerpoint/2010/main" val="32870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8172" y="1174537"/>
            <a:ext cx="2207656" cy="45089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>
                <a:rot lat="0" lon="1200000" rev="0"/>
              </a:camera>
              <a:lightRig rig="threePt" dir="t"/>
            </a:scene3d>
            <a:sp3d prstMaterial="dkEdge">
              <a:bevelB w="69850" h="69850" prst="divot"/>
            </a:sp3d>
          </a:bodyPr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?</a:t>
            </a:r>
            <a:endParaRPr lang="en-US" sz="28700" b="1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of modular software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Decomposable – can be broken down into modules to reduce complexity and allow teamwork</a:t>
            </a:r>
          </a:p>
          <a:p>
            <a:r>
              <a:rPr lang="en-US" dirty="0" err="1" smtClean="0"/>
              <a:t>Composable</a:t>
            </a:r>
            <a:r>
              <a:rPr lang="en-US" dirty="0" smtClean="0"/>
              <a:t> – “Having </a:t>
            </a:r>
            <a:r>
              <a:rPr lang="en-US" dirty="0"/>
              <a:t>divided to conquer, we must reunite to </a:t>
            </a:r>
            <a:r>
              <a:rPr lang="en-US" dirty="0" smtClean="0"/>
              <a:t>rule </a:t>
            </a:r>
            <a:r>
              <a:rPr lang="en-US" sz="2300" dirty="0" smtClean="0"/>
              <a:t>[M. Jackson]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Understandable – one module can be examined, reasoned about, developed, etc. in isolation</a:t>
            </a:r>
          </a:p>
          <a:p>
            <a:r>
              <a:rPr lang="en-US" dirty="0" smtClean="0"/>
              <a:t>Continuity – a small change in the requirements should affect a small number of modules</a:t>
            </a:r>
          </a:p>
          <a:p>
            <a:r>
              <a:rPr lang="en-US" dirty="0" smtClean="0"/>
              <a:t>Isolation 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general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Cohesion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why are units (like methods) placed in the same module?  Usually to collectively form an ADT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Coupling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what is the dependence between modules?  Reducing the dependences (which come in many forms) is desirable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Cohesion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most common reason to put elements – data and behavior – together is to form an ADT</a:t>
            </a:r>
          </a:p>
          <a:p>
            <a:pPr lvl="1"/>
            <a:r>
              <a:rPr lang="en-US" sz="2000" dirty="0" smtClean="0"/>
              <a:t>There are, at least historically, other reasons to place elements together – for example, for performance reasons it was sometimes good to place together all code to be run upon initialization of a program</a:t>
            </a:r>
          </a:p>
          <a:p>
            <a:r>
              <a:rPr lang="en-US" sz="2400" dirty="0" smtClean="0"/>
              <a:t>The common design objective of separation of concerns suggests a module should address a single set of concerns Example considerations</a:t>
            </a:r>
          </a:p>
          <a:p>
            <a:pPr lvl="1"/>
            <a:r>
              <a:rPr lang="en-US" sz="2000" dirty="0" smtClean="0"/>
              <a:t>Should Item/</a:t>
            </a:r>
            <a:r>
              <a:rPr lang="en-US" sz="2000" dirty="0" err="1" smtClean="0"/>
              <a:t>DiscountItem</a:t>
            </a:r>
            <a:r>
              <a:rPr lang="en-US" sz="2000" dirty="0" smtClean="0"/>
              <a:t> know about added discount for purchasing 20+ items? Should </a:t>
            </a:r>
            <a:r>
              <a:rPr lang="en-US" sz="2000" dirty="0" err="1" smtClean="0"/>
              <a:t>ShoppingCart</a:t>
            </a:r>
            <a:r>
              <a:rPr lang="en-US" sz="2000" dirty="0" smtClean="0"/>
              <a:t> know about bulk pricing?</a:t>
            </a:r>
          </a:p>
          <a:p>
            <a:pPr lvl="1"/>
            <a:r>
              <a:rPr lang="en-US" sz="2000" dirty="0" smtClean="0"/>
              <a:t>Should </a:t>
            </a:r>
            <a:r>
              <a:rPr lang="en-US" sz="2000" dirty="0" err="1" smtClean="0"/>
              <a:t>BinarySearch</a:t>
            </a:r>
            <a:r>
              <a:rPr lang="en-US" sz="2000" dirty="0" smtClean="0"/>
              <a:t> know the type of the objects it is sorting?</a:t>
            </a:r>
          </a:p>
          <a:p>
            <a:r>
              <a:rPr lang="en-US" sz="2400" dirty="0" smtClean="0"/>
              <a:t>This kind of questions help make more effective cohesion decisions</a:t>
            </a:r>
          </a:p>
        </p:txBody>
      </p:sp>
    </p:spTree>
    <p:extLst>
      <p:ext uri="{BB962C8B-B14F-4D97-AF65-F5344CB8AC3E}">
        <p14:creationId xmlns:p14="http://schemas.microsoft.com/office/powerpoint/2010/main" val="3179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Coupling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are modules dependent on one another?</a:t>
            </a:r>
          </a:p>
          <a:p>
            <a:pPr lvl="1"/>
            <a:r>
              <a:rPr lang="en-US" sz="2400" dirty="0" smtClean="0"/>
              <a:t>Statically (in the code)?  Dynamically (at run-time)?   And more</a:t>
            </a:r>
          </a:p>
          <a:p>
            <a:pPr lvl="1"/>
            <a:r>
              <a:rPr lang="en-GB" sz="2400" dirty="0" smtClean="0"/>
              <a:t>Ideally, split design into parts that don't interact much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An artist’s rendition – to really assess coupling one needs to know what the arrows are, etc.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457200" y="33528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sp>
        <p:nvSpPr>
          <p:cNvPr id="493573" name="AutoShape 4"/>
          <p:cNvSpPr>
            <a:spLocks noChangeArrowheads="1"/>
          </p:cNvSpPr>
          <p:nvPr/>
        </p:nvSpPr>
        <p:spPr bwMode="auto">
          <a:xfrm>
            <a:off x="3481388" y="3402012"/>
            <a:ext cx="1036637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</p:txBody>
      </p:sp>
      <p:sp>
        <p:nvSpPr>
          <p:cNvPr id="493574" name="AutoShape 5"/>
          <p:cNvSpPr>
            <a:spLocks noChangeArrowheads="1"/>
          </p:cNvSpPr>
          <p:nvPr/>
        </p:nvSpPr>
        <p:spPr bwMode="auto">
          <a:xfrm>
            <a:off x="2654300" y="4421187"/>
            <a:ext cx="990600" cy="388938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</p:txBody>
      </p:sp>
      <p:sp>
        <p:nvSpPr>
          <p:cNvPr id="493575" name="AutoShape 6"/>
          <p:cNvSpPr>
            <a:spLocks noChangeArrowheads="1"/>
          </p:cNvSpPr>
          <p:nvPr/>
        </p:nvSpPr>
        <p:spPr bwMode="auto">
          <a:xfrm>
            <a:off x="4330700" y="4411662"/>
            <a:ext cx="1017588" cy="388938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cxnSp>
        <p:nvCxnSpPr>
          <p:cNvPr id="493576" name="AutoShape 7"/>
          <p:cNvCxnSpPr>
            <a:cxnSpLocks noChangeShapeType="1"/>
            <a:stCxn id="493574" idx="1"/>
            <a:endCxn id="493573" idx="1"/>
          </p:cNvCxnSpPr>
          <p:nvPr/>
        </p:nvCxnSpPr>
        <p:spPr bwMode="auto">
          <a:xfrm rot="10800000" flipH="1">
            <a:off x="2654300" y="3595687"/>
            <a:ext cx="827088" cy="1019175"/>
          </a:xfrm>
          <a:prstGeom prst="curvedConnector3">
            <a:avLst>
              <a:gd name="adj1" fmla="val -2763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77" name="AutoShape 8"/>
          <p:cNvCxnSpPr>
            <a:cxnSpLocks noChangeShapeType="1"/>
          </p:cNvCxnSpPr>
          <p:nvPr/>
        </p:nvCxnSpPr>
        <p:spPr bwMode="auto">
          <a:xfrm rot="10800000">
            <a:off x="3644900" y="4725987"/>
            <a:ext cx="685800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78" name="AutoShape 9"/>
          <p:cNvCxnSpPr>
            <a:cxnSpLocks noChangeShapeType="1"/>
            <a:stCxn id="493573" idx="2"/>
            <a:endCxn id="493574" idx="0"/>
          </p:cNvCxnSpPr>
          <p:nvPr/>
        </p:nvCxnSpPr>
        <p:spPr bwMode="auto">
          <a:xfrm rot="5400000">
            <a:off x="3259137" y="3679825"/>
            <a:ext cx="631825" cy="850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79" name="AutoShape 10"/>
          <p:cNvCxnSpPr>
            <a:cxnSpLocks noChangeShapeType="1"/>
            <a:stCxn id="493573" idx="2"/>
            <a:endCxn id="493575" idx="0"/>
          </p:cNvCxnSpPr>
          <p:nvPr/>
        </p:nvCxnSpPr>
        <p:spPr bwMode="auto">
          <a:xfrm rot="16200000" flipH="1">
            <a:off x="4109244" y="3680618"/>
            <a:ext cx="622300" cy="839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80" name="AutoShape 11"/>
          <p:cNvCxnSpPr>
            <a:cxnSpLocks noChangeShapeType="1"/>
          </p:cNvCxnSpPr>
          <p:nvPr/>
        </p:nvCxnSpPr>
        <p:spPr bwMode="auto">
          <a:xfrm>
            <a:off x="3644900" y="4497387"/>
            <a:ext cx="685800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81" name="AutoShape 12"/>
          <p:cNvCxnSpPr>
            <a:cxnSpLocks noChangeShapeType="1"/>
            <a:stCxn id="493575" idx="3"/>
            <a:endCxn id="493573" idx="3"/>
          </p:cNvCxnSpPr>
          <p:nvPr/>
        </p:nvCxnSpPr>
        <p:spPr bwMode="auto">
          <a:xfrm flipH="1" flipV="1">
            <a:off x="4518025" y="3595687"/>
            <a:ext cx="830263" cy="1009650"/>
          </a:xfrm>
          <a:prstGeom prst="curvedConnector3">
            <a:avLst>
              <a:gd name="adj1" fmla="val -2755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3582" name="AutoShape 13"/>
          <p:cNvSpPr>
            <a:spLocks noChangeArrowheads="1"/>
          </p:cNvSpPr>
          <p:nvPr/>
        </p:nvSpPr>
        <p:spPr bwMode="auto">
          <a:xfrm>
            <a:off x="7005638" y="3375025"/>
            <a:ext cx="1036637" cy="388937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</p:txBody>
      </p:sp>
      <p:sp>
        <p:nvSpPr>
          <p:cNvPr id="493583" name="AutoShape 14"/>
          <p:cNvSpPr>
            <a:spLocks noChangeArrowheads="1"/>
          </p:cNvSpPr>
          <p:nvPr/>
        </p:nvSpPr>
        <p:spPr bwMode="auto">
          <a:xfrm>
            <a:off x="6154738" y="4411662"/>
            <a:ext cx="1036637" cy="388938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FINECT</a:t>
            </a:r>
          </a:p>
        </p:txBody>
      </p:sp>
      <p:sp>
        <p:nvSpPr>
          <p:cNvPr id="493584" name="AutoShape 15"/>
          <p:cNvSpPr>
            <a:spLocks noChangeArrowheads="1"/>
          </p:cNvSpPr>
          <p:nvPr/>
        </p:nvSpPr>
        <p:spPr bwMode="auto">
          <a:xfrm>
            <a:off x="7813675" y="4411662"/>
            <a:ext cx="1038225" cy="388938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PROJAL</a:t>
            </a:r>
          </a:p>
        </p:txBody>
      </p:sp>
      <p:cxnSp>
        <p:nvCxnSpPr>
          <p:cNvPr id="493585" name="AutoShape 16"/>
          <p:cNvCxnSpPr>
            <a:cxnSpLocks noChangeShapeType="1"/>
            <a:stCxn id="493583" idx="1"/>
            <a:endCxn id="493582" idx="1"/>
          </p:cNvCxnSpPr>
          <p:nvPr/>
        </p:nvCxnSpPr>
        <p:spPr bwMode="auto">
          <a:xfrm flipV="1">
            <a:off x="6154738" y="3570287"/>
            <a:ext cx="850900" cy="1035050"/>
          </a:xfrm>
          <a:prstGeom prst="curvedConnector3">
            <a:avLst>
              <a:gd name="adj1" fmla="val -2856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3586" name="AutoShape 18"/>
          <p:cNvCxnSpPr>
            <a:cxnSpLocks noChangeShapeType="1"/>
            <a:stCxn id="493583" idx="3"/>
            <a:endCxn id="493584" idx="1"/>
          </p:cNvCxnSpPr>
          <p:nvPr/>
        </p:nvCxnSpPr>
        <p:spPr bwMode="auto">
          <a:xfrm>
            <a:off x="7191375" y="4605337"/>
            <a:ext cx="622300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5240337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88" name="AutoShape 20"/>
          <p:cNvSpPr>
            <a:spLocks noChangeArrowheads="1"/>
          </p:cNvSpPr>
          <p:nvPr/>
        </p:nvSpPr>
        <p:spPr bwMode="auto">
          <a:xfrm>
            <a:off x="2959100" y="5240337"/>
            <a:ext cx="2286000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i="1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 poor decomposition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i="1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(parts strongly coupled)</a:t>
            </a:r>
          </a:p>
        </p:txBody>
      </p:sp>
      <p:sp>
        <p:nvSpPr>
          <p:cNvPr id="493589" name="AutoShape 21"/>
          <p:cNvSpPr>
            <a:spLocks noChangeArrowheads="1"/>
          </p:cNvSpPr>
          <p:nvPr/>
        </p:nvSpPr>
        <p:spPr bwMode="auto">
          <a:xfrm>
            <a:off x="6388100" y="5240337"/>
            <a:ext cx="2286000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 better decomposition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(parts weakly coupled)</a:t>
            </a:r>
          </a:p>
        </p:txBody>
      </p:sp>
      <p:cxnSp>
        <p:nvCxnSpPr>
          <p:cNvPr id="493590" name="AutoShape 9"/>
          <p:cNvCxnSpPr>
            <a:cxnSpLocks noChangeShapeType="1"/>
            <a:stCxn id="493582" idx="2"/>
            <a:endCxn id="493583" idx="0"/>
          </p:cNvCxnSpPr>
          <p:nvPr/>
        </p:nvCxnSpPr>
        <p:spPr bwMode="auto">
          <a:xfrm rot="5400000">
            <a:off x="6774657" y="3663155"/>
            <a:ext cx="647700" cy="8493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584700" y="609600"/>
            <a:ext cx="42672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Roughly, the more coupled k modules are, the more one needs to think of them as a single, larger module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7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kinds of dependences</a:t>
            </a:r>
            <a:endParaRPr lang="en-US" dirty="0" smtClean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Aggregation –  “is part of” is a field that is a sub-part</a:t>
            </a:r>
          </a:p>
          <a:p>
            <a:pPr lvl="1"/>
            <a:r>
              <a:rPr lang="en-US" dirty="0" smtClean="0"/>
              <a:t>Ex: A car has an engine</a:t>
            </a:r>
          </a:p>
          <a:p>
            <a:r>
              <a:rPr lang="en-US" dirty="0" smtClean="0"/>
              <a:t>Composition – “is entirely made of” has the parts live and die with the whole</a:t>
            </a:r>
          </a:p>
          <a:p>
            <a:pPr lvl="1"/>
            <a:r>
              <a:rPr lang="en-US" dirty="0" smtClean="0"/>
              <a:t>Ex: A book has pages (but perhaps the book cannot exist without the pages, and the pages cannot exist without the book)</a:t>
            </a:r>
          </a:p>
          <a:p>
            <a:r>
              <a:rPr lang="en-US" dirty="0" smtClean="0"/>
              <a:t>Subtyping – “is-a” is for substitutability</a:t>
            </a:r>
          </a:p>
          <a:p>
            <a:r>
              <a:rPr lang="en-US" dirty="0" smtClean="0"/>
              <a:t>Invokes – “executes” is for having a computation performed</a:t>
            </a:r>
            <a:endParaRPr lang="en-US" dirty="0"/>
          </a:p>
          <a:p>
            <a:r>
              <a:rPr lang="en-US" dirty="0" smtClean="0"/>
              <a:t>In other words, there are lots of different kinds of arrows (dependences) and clarifying them is crucial</a:t>
            </a:r>
          </a:p>
        </p:txBody>
      </p:sp>
    </p:spTree>
    <p:extLst>
      <p:ext uri="{BB962C8B-B14F-4D97-AF65-F5344CB8AC3E}">
        <p14:creationId xmlns:p14="http://schemas.microsoft.com/office/powerpoint/2010/main" val="410824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Demeter</a:t>
            </a:r>
            <a:br>
              <a:rPr lang="en-US" dirty="0" smtClean="0"/>
            </a:br>
            <a:r>
              <a:rPr lang="en-US" sz="3100" dirty="0" smtClean="0"/>
              <a:t>Karl </a:t>
            </a:r>
            <a:r>
              <a:rPr lang="en-US" sz="3100" dirty="0" err="1" smtClean="0"/>
              <a:t>Lieberherr</a:t>
            </a:r>
            <a:r>
              <a:rPr lang="en-US" sz="3100" dirty="0" smtClean="0"/>
              <a:t> </a:t>
            </a:r>
            <a:r>
              <a:rPr lang="en-US" sz="3100" dirty="0" smtClean="0">
                <a:sym typeface="Webdings"/>
                <a:hlinkClick r:id="rId2"/>
              </a:rPr>
              <a:t></a:t>
            </a:r>
            <a:r>
              <a:rPr lang="en-US" sz="3100" dirty="0" smtClean="0">
                <a:sym typeface="Webdings"/>
              </a:rPr>
              <a:t> and colleagues</a:t>
            </a:r>
            <a:r>
              <a:rPr lang="en-US" sz="3100" dirty="0" smtClean="0"/>
              <a:t> 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Law of Demeter: An object should know as little as possible about the internal structure of other objects with which it interacts – a question of coupling</a:t>
            </a:r>
          </a:p>
          <a:p>
            <a:r>
              <a:rPr lang="en-US" dirty="0" smtClean="0"/>
              <a:t>Or… “only talk to your immediate friends”</a:t>
            </a:r>
            <a:endParaRPr lang="en-US" dirty="0"/>
          </a:p>
          <a:p>
            <a:r>
              <a:rPr lang="en-US" dirty="0" smtClean="0"/>
              <a:t>Closely related to representation exposure and (</a:t>
            </a:r>
            <a:r>
              <a:rPr lang="en-US" dirty="0" err="1" smtClean="0"/>
              <a:t>im</a:t>
            </a:r>
            <a:r>
              <a:rPr lang="en-US" dirty="0" smtClean="0"/>
              <a:t>)mutability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Bad example – too-tight chain of coupling between classes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sz="2000" b="1" dirty="0" err="1" smtClean="0">
                <a:solidFill>
                  <a:srgbClr val="262626"/>
                </a:solidFill>
                <a:latin typeface="Courier New" pitchFamily="49" charset="0"/>
              </a:rPr>
              <a:t>general.getColonel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().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getMajor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(m).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getCaptain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(cap)</a:t>
            </a:r>
            <a:b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    .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getSergeant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ser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).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getPrivate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(name).</a:t>
            </a:r>
            <a:r>
              <a:rPr lang="en-US" sz="2000" b="1" dirty="0" err="1">
                <a:solidFill>
                  <a:srgbClr val="262626"/>
                </a:solidFill>
                <a:latin typeface="Courier New" pitchFamily="49" charset="0"/>
              </a:rPr>
              <a:t>digFoxHole</a:t>
            </a:r>
            <a:r>
              <a:rPr lang="en-US" sz="2000" b="1" dirty="0">
                <a:solidFill>
                  <a:srgbClr val="262626"/>
                </a:solidFill>
                <a:latin typeface="Courier New" pitchFamily="49" charset="0"/>
              </a:rPr>
              <a:t>();</a:t>
            </a:r>
          </a:p>
          <a:p>
            <a:pPr lvl="1"/>
            <a:endParaRPr lang="en-US" sz="800" dirty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Better example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sz="2100" b="1" dirty="0" err="1">
                <a:solidFill>
                  <a:srgbClr val="262626"/>
                </a:solidFill>
                <a:latin typeface="Courier New" pitchFamily="49" charset="0"/>
              </a:rPr>
              <a:t>general.superviseFoxHole</a:t>
            </a:r>
            <a:r>
              <a:rPr lang="en-US" sz="2100" b="1" dirty="0">
                <a:solidFill>
                  <a:srgbClr val="262626"/>
                </a:solidFill>
                <a:latin typeface="Courier New" pitchFamily="49" charset="0"/>
              </a:rPr>
              <a:t>(m, cap, </a:t>
            </a:r>
            <a:r>
              <a:rPr lang="en-US" sz="2100" b="1" dirty="0" err="1">
                <a:solidFill>
                  <a:srgbClr val="262626"/>
                </a:solidFill>
                <a:latin typeface="Courier New" pitchFamily="49" charset="0"/>
              </a:rPr>
              <a:t>ser</a:t>
            </a:r>
            <a:r>
              <a:rPr lang="en-US" sz="2100" b="1" dirty="0">
                <a:solidFill>
                  <a:srgbClr val="262626"/>
                </a:solidFill>
                <a:latin typeface="Courier New" pitchFamily="49" charset="0"/>
              </a:rPr>
              <a:t>, name);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2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n-course-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dn-course-lecture</Template>
  <TotalTime>2127</TotalTime>
  <Words>1770</Words>
  <Application>Microsoft Office PowerPoint</Application>
  <PresentationFormat>On-screen Show (4:3)</PresentationFormat>
  <Paragraphs>274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dn-course-lecture</vt:lpstr>
      <vt:lpstr>CSE 331 Software Design &amp; Implementation Modular design principles</vt:lpstr>
      <vt:lpstr>Dennis Ritchie (1941-2011) </vt:lpstr>
      <vt:lpstr>Modules</vt:lpstr>
      <vt:lpstr>Ideals of modular software</vt:lpstr>
      <vt:lpstr>Two general design issues</vt:lpstr>
      <vt:lpstr>Cohesion</vt:lpstr>
      <vt:lpstr>Coupling</vt:lpstr>
      <vt:lpstr>Different kinds of dependences</vt:lpstr>
      <vt:lpstr>Law of Demeter Karl Lieberherr  and colleagues </vt:lpstr>
      <vt:lpstr>An object should only send messages to … (More Demeter)</vt:lpstr>
      <vt:lpstr>Coupling is the path to the dark side</vt:lpstr>
      <vt:lpstr>God classes</vt:lpstr>
      <vt:lpstr>Design exercise</vt:lpstr>
      <vt:lpstr>TimeToStretch suggests exercises</vt:lpstr>
      <vt:lpstr>Timer calls run() periodically</vt:lpstr>
      <vt:lpstr>Main class puts it together</vt:lpstr>
      <vt:lpstr>Module dependency diagram</vt:lpstr>
      <vt:lpstr>Decoupling</vt:lpstr>
      <vt:lpstr>TimeToStretch (version 2)‏</vt:lpstr>
      <vt:lpstr>Timer v2</vt:lpstr>
      <vt:lpstr>Module dependency diagram</vt:lpstr>
      <vt:lpstr>callbacks</vt:lpstr>
      <vt:lpstr>Callbacks</vt:lpstr>
      <vt:lpstr>TimeToStretch v3</vt:lpstr>
      <vt:lpstr>Main v3</vt:lpstr>
      <vt:lpstr>How do we design classes?</vt:lpstr>
      <vt:lpstr>Design exercise</vt:lpstr>
      <vt:lpstr>More detail for those classes</vt:lpstr>
      <vt:lpstr>Next steps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cse</dc:creator>
  <cp:lastModifiedBy>CSE</cp:lastModifiedBy>
  <cp:revision>206</cp:revision>
  <dcterms:created xsi:type="dcterms:W3CDTF">2010-04-09T16:31:30Z</dcterms:created>
  <dcterms:modified xsi:type="dcterms:W3CDTF">2011-10-14T18:17:54Z</dcterms:modified>
</cp:coreProperties>
</file>