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</p:sldMasterIdLst>
  <p:notesMasterIdLst>
    <p:notesMasterId r:id="rId22"/>
  </p:notesMasterIdLst>
  <p:sldIdLst>
    <p:sldId id="341" r:id="rId2"/>
    <p:sldId id="457" r:id="rId3"/>
    <p:sldId id="458" r:id="rId4"/>
    <p:sldId id="459" r:id="rId5"/>
    <p:sldId id="460" r:id="rId6"/>
    <p:sldId id="461" r:id="rId7"/>
    <p:sldId id="462" r:id="rId8"/>
    <p:sldId id="467" r:id="rId9"/>
    <p:sldId id="466" r:id="rId10"/>
    <p:sldId id="463" r:id="rId11"/>
    <p:sldId id="465" r:id="rId12"/>
    <p:sldId id="471" r:id="rId13"/>
    <p:sldId id="472" r:id="rId14"/>
    <p:sldId id="473" r:id="rId15"/>
    <p:sldId id="474" r:id="rId16"/>
    <p:sldId id="475" r:id="rId17"/>
    <p:sldId id="476" r:id="rId18"/>
    <p:sldId id="477" r:id="rId19"/>
    <p:sldId id="361" r:id="rId20"/>
    <p:sldId id="3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C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2580" y="-582"/>
      </p:cViewPr>
      <p:guideLst>
        <p:guide orient="horz" pos="37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D827A-5A11-4E27-BA7F-02BCC2F6B12E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4672-6C08-4F52-8FDE-6ED721E4A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style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457200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228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536990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3120935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  <a:endParaRPr lang="en-US" smtClean="0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Software entities should be open for extension, but closed for modification.</a:t>
            </a:r>
          </a:p>
          <a:p>
            <a:pPr lvl="1"/>
            <a:r>
              <a:rPr lang="en-US" dirty="0" smtClean="0"/>
              <a:t>When features are added to your system, do so by adding new classes or reusing existing ones in new ways</a:t>
            </a:r>
          </a:p>
          <a:p>
            <a:pPr lvl="1"/>
            <a:r>
              <a:rPr lang="en-US" dirty="0" smtClean="0"/>
              <a:t>If possible, don't make change by modifying existing ones – existing code works and changing it can introduce bugs and errors.</a:t>
            </a:r>
          </a:p>
          <a:p>
            <a:r>
              <a:rPr lang="en-US" dirty="0" smtClean="0"/>
              <a:t>Related: Code to interfaces, not to classes</a:t>
            </a:r>
          </a:p>
          <a:p>
            <a:pPr lvl="1"/>
            <a:r>
              <a:rPr lang="en-US" dirty="0" smtClean="0"/>
              <a:t>Ex: accept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parameter, not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or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EJ Tip #52: Refer to objects by their interfaces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711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 (“expert pattern”)</a:t>
            </a:r>
            <a:endParaRPr lang="en-US" dirty="0" smtClean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class that contains most of the data needed to perform a task should perform the task</a:t>
            </a:r>
          </a:p>
          <a:p>
            <a:pPr lvl="1"/>
            <a:r>
              <a:rPr lang="en-US" dirty="0" smtClean="0"/>
              <a:t>counterexample: A class with lots of getters but not a lot of methods that actually do work – this relies on other classes to “get” the data and process it externally</a:t>
            </a:r>
          </a:p>
          <a:p>
            <a:r>
              <a:rPr lang="en-US" dirty="0" smtClean="0"/>
              <a:t>Reduce duplication</a:t>
            </a:r>
          </a:p>
          <a:p>
            <a:pPr lvl="1"/>
            <a:r>
              <a:rPr lang="en-US" dirty="0" smtClean="0"/>
              <a:t>Only one class should be responsible for maintaining a set of data, even (especially) if it is used by many other classes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30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Invariants</a:t>
            </a:r>
            <a:endParaRPr lang="en-US" smtClean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invariant: An assertion that is true about every object of a class throughout each object’s lifetime</a:t>
            </a:r>
          </a:p>
          <a:p>
            <a:pPr lvl="1"/>
            <a:r>
              <a:rPr lang="en-US" dirty="0" smtClean="0"/>
              <a:t>Ex: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dirty="0" err="1" smtClean="0"/>
              <a:t>'s</a:t>
            </a:r>
            <a:r>
              <a:rPr lang="en-US" dirty="0" smtClean="0"/>
              <a:t> balance will never be negative</a:t>
            </a:r>
          </a:p>
          <a:p>
            <a:r>
              <a:rPr lang="en-US" dirty="0" smtClean="0"/>
              <a:t>State them in your documentation, and enforce them in your code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  <a:endParaRPr lang="en-US" smtClean="0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Keep internal and external documentation separate</a:t>
            </a:r>
          </a:p>
          <a:p>
            <a:r>
              <a:rPr lang="en-US" dirty="0" smtClean="0"/>
              <a:t>external: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dirty="0" err="1" smtClean="0"/>
              <a:t>Javadoc</a:t>
            </a:r>
            <a:r>
              <a:rPr lang="en-US" dirty="0" smtClean="0"/>
              <a:t> for classes and methods</a:t>
            </a:r>
          </a:p>
          <a:p>
            <a:pPr lvl="1"/>
            <a:r>
              <a:rPr lang="en-US" dirty="0" smtClean="0"/>
              <a:t>Describes things that clients need to know about the class</a:t>
            </a:r>
          </a:p>
          <a:p>
            <a:pPr lvl="1"/>
            <a:r>
              <a:rPr lang="en-US" dirty="0" smtClean="0"/>
              <a:t>Should be specific enough to exclude unacceptable implementations, but general enough to allow for all correct implementations</a:t>
            </a:r>
          </a:p>
          <a:p>
            <a:pPr lvl="1"/>
            <a:r>
              <a:rPr lang="en-US" dirty="0" smtClean="0"/>
              <a:t>Includes all pre/</a:t>
            </a:r>
            <a:r>
              <a:rPr lang="en-US" dirty="0" err="1" smtClean="0"/>
              <a:t>postconditons</a:t>
            </a:r>
            <a:r>
              <a:rPr lang="en-US" dirty="0" smtClean="0"/>
              <a:t> and class invariants</a:t>
            </a:r>
          </a:p>
          <a:p>
            <a:r>
              <a:rPr lang="en-US" dirty="0" smtClean="0"/>
              <a:t>internal: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smtClean="0"/>
              <a:t>  comments inside method bodies</a:t>
            </a:r>
          </a:p>
          <a:p>
            <a:pPr lvl="1"/>
            <a:r>
              <a:rPr lang="en-US" dirty="0" smtClean="0"/>
              <a:t>Describes details of how the code is implemented</a:t>
            </a:r>
          </a:p>
          <a:p>
            <a:pPr lvl="1"/>
            <a:r>
              <a:rPr lang="en-US" dirty="0" smtClean="0"/>
              <a:t>Information that clients wouldn't and shouldn't need, but a fellow developer working on this class would want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72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documentation</a:t>
            </a:r>
            <a:br>
              <a:rPr lang="en-US" dirty="0" smtClean="0"/>
            </a:br>
            <a:r>
              <a:rPr lang="en-US" sz="3600" dirty="0" smtClean="0"/>
              <a:t>From Kernighan and </a:t>
            </a:r>
            <a:r>
              <a:rPr lang="en-US" sz="3600" dirty="0" err="1" smtClean="0"/>
              <a:t>Plauger</a:t>
            </a:r>
            <a:endParaRPr lang="en-US" sz="3600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 program is incorrect, it matters little what the docs say</a:t>
            </a:r>
          </a:p>
          <a:p>
            <a:r>
              <a:rPr lang="en-US" dirty="0" smtClean="0"/>
              <a:t>If documentation does not agree with code, it is not worth much</a:t>
            </a:r>
          </a:p>
          <a:p>
            <a:r>
              <a:rPr lang="en-US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r>
              <a:rPr lang="en-US" dirty="0" smtClean="0"/>
              <a:t>Comments should provide additional information from the code itself.  They should not echo the code.</a:t>
            </a:r>
          </a:p>
          <a:p>
            <a:r>
              <a:rPr lang="en-US" dirty="0" smtClean="0"/>
              <a:t>Mnemonic variable names and labels, and a layout that emphasizes logical structure, help make a program self-documenting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75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vs. non-static design</a:t>
            </a:r>
            <a:endParaRPr lang="en-US" smtClean="0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members should be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members that are related to an entire class</a:t>
            </a:r>
          </a:p>
          <a:p>
            <a:pPr lvl="1"/>
            <a:r>
              <a:rPr lang="en-US" dirty="0" smtClean="0"/>
              <a:t>not related to the data inside a particular object of that class’s type</a:t>
            </a:r>
          </a:p>
          <a:p>
            <a:pPr lvl="1"/>
            <a:r>
              <a:rPr lang="en-US" dirty="0" smtClean="0"/>
              <a:t>Should I have to construct an object just to call this method?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Time.fromString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Math.pow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Calendar.getInstance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NumberFormatter.getCurrencyInstance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Arrays.toString</a:t>
            </a:r>
            <a:r>
              <a:rPr lang="en-US" sz="2200" dirty="0" smtClean="0">
                <a:cs typeface="Courier New" pitchFamily="49" charset="0"/>
              </a:rPr>
              <a:t>?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2200" dirty="0" smtClean="0">
                <a:cs typeface="Courier New" pitchFamily="49" charset="0"/>
              </a:rPr>
              <a:t>?</a:t>
            </a:r>
            <a:endParaRPr lang="en-US" sz="22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98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vs. private design</a:t>
            </a:r>
            <a:endParaRPr lang="en-US" smtClean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Strive to minimize the public interface of the classes you write</a:t>
            </a:r>
          </a:p>
          <a:p>
            <a:pPr lvl="1"/>
            <a:r>
              <a:rPr lang="en-US" dirty="0" smtClean="0"/>
              <a:t>Clients like classes that are simple to use and understand</a:t>
            </a:r>
          </a:p>
          <a:p>
            <a:pPr lvl="1"/>
            <a:r>
              <a:rPr lang="en-US" dirty="0" smtClean="0"/>
              <a:t>Reasoning is easier with narrower interfaces and specifications</a:t>
            </a:r>
          </a:p>
          <a:p>
            <a:r>
              <a:rPr lang="en-US" dirty="0" smtClean="0"/>
              <a:t>Achieve a minimal public interface by</a:t>
            </a:r>
          </a:p>
          <a:p>
            <a:pPr lvl="1"/>
            <a:r>
              <a:rPr lang="en-US" dirty="0" smtClean="0"/>
              <a:t>Removing unnecessary methods – consider each one</a:t>
            </a:r>
          </a:p>
          <a:p>
            <a:pPr lvl="1"/>
            <a:r>
              <a:rPr lang="en-US" dirty="0" smtClean="0"/>
              <a:t>Making everything private unless absolutely necessary</a:t>
            </a:r>
          </a:p>
          <a:p>
            <a:pPr lvl="1"/>
            <a:r>
              <a:rPr lang="en-US" dirty="0" smtClean="0"/>
              <a:t>Pulling out unrelated behavior into a separate class</a:t>
            </a:r>
          </a:p>
          <a:p>
            <a:r>
              <a:rPr lang="en-US" sz="2200" b="1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smtClean="0"/>
              <a:t>constants are okay if declared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final</a:t>
            </a:r>
          </a:p>
          <a:p>
            <a:pPr lvl="1"/>
            <a:r>
              <a:rPr lang="en-US" dirty="0" smtClean="0"/>
              <a:t>But still better to have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smtClean="0"/>
              <a:t>method to get the value; why?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3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types</a:t>
            </a:r>
            <a:endParaRPr lang="en-US" smtClean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Numbers: Favor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for most numeric computations</a:t>
            </a:r>
          </a:p>
          <a:p>
            <a:pPr lvl="1"/>
            <a:r>
              <a:rPr lang="en-US" dirty="0" smtClean="0"/>
              <a:t>EJ Tip #48: Avoid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and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if exact answers are required</a:t>
            </a:r>
          </a:p>
          <a:p>
            <a:pPr lvl="1"/>
            <a:r>
              <a:rPr lang="en-US" dirty="0" smtClean="0"/>
              <a:t>Classic example: Representing money  (round-off is bad here)</a:t>
            </a:r>
          </a:p>
          <a:p>
            <a:r>
              <a:rPr lang="en-US" dirty="0" smtClean="0"/>
              <a:t>Favor the use of collections (e.g. lists) over arrays</a:t>
            </a:r>
          </a:p>
          <a:p>
            <a:r>
              <a:rPr lang="en-US" dirty="0" smtClean="0"/>
              <a:t>Strings are often overused since much data comes in as text</a:t>
            </a:r>
          </a:p>
          <a:p>
            <a:r>
              <a:rPr lang="en-US" dirty="0" smtClean="0"/>
              <a:t>Consider use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dirty="0" smtClean="0"/>
              <a:t>, even with only two values – which of the following is better?</a:t>
            </a:r>
          </a:p>
          <a:p>
            <a:pPr lvl="1"/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, true);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r>
              <a:rPr lang="en-US" dirty="0" smtClean="0"/>
              <a:t>Wrapper types should be used minimally (usually with collections)</a:t>
            </a:r>
          </a:p>
          <a:p>
            <a:pPr lvl="1"/>
            <a:r>
              <a:rPr lang="en-US" dirty="0" smtClean="0"/>
              <a:t>EJ Tip #49: Prefer primitive types to boxed primitives (that is,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,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etc.)</a:t>
            </a:r>
          </a:p>
          <a:p>
            <a:pPr lvl="2"/>
            <a:r>
              <a:rPr lang="en-US" dirty="0" smtClean="0"/>
              <a:t>Bad: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Counter(Character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  <a:endParaRPr lang="en-US" dirty="0" smtClean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Confine user interaction to a core set of “view” classes and isolate these from the classes that maintain the key system data</a:t>
            </a:r>
          </a:p>
          <a:p>
            <a:pPr lvl="1"/>
            <a:r>
              <a:rPr lang="en-US" dirty="0" smtClean="0"/>
              <a:t>Ex: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ShoppingMain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Do not put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/>
              <a:t> statements in your core classes</a:t>
            </a:r>
          </a:p>
          <a:p>
            <a:pPr lvl="1"/>
            <a:r>
              <a:rPr lang="en-US" dirty="0" smtClean="0"/>
              <a:t>This locks your code into a text representation</a:t>
            </a:r>
          </a:p>
          <a:p>
            <a:pPr lvl="1"/>
            <a:r>
              <a:rPr lang="en-US" dirty="0" smtClean="0"/>
              <a:t>Makes it less useful if the client wants a GUI, a web app, etc.</a:t>
            </a:r>
          </a:p>
          <a:p>
            <a:r>
              <a:rPr lang="en-US" dirty="0" smtClean="0"/>
              <a:t>Instead, have your core classes return data that can be displayed by the view classes – which of the following is better?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9467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Assignment </a:t>
            </a:r>
            <a:r>
              <a:rPr lang="en-US" sz="2400" dirty="0" smtClean="0"/>
              <a:t>3: out today, pairs assigned, groups created</a:t>
            </a:r>
            <a:endParaRPr lang="en-US" sz="2400" dirty="0" smtClean="0"/>
          </a:p>
          <a:p>
            <a:r>
              <a:rPr lang="en-US" sz="2400" dirty="0" smtClean="0"/>
              <a:t>Assignment 3: </a:t>
            </a:r>
            <a:r>
              <a:rPr lang="en-US" sz="2400" dirty="0" smtClean="0"/>
              <a:t>now due Sunday October 30, 11:59PM</a:t>
            </a:r>
            <a:endParaRPr lang="en-US" sz="2400" dirty="0" smtClean="0"/>
          </a:p>
          <a:p>
            <a:r>
              <a:rPr lang="en-US" sz="2400" dirty="0" smtClean="0"/>
              <a:t>Lectures</a:t>
            </a:r>
            <a:r>
              <a:rPr lang="en-US" sz="2400" dirty="0" smtClean="0"/>
              <a:t>: </a:t>
            </a:r>
            <a:r>
              <a:rPr lang="en-US" sz="2400" dirty="0" smtClean="0"/>
              <a:t>W and F (Design Patterns)</a:t>
            </a:r>
            <a:endParaRPr lang="en-US" sz="2400" dirty="0" smtClean="0"/>
          </a:p>
          <a:p>
            <a:r>
              <a:rPr lang="en-US" sz="2400" dirty="0" smtClean="0"/>
              <a:t>Upcoming: Friday 10/28, in class midterm – open book, open note, closed neighbor, closed electronic devices</a:t>
            </a:r>
          </a:p>
        </p:txBody>
      </p:sp>
    </p:spTree>
    <p:extLst>
      <p:ext uri="{BB962C8B-B14F-4D97-AF65-F5344CB8AC3E}">
        <p14:creationId xmlns:p14="http://schemas.microsoft.com/office/powerpoint/2010/main" val="30671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  <a:endParaRPr lang="en-US" smtClean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method should do only one thing, and do it well – for example, observe but not mutate, …</a:t>
            </a:r>
          </a:p>
          <a:p>
            <a:r>
              <a:rPr lang="en-US" dirty="0" smtClean="0"/>
              <a:t>Effective Java (EJ) Tip #40: Design method signatures carefully</a:t>
            </a:r>
          </a:p>
          <a:p>
            <a:pPr lvl="1"/>
            <a:r>
              <a:rPr lang="en-US" dirty="0" smtClean="0"/>
              <a:t>Avoid long parameter lists</a:t>
            </a:r>
          </a:p>
          <a:p>
            <a:pPr lvl="1"/>
            <a:r>
              <a:rPr lang="en-US" dirty="0" smtClean="0"/>
              <a:t>Perlis: “If </a:t>
            </a:r>
            <a:r>
              <a:rPr lang="en-US" dirty="0"/>
              <a:t>you have a procedure with ten parameters, you probably missed some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Especially error-prone if the parameters are all the same type</a:t>
            </a:r>
          </a:p>
          <a:p>
            <a:pPr lvl="1"/>
            <a:r>
              <a:rPr lang="en-US" dirty="0" smtClean="0"/>
              <a:t>Avoid methods that take lots of </a:t>
            </a:r>
            <a:r>
              <a:rPr lang="en-US" dirty="0" err="1" smtClean="0"/>
              <a:t>boolean</a:t>
            </a:r>
            <a:r>
              <a:rPr lang="en-US" dirty="0" smtClean="0"/>
              <a:t> "flag" parameters</a:t>
            </a:r>
          </a:p>
          <a:p>
            <a:r>
              <a:rPr lang="en-US" dirty="0" smtClean="0"/>
              <a:t>EJ Tip #41: Use overloading judiciously</a:t>
            </a:r>
          </a:p>
          <a:p>
            <a:pPr lvl="1"/>
            <a:r>
              <a:rPr lang="en-US" dirty="0" smtClean="0"/>
              <a:t>Can be useful, but don't overload with the same number of parameters and think about whether the methods really are related.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53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  <a:endParaRPr lang="en-US" smtClean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variable should be made into a field if and only if</a:t>
            </a:r>
          </a:p>
          <a:p>
            <a:pPr lvl="1"/>
            <a:r>
              <a:rPr lang="en-US" dirty="0" smtClean="0"/>
              <a:t>It is part of the inherent internal state of the object</a:t>
            </a:r>
          </a:p>
          <a:p>
            <a:pPr lvl="1"/>
            <a:r>
              <a:rPr lang="en-US" dirty="0" smtClean="0"/>
              <a:t>It has a value that retains meaning throughout the object's life</a:t>
            </a:r>
          </a:p>
          <a:p>
            <a:pPr lvl="1"/>
            <a:r>
              <a:rPr lang="en-US" dirty="0" smtClean="0"/>
              <a:t>Its state must persist past the end of any one public method</a:t>
            </a:r>
          </a:p>
          <a:p>
            <a:r>
              <a:rPr lang="en-US" dirty="0" smtClean="0"/>
              <a:t>All other variables can and should be local to the methods in which they are used</a:t>
            </a:r>
          </a:p>
          <a:p>
            <a:pPr lvl="1"/>
            <a:r>
              <a:rPr lang="en-US" dirty="0" smtClean="0"/>
              <a:t>Fields should not be used to avoid parameter passing</a:t>
            </a:r>
          </a:p>
          <a:p>
            <a:pPr lvl="1"/>
            <a:r>
              <a:rPr lang="en-US" dirty="0" smtClean="0"/>
              <a:t>Not every constructor parameter needs to be a field</a:t>
            </a:r>
          </a:p>
        </p:txBody>
      </p:sp>
    </p:spTree>
    <p:extLst>
      <p:ext uri="{BB962C8B-B14F-4D97-AF65-F5344CB8AC3E}">
        <p14:creationId xmlns:p14="http://schemas.microsoft.com/office/powerpoint/2010/main" val="19066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  <a:endParaRPr lang="en-US" smtClean="0"/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Constructors should take all arguments necessary to initialize the object's state – no more, no less</a:t>
            </a:r>
          </a:p>
          <a:p>
            <a:pPr lvl="1"/>
            <a:r>
              <a:rPr lang="en-US" dirty="0" smtClean="0"/>
              <a:t>Don't make the client pass in things they shouldn't have to</a:t>
            </a:r>
          </a:p>
          <a:p>
            <a:pPr lvl="1"/>
            <a:r>
              <a:rPr lang="en-US" dirty="0" smtClean="0"/>
              <a:t>Example: 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public Student(String name,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sid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/>
              <a:t>Why not pass in the student's courses?</a:t>
            </a:r>
          </a:p>
          <a:p>
            <a:r>
              <a:rPr lang="en-US" dirty="0" smtClean="0"/>
              <a:t>Object should be completely initialized after constructor is done</a:t>
            </a:r>
          </a:p>
          <a:p>
            <a:pPr lvl="1"/>
            <a:r>
              <a:rPr lang="en-US" dirty="0" smtClean="0"/>
              <a:t>Shouldn't need to call other methods to “finish” initialization</a:t>
            </a:r>
          </a:p>
          <a:p>
            <a:pPr lvl="1"/>
            <a:r>
              <a:rPr lang="en-US" dirty="0" smtClean="0"/>
              <a:t>NOT: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public Student(String name)</a:t>
            </a:r>
            <a:r>
              <a:rPr lang="en-US" dirty="0" smtClean="0"/>
              <a:t>, then calling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setSid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sid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Minimize the work done in a constructor</a:t>
            </a:r>
          </a:p>
          <a:p>
            <a:pPr lvl="1"/>
            <a:r>
              <a:rPr lang="en-US" dirty="0" smtClean="0"/>
              <a:t>A constructor should not do any heavy work, such as calling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/>
              <a:t> to print state, or performing expensive computations</a:t>
            </a:r>
          </a:p>
          <a:p>
            <a:pPr lvl="1"/>
            <a:r>
              <a:rPr lang="en-US" dirty="0" smtClean="0"/>
              <a:t>If an object's creation is heavyweight, use a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 method instead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68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Naming</a:t>
            </a:r>
            <a:endParaRPr lang="en-US" smtClean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Choose good names for classes and interfaces</a:t>
            </a:r>
          </a:p>
          <a:p>
            <a:pPr lvl="1"/>
            <a:r>
              <a:rPr lang="en-US" sz="2400" dirty="0" smtClean="0"/>
              <a:t>Class names should be nouns</a:t>
            </a:r>
          </a:p>
          <a:p>
            <a:pPr lvl="2"/>
            <a:r>
              <a:rPr lang="en-US" sz="2000" dirty="0" smtClean="0"/>
              <a:t>Watch out for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pPr lvl="2"/>
            <a:r>
              <a:rPr lang="en-US" sz="2000" dirty="0" smtClean="0"/>
              <a:t>Interface names often end in -able or -</a:t>
            </a:r>
            <a:r>
              <a:rPr lang="en-US" sz="2000" dirty="0" err="1" smtClean="0"/>
              <a:t>ible</a:t>
            </a:r>
            <a:r>
              <a:rPr lang="en-US" sz="2000" dirty="0" smtClean="0"/>
              <a:t>, e.g.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lvl="1"/>
            <a:r>
              <a:rPr lang="en-US" sz="2400" dirty="0" smtClean="0"/>
              <a:t>Method names should be verb phrases</a:t>
            </a:r>
          </a:p>
          <a:p>
            <a:pPr lvl="2"/>
            <a:r>
              <a:rPr lang="en-US" sz="2000" dirty="0" smtClean="0"/>
              <a:t>Observer methods can be nouns such as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 or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totalQuantity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000" dirty="0" smtClean="0"/>
              <a:t>Many observers should be named with "get" or "is" or "has"</a:t>
            </a:r>
          </a:p>
          <a:p>
            <a:pPr lvl="2"/>
            <a:r>
              <a:rPr lang="en-US" sz="2000" dirty="0" smtClean="0"/>
              <a:t>Most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 should be named with "set" or similar</a:t>
            </a:r>
          </a:p>
          <a:p>
            <a:pPr lvl="2"/>
            <a:r>
              <a:rPr lang="en-US" sz="2000" dirty="0" smtClean="0"/>
              <a:t>Choose affirmative, positive names over negative ones</a:t>
            </a:r>
          </a:p>
          <a:p>
            <a:pPr lvl="3"/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not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cs typeface="Courier New" pitchFamily="49" charset="0"/>
              </a:rPr>
              <a:t>not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pPr lvl="3"/>
            <a:endParaRPr lang="en-US" sz="1800" dirty="0" smtClean="0"/>
          </a:p>
          <a:p>
            <a:r>
              <a:rPr lang="en-US" sz="2400" dirty="0" smtClean="0"/>
              <a:t>EJ Tip #56: Adhere to generally accepted naming conventions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515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Cohesion and coupling, already discussed</a:t>
            </a:r>
          </a:p>
          <a:p>
            <a:endParaRPr lang="en-US" sz="2400" dirty="0" smtClean="0"/>
          </a:p>
          <a:p>
            <a:r>
              <a:rPr lang="en-US" sz="2400" i="1" dirty="0"/>
              <a:t>C</a:t>
            </a:r>
            <a:r>
              <a:rPr lang="en-US" sz="2400" i="1" dirty="0" smtClean="0"/>
              <a:t>ompleteness</a:t>
            </a:r>
            <a:r>
              <a:rPr lang="en-US" sz="2400" dirty="0" smtClean="0"/>
              <a:t>: Every class should present a complete interface</a:t>
            </a:r>
          </a:p>
          <a:p>
            <a:r>
              <a:rPr lang="en-US" sz="2400" i="1" dirty="0" smtClean="0"/>
              <a:t>Clarity</a:t>
            </a:r>
            <a:r>
              <a:rPr lang="en-US" sz="2400" dirty="0" smtClean="0"/>
              <a:t>: Interface should make sense without confusion</a:t>
            </a:r>
          </a:p>
          <a:p>
            <a:r>
              <a:rPr lang="en-US" sz="2400" i="1" dirty="0" smtClean="0"/>
              <a:t>Convenience</a:t>
            </a:r>
            <a:r>
              <a:rPr lang="en-US" sz="2400" dirty="0" smtClean="0"/>
              <a:t>: Provide simple ways for clients to do common tasks</a:t>
            </a:r>
          </a:p>
          <a:p>
            <a:r>
              <a:rPr lang="en-US" sz="2400" i="1" dirty="0"/>
              <a:t>C</a:t>
            </a:r>
            <a:r>
              <a:rPr lang="en-US" sz="2400" i="1" dirty="0" smtClean="0"/>
              <a:t>onsistency</a:t>
            </a:r>
            <a:r>
              <a:rPr lang="en-US" sz="2400" dirty="0" smtClean="0"/>
              <a:t>: In names, </a:t>
            </a:r>
            <a:r>
              <a:rPr lang="en-US" sz="2400" dirty="0" err="1" smtClean="0"/>
              <a:t>param</a:t>
            </a:r>
            <a:r>
              <a:rPr lang="en-US" sz="2400" dirty="0" smtClean="0"/>
              <a:t>/returns, ordering, and behavior</a:t>
            </a:r>
          </a:p>
        </p:txBody>
      </p:sp>
    </p:spTree>
    <p:extLst>
      <p:ext uri="{BB962C8B-B14F-4D97-AF65-F5344CB8AC3E}">
        <p14:creationId xmlns:p14="http://schemas.microsoft.com/office/powerpoint/2010/main" val="17517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  <a:endParaRPr lang="en-US" dirty="0" smtClean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Leaving out important methods makes a class cumbersome to use</a:t>
            </a:r>
          </a:p>
          <a:p>
            <a:pPr lvl="1"/>
            <a:r>
              <a:rPr lang="en-US" dirty="0" smtClean="0"/>
              <a:t>counterexample: A collection with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but no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dirty="0" smtClean="0"/>
          </a:p>
          <a:p>
            <a:pPr lvl="1"/>
            <a:r>
              <a:rPr lang="en-US" dirty="0" smtClean="0"/>
              <a:t>counterexample: A tool object with a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dirty="0" smtClean="0"/>
              <a:t> method to select it, but no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dirty="0" smtClean="0"/>
              <a:t> method to deselect it</a:t>
            </a:r>
          </a:p>
          <a:p>
            <a:pPr lvl="1"/>
            <a:r>
              <a:rPr lang="en-US" dirty="0" smtClean="0"/>
              <a:t>counterexample: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class has no date-arithmetic features</a:t>
            </a:r>
          </a:p>
          <a:p>
            <a:r>
              <a:rPr lang="en-US" dirty="0" smtClean="0"/>
              <a:t>Related</a:t>
            </a:r>
          </a:p>
          <a:p>
            <a:pPr lvl="1"/>
            <a:r>
              <a:rPr lang="en-US" dirty="0" smtClean="0"/>
              <a:t>Objects that have a natural ordering should implement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dirty="0" smtClean="0"/>
          </a:p>
          <a:p>
            <a:pPr lvl="1"/>
            <a:r>
              <a:rPr lang="en-US" dirty="0" smtClean="0"/>
              <a:t>Objects that might have duplicates should implement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equals</a:t>
            </a:r>
            <a:endParaRPr lang="en-US" dirty="0" smtClean="0"/>
          </a:p>
          <a:p>
            <a:pPr lvl="1"/>
            <a:r>
              <a:rPr lang="en-US" dirty="0" smtClean="0"/>
              <a:t>Almost all objects should implement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9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class or interface should be consistent with respect to names, parameters/returns, ordering, and behavior</a:t>
            </a:r>
          </a:p>
          <a:p>
            <a:r>
              <a:rPr lang="en-US" dirty="0" smtClean="0"/>
              <a:t>Use a similar naming scheme; accept parameters in the same order – not like</a:t>
            </a:r>
          </a:p>
          <a:p>
            <a:pPr lvl="1"/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200" dirty="0" smtClean="0"/>
          </a:p>
          <a:p>
            <a:r>
              <a:rPr lang="en-US" dirty="0" smtClean="0"/>
              <a:t>Some counterexamples</a:t>
            </a:r>
          </a:p>
          <a:p>
            <a:pPr lvl="1"/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dirty="0" smtClean="0"/>
              <a:t> use 0-based months</a:t>
            </a:r>
          </a:p>
          <a:p>
            <a:pPr lvl="1"/>
            <a:r>
              <a:rPr lang="en-US" sz="22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200" dirty="0" smtClean="0"/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900" b="1" dirty="0" smtClean="0">
                <a:cs typeface="Courier New" pitchFamily="49" charset="0"/>
              </a:rPr>
              <a:t>,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900" b="1" dirty="0">
                <a:cs typeface="Courier New" pitchFamily="49" charset="0"/>
              </a:rPr>
              <a:t>,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9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Clarity and Convenience</a:t>
            </a:r>
            <a:endParaRPr lang="en-US" dirty="0" smtClean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larity: An interface should make sense without creating confusion</a:t>
            </a:r>
          </a:p>
          <a:p>
            <a:pPr lvl="1"/>
            <a:r>
              <a:rPr lang="en-US" dirty="0" smtClean="0"/>
              <a:t>Even without fully reading the spec/docs, a client should largely be able to follow his/her natural intuitions about how to use your class – although reading and precision are crucial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ounterexample: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300" dirty="0">
                <a:cs typeface="Courier New" pitchFamily="49" charset="0"/>
              </a:rPr>
              <a:t>'s</a:t>
            </a:r>
            <a:r>
              <a:rPr lang="en-US" dirty="0" smtClean="0"/>
              <a:t>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300" dirty="0" smtClean="0"/>
              <a:t> </a:t>
            </a:r>
            <a:r>
              <a:rPr lang="en-US" dirty="0" smtClean="0"/>
              <a:t>method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onvenience: Provide simple ways for clients to do common tasks</a:t>
            </a:r>
          </a:p>
          <a:p>
            <a:pPr lvl="1"/>
            <a:r>
              <a:rPr lang="en-US" dirty="0" smtClean="0"/>
              <a:t>If you have a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/>
              <a:t> /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 smtClean="0"/>
              <a:t>, include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/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dirty="0" smtClean="0"/>
              <a:t>, too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ounterexample: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dirty="0" smtClean="0"/>
              <a:t> sucks; finally fixed with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Scanner</a:t>
            </a:r>
          </a:p>
        </p:txBody>
      </p:sp>
    </p:spTree>
    <p:extLst>
      <p:ext uri="{BB962C8B-B14F-4D97-AF65-F5344CB8AC3E}">
        <p14:creationId xmlns:p14="http://schemas.microsoft.com/office/powerpoint/2010/main" val="27523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2227</TotalTime>
  <Words>1476</Words>
  <Application>Microsoft Office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dn-course-lecture</vt:lpstr>
      <vt:lpstr>CSE 331 Software Design &amp; Implementation style</vt:lpstr>
      <vt:lpstr>Method design</vt:lpstr>
      <vt:lpstr>Field design</vt:lpstr>
      <vt:lpstr>Constructor design</vt:lpstr>
      <vt:lpstr>Naming</vt:lpstr>
      <vt:lpstr>Class design ideals</vt:lpstr>
      <vt:lpstr>Completeness</vt:lpstr>
      <vt:lpstr>Consistency</vt:lpstr>
      <vt:lpstr>Clarity and Convenience</vt:lpstr>
      <vt:lpstr>Open-Closed Principle</vt:lpstr>
      <vt:lpstr>Cohesion again (“expert pattern”)</vt:lpstr>
      <vt:lpstr>Invariants</vt:lpstr>
      <vt:lpstr>Documenting a class</vt:lpstr>
      <vt:lpstr>The role of documentation From Kernighan and Plauger</vt:lpstr>
      <vt:lpstr>Static vs. non-static design</vt:lpstr>
      <vt:lpstr>Public vs. private design</vt:lpstr>
      <vt:lpstr>Choosing types</vt:lpstr>
      <vt:lpstr>Independence of views</vt:lpstr>
      <vt:lpstr>Next steps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</dc:creator>
  <cp:lastModifiedBy>CSE</cp:lastModifiedBy>
  <cp:revision>220</cp:revision>
  <dcterms:created xsi:type="dcterms:W3CDTF">2010-04-09T16:31:30Z</dcterms:created>
  <dcterms:modified xsi:type="dcterms:W3CDTF">2011-10-17T17:46:44Z</dcterms:modified>
</cp:coreProperties>
</file>