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</p:sldMasterIdLst>
  <p:notesMasterIdLst>
    <p:notesMasterId r:id="rId30"/>
  </p:notesMasterIdLst>
  <p:sldIdLst>
    <p:sldId id="341" r:id="rId2"/>
    <p:sldId id="363" r:id="rId3"/>
    <p:sldId id="364" r:id="rId4"/>
    <p:sldId id="365" r:id="rId5"/>
    <p:sldId id="366" r:id="rId6"/>
    <p:sldId id="368" r:id="rId7"/>
    <p:sldId id="367" r:id="rId8"/>
    <p:sldId id="372" r:id="rId9"/>
    <p:sldId id="369" r:id="rId10"/>
    <p:sldId id="371" r:id="rId11"/>
    <p:sldId id="384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383" r:id="rId21"/>
    <p:sldId id="385" r:id="rId22"/>
    <p:sldId id="386" r:id="rId23"/>
    <p:sldId id="387" r:id="rId24"/>
    <p:sldId id="388" r:id="rId25"/>
    <p:sldId id="389" r:id="rId26"/>
    <p:sldId id="361" r:id="rId27"/>
    <p:sldId id="362" r:id="rId28"/>
    <p:sldId id="3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580" y="-582"/>
      </p:cViewPr>
      <p:guideLst>
        <p:guide orient="horz" pos="37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2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pPr>
              <a:buFontTx/>
              <a:buChar char="•"/>
            </a:pPr>
            <a:r>
              <a:rPr lang="en-US"/>
              <a:t>the shape of a heap snapshot, object model, or MDD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20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64672-6C08-4F52-8FDE-6ED721E4A38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01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11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12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4774" y="4352774"/>
            <a:ext cx="4772918" cy="3477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7" tIns="43244" rIns="86487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4774" y="4352774"/>
            <a:ext cx="4772918" cy="34773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7" tIns="43244" rIns="86487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14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000000"/>
                </a:solidFill>
              </a:rPr>
              <a:t>CreateRace</a:t>
            </a:r>
            <a:r>
              <a:rPr lang="en-US" dirty="0">
                <a:solidFill>
                  <a:srgbClr val="000000"/>
                </a:solidFill>
              </a:rPr>
              <a:t> is a factory method.  It may seem strange that it appears in Race; we will see how to move it outside Race shortly.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15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16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17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18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866" tIns="44933" rIns="89866" bIns="4493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c2.com/cgi/wiki?GangOfFou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gstuhl.d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design patterns </a:t>
            </a:r>
            <a:r>
              <a:rPr lang="en-US" sz="4000" b="1" dirty="0" err="1" smtClean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12775" y="3721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esign Patterns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"/>
            <a:ext cx="190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3" b="-23333"/>
          <a:stretch/>
        </p:blipFill>
        <p:spPr bwMode="auto">
          <a:xfrm>
            <a:off x="614363" y="3154680"/>
            <a:ext cx="7915275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57400" y="609600"/>
            <a:ext cx="3127375" cy="1857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Published in 1994</a:t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Today’s amazon.com stats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FFFF00"/>
                </a:solidFill>
              </a:rPr>
              <a:t>Inspired in part by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>
            <a:endCxn id="1027" idx="0"/>
          </p:cNvCxnSpPr>
          <p:nvPr/>
        </p:nvCxnSpPr>
        <p:spPr>
          <a:xfrm>
            <a:off x="4324350" y="2466975"/>
            <a:ext cx="247651" cy="68770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3"/>
          </p:cNvCxnSpPr>
          <p:nvPr/>
        </p:nvCxnSpPr>
        <p:spPr>
          <a:xfrm flipV="1">
            <a:off x="5184775" y="1519238"/>
            <a:ext cx="511175" cy="1905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A Pattern Langu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9637"/>
            <a:ext cx="1190625" cy="177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>
            <a:stCxn id="4" idx="1"/>
          </p:cNvCxnSpPr>
          <p:nvPr/>
        </p:nvCxnSpPr>
        <p:spPr>
          <a:xfrm flipH="1" flipV="1">
            <a:off x="1419225" y="1519238"/>
            <a:ext cx="638175" cy="190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GoF</a:t>
            </a:r>
            <a:r>
              <a:rPr lang="en-US" dirty="0" smtClean="0"/>
              <a:t> patterns: three categories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Creational Patterns </a:t>
            </a:r>
            <a:r>
              <a:rPr lang="en-US" dirty="0" smtClean="0"/>
              <a:t>– these abstract the object-instantiation process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Factory Method, Abstract Factory, Singleton, Builder, Prototype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Structural Patterns </a:t>
            </a:r>
            <a:r>
              <a:rPr lang="en-US" dirty="0" smtClean="0"/>
              <a:t>– these abstract how objects/classes can be combined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Adapter, Bridge, Composite, Decorator, Façade, Flyweight, Proxy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Behavioral Patterns </a:t>
            </a:r>
            <a:r>
              <a:rPr lang="en-US" dirty="0" smtClean="0"/>
              <a:t>– these abstract communication between objects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Command, Interpreter, Iterator, Mediator, Observer, State, Strategy, Chain of Responsibility, Visitor, Template Method</a:t>
            </a:r>
          </a:p>
        </p:txBody>
      </p:sp>
    </p:spTree>
    <p:extLst>
      <p:ext uri="{BB962C8B-B14F-4D97-AF65-F5344CB8AC3E}">
        <p14:creationId xmlns:p14="http://schemas.microsoft.com/office/powerpoint/2010/main" val="618664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Creational patterns: Factory method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Constructors in Java are inflexible</a:t>
            </a:r>
          </a:p>
          <a:p>
            <a:pPr lvl="1"/>
            <a:r>
              <a:rPr lang="en-GB" dirty="0" smtClean="0"/>
              <a:t>Can't return a subtype of the class they belong to</a:t>
            </a:r>
          </a:p>
          <a:p>
            <a:pPr lvl="1"/>
            <a:r>
              <a:rPr lang="en-GB" dirty="0" smtClean="0"/>
              <a:t>Always return a fresh new object, never re-use one</a:t>
            </a:r>
          </a:p>
          <a:p>
            <a:r>
              <a:rPr lang="en-US" dirty="0"/>
              <a:t>Problem:  client desires control over object creation</a:t>
            </a:r>
          </a:p>
          <a:p>
            <a:r>
              <a:rPr lang="en-US" dirty="0"/>
              <a:t>Factory method</a:t>
            </a:r>
          </a:p>
          <a:p>
            <a:pPr lvl="1"/>
            <a:r>
              <a:rPr lang="en-US" dirty="0"/>
              <a:t>Hides decisions about object creation</a:t>
            </a:r>
          </a:p>
          <a:p>
            <a:pPr lvl="1"/>
            <a:r>
              <a:rPr lang="en-US" dirty="0"/>
              <a:t>Implementation:  put code in methods in client</a:t>
            </a:r>
          </a:p>
          <a:p>
            <a:r>
              <a:rPr lang="en-US" dirty="0"/>
              <a:t>Factory object</a:t>
            </a:r>
          </a:p>
          <a:p>
            <a:pPr lvl="1"/>
            <a:r>
              <a:rPr lang="en-US" dirty="0"/>
              <a:t>Bundles factory methods for a family of types</a:t>
            </a:r>
          </a:p>
          <a:p>
            <a:pPr lvl="1"/>
            <a:r>
              <a:rPr lang="en-US" dirty="0"/>
              <a:t>Implementation:  put code in a separate object</a:t>
            </a:r>
          </a:p>
          <a:p>
            <a:r>
              <a:rPr lang="en-US" dirty="0"/>
              <a:t>Prototype</a:t>
            </a:r>
          </a:p>
          <a:p>
            <a:pPr lvl="1"/>
            <a:r>
              <a:rPr lang="en-US" dirty="0"/>
              <a:t>Every object is a factory, can create more objects like itself</a:t>
            </a:r>
          </a:p>
          <a:p>
            <a:pPr lvl="1"/>
            <a:r>
              <a:rPr lang="en-US" dirty="0"/>
              <a:t>Implementation:  put code in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400" dirty="0"/>
              <a:t>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Motivation for factories:</a:t>
            </a:r>
            <a:br>
              <a:rPr lang="en-US" smtClean="0"/>
            </a:br>
            <a:r>
              <a:rPr lang="en-US" smtClean="0"/>
              <a:t>Changing implementations</a:t>
            </a:r>
            <a:endParaRPr lang="en-US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Supertypes</a:t>
            </a:r>
            <a:r>
              <a:rPr lang="en-US" dirty="0" smtClean="0"/>
              <a:t> support multiple implementations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Matrix { ... }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Matrix { ... }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implements Matrix { ... }</a:t>
            </a:r>
            <a:endParaRPr lang="en-GB" dirty="0" smtClean="0"/>
          </a:p>
          <a:p>
            <a:r>
              <a:rPr lang="en-GB" dirty="0" smtClean="0"/>
              <a:t>Clients use the </a:t>
            </a:r>
            <a:r>
              <a:rPr lang="en-GB" dirty="0" err="1" smtClean="0"/>
              <a:t>supertype</a:t>
            </a:r>
            <a:r>
              <a:rPr lang="en-GB" dirty="0" smtClean="0"/>
              <a:t> 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Still need to use a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dirty="0" smtClean="0"/>
              <a:t> or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dirty="0" smtClean="0"/>
              <a:t> constructor</a:t>
            </a:r>
          </a:p>
          <a:p>
            <a:pPr lvl="1"/>
            <a:r>
              <a:rPr lang="en-GB" dirty="0" smtClean="0"/>
              <a:t>Switching implementations requires code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Factory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Clients call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dirty="0" smtClean="0"/>
              <a:t>, not a particular constructor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To switch the implementation, only change one place</a:t>
            </a:r>
          </a:p>
          <a:p>
            <a:pPr lvl="1"/>
            <a:r>
              <a:rPr lang="en-US" dirty="0" smtClean="0"/>
              <a:t>Implementation can decide what type of matrix to 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9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 bicycle race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Race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factory method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   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bike1 = new Bicycle();    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bike2 = new Bicycle();    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4375666"/>
            <a:ext cx="5715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b="1" dirty="0">
                <a:solidFill>
                  <a:srgbClr val="000000"/>
                </a:solidFill>
              </a:rPr>
              <a:t> is a factory </a:t>
            </a:r>
            <a:r>
              <a:rPr lang="en-US" b="1" dirty="0" smtClean="0">
                <a:solidFill>
                  <a:srgbClr val="000000"/>
                </a:solidFill>
              </a:rPr>
              <a:t>method – why is it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Race</a:t>
            </a:r>
            <a:r>
              <a:rPr lang="en-US" b="1" dirty="0" smtClean="0">
                <a:solidFill>
                  <a:srgbClr val="000000"/>
                </a:solidFill>
              </a:rPr>
              <a:t>?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 Tour de France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Race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factory method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bike1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bike2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65760" lvl="1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4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 Cyclocross</a:t>
            </a: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Race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// factory method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bike1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Bicycle bike2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1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Factory method for Bicycle</a:t>
            </a:r>
            <a:br>
              <a:rPr lang="en-US" dirty="0" smtClean="0"/>
            </a:br>
            <a:r>
              <a:rPr lang="en-US" dirty="0" smtClean="0"/>
              <a:t>Code using that method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class Race 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Bicycle </a:t>
            </a:r>
            <a:r>
              <a:rPr lang="en-US" sz="1400" b="1" dirty="0" err="1">
                <a:latin typeface="Courier New" pitchFamily="49" charset="0"/>
              </a:rPr>
              <a:t>createBicycle</a:t>
            </a:r>
            <a:r>
              <a:rPr lang="en-US" sz="1400" b="1" dirty="0">
                <a:latin typeface="Courier New" pitchFamily="49" charset="0"/>
              </a:rPr>
              <a:t>() { ... }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Race </a:t>
            </a:r>
            <a:r>
              <a:rPr lang="en-US" sz="1400" b="1" dirty="0" err="1">
                <a:latin typeface="Courier New" pitchFamily="49" charset="0"/>
              </a:rPr>
              <a:t>createRace</a:t>
            </a:r>
            <a:r>
              <a:rPr lang="en-US" sz="1400" b="1" dirty="0">
                <a:latin typeface="Courier New" pitchFamily="49" charset="0"/>
              </a:rPr>
              <a:t>() 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  Bicycle bike1 = </a:t>
            </a:r>
            <a:r>
              <a:rPr lang="en-US" sz="1400" b="1" dirty="0" err="1">
                <a:latin typeface="Courier New" pitchFamily="49" charset="0"/>
              </a:rPr>
              <a:t>createBicycle</a:t>
            </a:r>
            <a:r>
              <a:rPr lang="en-US" sz="1400" b="1" dirty="0">
                <a:latin typeface="Courier New" pitchFamily="49" charset="0"/>
              </a:rPr>
              <a:t>();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  Bicycle bike2 = </a:t>
            </a:r>
            <a:r>
              <a:rPr lang="en-US" sz="1400" b="1" dirty="0" err="1">
                <a:latin typeface="Courier New" pitchFamily="49" charset="0"/>
              </a:rPr>
              <a:t>createBicycle</a:t>
            </a:r>
            <a:r>
              <a:rPr lang="en-US" sz="1400" b="1" dirty="0">
                <a:latin typeface="Courier New" pitchFamily="49" charset="0"/>
              </a:rPr>
              <a:t>();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  ...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}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>
              <a:lnSpc>
                <a:spcPts val="1000"/>
              </a:lnSpc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</a:rPr>
              <a:t>TourDeFrance</a:t>
            </a:r>
            <a:r>
              <a:rPr lang="en-US" sz="1400" b="1" dirty="0">
                <a:latin typeface="Courier New" pitchFamily="49" charset="0"/>
              </a:rPr>
              <a:t> extends Race 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Bicycle </a:t>
            </a:r>
            <a:r>
              <a:rPr lang="en-US" sz="1400" b="1" dirty="0" err="1">
                <a:latin typeface="Courier New" pitchFamily="49" charset="0"/>
              </a:rPr>
              <a:t>createBicycle</a:t>
            </a:r>
            <a:r>
              <a:rPr lang="en-US" sz="1400" b="1" dirty="0">
                <a:latin typeface="Courier New" pitchFamily="49" charset="0"/>
              </a:rPr>
              <a:t>() 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  return new </a:t>
            </a:r>
            <a:r>
              <a:rPr lang="en-US" sz="1400" b="1" dirty="0" err="1">
                <a:latin typeface="Courier New" pitchFamily="49" charset="0"/>
              </a:rPr>
              <a:t>RoadBicycle</a:t>
            </a:r>
            <a:r>
              <a:rPr lang="en-US" sz="1400" b="1" dirty="0">
                <a:latin typeface="Courier New" pitchFamily="49" charset="0"/>
              </a:rPr>
              <a:t>();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}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}</a:t>
            </a:r>
          </a:p>
          <a:p>
            <a:pPr>
              <a:lnSpc>
                <a:spcPts val="1000"/>
              </a:lnSpc>
              <a:buNone/>
            </a:pPr>
            <a:endParaRPr lang="en-US" sz="1400" b="1" dirty="0">
              <a:latin typeface="Courier New" pitchFamily="49" charset="0"/>
            </a:endParaRP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class </a:t>
            </a:r>
            <a:r>
              <a:rPr lang="en-US" sz="1400" b="1" dirty="0" err="1">
                <a:latin typeface="Courier New" pitchFamily="49" charset="0"/>
              </a:rPr>
              <a:t>Cyclocross</a:t>
            </a:r>
            <a:r>
              <a:rPr lang="en-US" sz="1400" b="1" dirty="0">
                <a:latin typeface="Courier New" pitchFamily="49" charset="0"/>
              </a:rPr>
              <a:t> extends Race 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Bicycle </a:t>
            </a:r>
            <a:r>
              <a:rPr lang="en-US" sz="1400" b="1" dirty="0" err="1" smtClean="0">
                <a:latin typeface="Courier New" pitchFamily="49" charset="0"/>
              </a:rPr>
              <a:t>createBicycle</a:t>
            </a:r>
            <a:r>
              <a:rPr lang="en-US" sz="1400" b="1" dirty="0" smtClean="0">
                <a:latin typeface="Courier New" pitchFamily="49" charset="0"/>
              </a:rPr>
              <a:t>() </a:t>
            </a:r>
            <a:r>
              <a:rPr lang="en-US" sz="1400" b="1" dirty="0">
                <a:latin typeface="Courier New" pitchFamily="49" charset="0"/>
              </a:rPr>
              <a:t>{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  return new </a:t>
            </a:r>
            <a:r>
              <a:rPr lang="en-US" sz="1400" b="1" dirty="0" err="1">
                <a:latin typeface="Courier New" pitchFamily="49" charset="0"/>
              </a:rPr>
              <a:t>MountainBicycle</a:t>
            </a:r>
            <a:r>
              <a:rPr lang="en-US" sz="1400" b="1" dirty="0">
                <a:latin typeface="Courier New" pitchFamily="49" charset="0"/>
              </a:rPr>
              <a:t>();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>
                <a:latin typeface="Courier New" pitchFamily="49" charset="0"/>
              </a:rPr>
              <a:t>  }</a:t>
            </a:r>
          </a:p>
          <a:p>
            <a:pPr>
              <a:lnSpc>
                <a:spcPts val="1000"/>
              </a:lnSpc>
              <a:buNone/>
            </a:pPr>
            <a:r>
              <a:rPr lang="en-US" sz="1400" b="1" dirty="0" smtClean="0">
                <a:latin typeface="Courier New" pitchFamily="49" charset="0"/>
              </a:rPr>
              <a:t>}</a:t>
            </a:r>
            <a:endParaRPr lang="en-US" sz="1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59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Factory objects/classes </a:t>
            </a:r>
            <a:br>
              <a:rPr lang="en-US" smtClean="0"/>
            </a:br>
            <a:r>
              <a:rPr lang="en-US" smtClean="0"/>
              <a:t>encapsulate factory methods</a:t>
            </a:r>
            <a:endParaRPr lang="en-US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Frame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createFrame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Wheel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createWheel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lnSpc>
                <a:spcPts val="14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RoadBicycleFactory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RoadBicycle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lnSpc>
                <a:spcPts val="14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MountainBicycleFactory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MountainBicycle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1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a factory object</a:t>
            </a:r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Race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Race()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constructor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Bicycle bike1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bfactory.createBicycle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Bicycle bike2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bfactory.createBicycle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(); …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lnSpc>
                <a:spcPts val="14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extends Race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RoadBicycleFactory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}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//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constructor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lnSpc>
                <a:spcPts val="1400"/>
              </a:lnSpc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Cyclocross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extends Race {</a:t>
            </a: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Cyclocross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MountainBicycleFactory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 } // constructor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lnSpc>
                <a:spcPts val="1400"/>
              </a:lnSpc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5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standard solution to a common programming problem</a:t>
            </a:r>
          </a:p>
          <a:p>
            <a:pPr lvl="1"/>
            <a:r>
              <a:rPr lang="en-US" dirty="0" smtClean="0"/>
              <a:t>a design or implementation structure that achieves a particular purpose</a:t>
            </a:r>
          </a:p>
          <a:p>
            <a:pPr lvl="1"/>
            <a:r>
              <a:rPr lang="en-US" dirty="0" smtClean="0"/>
              <a:t>a high-level programming idiom </a:t>
            </a:r>
          </a:p>
          <a:p>
            <a:r>
              <a:rPr lang="en-US" dirty="0" smtClean="0"/>
              <a:t>A technique for making code more flexible</a:t>
            </a:r>
          </a:p>
          <a:p>
            <a:pPr lvl="1"/>
            <a:r>
              <a:rPr lang="en-US" dirty="0" smtClean="0"/>
              <a:t>reduce coupling among program components</a:t>
            </a:r>
          </a:p>
          <a:p>
            <a:r>
              <a:rPr lang="en-US" dirty="0" smtClean="0"/>
              <a:t>Shorthand for describing program design</a:t>
            </a:r>
          </a:p>
          <a:p>
            <a:pPr lvl="1"/>
            <a:r>
              <a:rPr lang="en-US" dirty="0" smtClean="0"/>
              <a:t>a description of connections among program components (static structure)</a:t>
            </a:r>
          </a:p>
          <a:p>
            <a:pPr lvl="1"/>
            <a:r>
              <a:rPr lang="en-US" dirty="0" smtClean="0"/>
              <a:t>the shape of a heap snapshot or object model (dynamic 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Separate control over bicycles and races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Race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Race(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this.bfactory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createRace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Bicycle bike1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bfactory.completeBicycle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Bicycle bike2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bfactory.completeBicycle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// No special constructor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or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Cyclocross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Now we can specify the race and the bicycle separately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TricycleFactory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semi-aside: </a:t>
            </a:r>
            <a:r>
              <a:rPr lang="en-US" i="1" dirty="0" smtClean="0"/>
              <a:t>inversion of control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number of modern design techniques – including many design patterns – exploit a notion mentioned in an earlier lecture: </a:t>
            </a:r>
            <a:r>
              <a:rPr lang="en-US" i="1" dirty="0" smtClean="0"/>
              <a:t>inversion of control</a:t>
            </a:r>
          </a:p>
          <a:p>
            <a:r>
              <a:rPr lang="en-US" dirty="0" smtClean="0"/>
              <a:t>In conventional flow-of-control, methods are called or invoked by name</a:t>
            </a:r>
          </a:p>
          <a:p>
            <a:pPr marL="365760" lvl="1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double area = rectangle1.height() * rectangle1.width()</a:t>
            </a:r>
          </a:p>
          <a:p>
            <a:r>
              <a:rPr lang="en-US" dirty="0"/>
              <a:t>The intent is to have the called method perform an action that the client needs to work properly – almost always, the result of the call is material to the post-condition of the caller either directly or </a:t>
            </a:r>
            <a:r>
              <a:rPr lang="en-US" dirty="0" smtClean="0"/>
              <a:t>indirectly</a:t>
            </a:r>
          </a:p>
          <a:p>
            <a:r>
              <a:rPr lang="en-US" dirty="0" smtClean="0"/>
              <a:t>This is true even if the exact method to be called is less clear due to overloading and/or overriding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03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flow-of-control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to call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needs to know the name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b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– usually,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’s class is imported</a:t>
            </a:r>
          </a:p>
          <a:p>
            <a:r>
              <a:rPr lang="en-US" dirty="0" smtClean="0">
                <a:cs typeface="Courier New" pitchFamily="49" charset="0"/>
              </a:rPr>
              <a:t>This is vaguely like a telephone call – you can only call person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cs typeface="Courier New" pitchFamily="49" charset="0"/>
              </a:rPr>
              <a:t> if you know his or her phone number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A phone book gives you a way to find out the association between people and numbers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Kind of like the JDK gives you a way to find the association between computations you want and which methods perform those computations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733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of control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4187952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At times, it is beneficial to be able to have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invoke method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without knowing the name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r>
              <a:rPr lang="en-US" dirty="0" smtClean="0"/>
              <a:t>Like from several lectures ago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 can invoke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US" dirty="0"/>
              <a:t> </a:t>
            </a:r>
            <a:r>
              <a:rPr lang="en-US" dirty="0" smtClean="0"/>
              <a:t>without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 knowing its name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 knows that something is invoked, but doesn’t care what in the sense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’s post-condition does not depend on any information computed by or returned by “whatever” is invoked</a:t>
            </a:r>
          </a:p>
          <a:p>
            <a:r>
              <a:rPr lang="en-US" dirty="0" smtClean="0"/>
              <a:t>Sometimes referred to as Hollywood’s principle: “Don't </a:t>
            </a:r>
            <a:r>
              <a:rPr lang="en-US" dirty="0"/>
              <a:t>call us, we'll call </a:t>
            </a:r>
            <a:r>
              <a:rPr lang="en-US" dirty="0" smtClean="0"/>
              <a:t>you”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4495800" cy="3390497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55885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latin typeface="Courier New" pitchFamily="49" charset="0"/>
                <a:cs typeface="Courier New" pitchFamily="49" charset="0"/>
              </a:rPr>
              <a:t>invokes</a:t>
            </a:r>
            <a:r>
              <a:rPr lang="en-US" sz="4000" dirty="0" smtClean="0"/>
              <a:t> </a:t>
            </a:r>
            <a:r>
              <a:rPr lang="en-US" dirty="0" smtClean="0"/>
              <a:t>doesn’t coincide with </a:t>
            </a:r>
            <a:r>
              <a:rPr lang="en-US" sz="4000" b="1" dirty="0">
                <a:latin typeface="Courier New" pitchFamily="49" charset="0"/>
                <a:cs typeface="Courier New" pitchFamily="49" charset="0"/>
              </a:rPr>
              <a:t>names</a:t>
            </a:r>
            <a:endParaRPr lang="en-US" sz="4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inversion of control, the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invokes</a:t>
            </a:r>
            <a:r>
              <a:rPr lang="en-US" sz="2800" dirty="0" smtClean="0"/>
              <a:t> </a:t>
            </a:r>
            <a:r>
              <a:rPr lang="en-US" dirty="0" smtClean="0"/>
              <a:t>relation (which methods call which other methods) does not coincide with the </a:t>
            </a:r>
            <a:r>
              <a:rPr lang="en-US" sz="2800" dirty="0">
                <a:latin typeface="Consolas" pitchFamily="49" charset="0"/>
                <a:cs typeface="Consolas" pitchFamily="49" charset="0"/>
              </a:rPr>
              <a:t>names</a:t>
            </a:r>
            <a:r>
              <a:rPr lang="en-US" dirty="0" smtClean="0"/>
              <a:t> relation (which methods know the names of which other methods)</a:t>
            </a:r>
          </a:p>
          <a:p>
            <a:r>
              <a:rPr lang="en-US" dirty="0" smtClean="0"/>
              <a:t>Like the phone analogy, this is vaguely similar to radio or TV broadcasting – the broadcasting station doesn’t know the names of the listeners, even though it is providing content to them</a:t>
            </a:r>
          </a:p>
          <a:p>
            <a:pPr lvl="1"/>
            <a:r>
              <a:rPr lang="en-US" dirty="0" smtClean="0"/>
              <a:t>However, the listeners know the name (the frequency or the channel) of the station</a:t>
            </a:r>
          </a:p>
          <a:p>
            <a:r>
              <a:rPr lang="en-US" dirty="0" smtClean="0"/>
              <a:t>This allows some kinds of valuable flexibility in programs – for example, the actual task invoked by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 can be changed without modifying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Timer</a:t>
            </a:r>
            <a:r>
              <a:rPr lang="en-US" dirty="0" smtClean="0"/>
              <a:t>, which increases the ease of reusing it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TimeToStretch</a:t>
            </a:r>
            <a:r>
              <a:rPr lang="en-US" sz="2300" dirty="0" smtClean="0"/>
              <a:t> </a:t>
            </a:r>
            <a:r>
              <a:rPr lang="en-US" dirty="0" smtClean="0"/>
              <a:t>may also be more reusable due to more constrained dependences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71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Notkin</a:t>
            </a:r>
            <a:r>
              <a:rPr lang="en-US" dirty="0" smtClean="0"/>
              <a:t> said this class would focus on correctness far more than anything else (including performance, ease of change, etc.)</a:t>
            </a:r>
          </a:p>
          <a:p>
            <a:r>
              <a:rPr lang="en-US" dirty="0" smtClean="0"/>
              <a:t>But inversion of control at its core is intended to add flexibility, making things easier to change</a:t>
            </a:r>
          </a:p>
          <a:p>
            <a:r>
              <a:rPr lang="en-US" dirty="0" smtClean="0"/>
              <a:t>Well, yes… but …</a:t>
            </a:r>
          </a:p>
          <a:p>
            <a:pPr lvl="1"/>
            <a:r>
              <a:rPr lang="en-US" dirty="0" smtClean="0"/>
              <a:t>Allowing programs to change in a more disciplined way serves correctness by leaving more components unchanged</a:t>
            </a:r>
          </a:p>
          <a:p>
            <a:pPr lvl="1"/>
            <a:r>
              <a:rPr lang="en-US" dirty="0" smtClean="0"/>
              <a:t>There can be a clearer distinction between invocations that require some specific behavior vs. those that require much simpler properties of the invoked (but unnamed) methods</a:t>
            </a:r>
          </a:p>
          <a:p>
            <a:r>
              <a:rPr lang="en-US" dirty="0" smtClean="0"/>
              <a:t>At the same time, inversion of control can also make some aspects of correctness more complicated – and this is one reason that the disciplined use of it in design patterns is a 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25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3: due Sunday October 30, 11:59PM</a:t>
            </a:r>
          </a:p>
          <a:p>
            <a:r>
              <a:rPr lang="en-US" sz="2400" dirty="0" smtClean="0"/>
              <a:t>Lectures: F (</a:t>
            </a:r>
            <a:r>
              <a:rPr lang="en-US" sz="2400" smtClean="0"/>
              <a:t>Design </a:t>
            </a:r>
            <a:r>
              <a:rPr lang="en-US" sz="2400" smtClean="0"/>
              <a:t>Patterns)</a:t>
            </a:r>
            <a:endParaRPr lang="en-US" sz="2400" dirty="0" smtClean="0"/>
          </a:p>
          <a:p>
            <a:r>
              <a:rPr lang="en-US" sz="2400" dirty="0" smtClean="0"/>
              <a:t>Upcoming: Friday 10/28, in class midterm – open book, open note, closed neighbor, closed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30671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problems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Representation exposure problem</a:t>
            </a:r>
          </a:p>
          <a:p>
            <a:pPr lvl="1"/>
            <a:r>
              <a:rPr lang="en-US" dirty="0" smtClean="0"/>
              <a:t>Violate the </a:t>
            </a:r>
            <a:r>
              <a:rPr lang="en-US" dirty="0"/>
              <a:t>representation </a:t>
            </a:r>
            <a:r>
              <a:rPr lang="en-US" dirty="0" smtClean="0"/>
              <a:t>invariant; dependences complicate changing </a:t>
            </a:r>
            <a:r>
              <a:rPr lang="en-US" dirty="0"/>
              <a:t>the implementation</a:t>
            </a:r>
          </a:p>
          <a:p>
            <a:pPr lvl="1"/>
            <a:r>
              <a:rPr lang="en-US" dirty="0" smtClean="0"/>
              <a:t>Hiding </a:t>
            </a:r>
            <a:r>
              <a:rPr lang="en-US" dirty="0"/>
              <a:t>some </a:t>
            </a:r>
            <a:r>
              <a:rPr lang="en-US" dirty="0" smtClean="0"/>
              <a:t>components may permit only </a:t>
            </a:r>
            <a:r>
              <a:rPr lang="en-US" dirty="0"/>
              <a:t>stylized access to the </a:t>
            </a:r>
            <a:r>
              <a:rPr lang="en-US" dirty="0" smtClean="0"/>
              <a:t>object</a:t>
            </a:r>
          </a:p>
          <a:p>
            <a:pPr lvl="1"/>
            <a:r>
              <a:rPr lang="en-US" dirty="0" smtClean="0"/>
              <a:t>This may cause the interface to </a:t>
            </a:r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Interface may not (efficiently) provide all desired operations</a:t>
            </a:r>
          </a:p>
          <a:p>
            <a:pPr lvl="1"/>
            <a:r>
              <a:rPr lang="en-US" dirty="0"/>
              <a:t>Indirection may reduce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7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design patterns?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Advanced programming languages like Java provide lots of powerful constructs – subtyping, interfaces, rich types and libraries, etc.</a:t>
            </a:r>
          </a:p>
          <a:p>
            <a:r>
              <a:rPr lang="en-US" dirty="0" smtClean="0"/>
              <a:t>By the nature of programming languages, they can’t make everything easy to solve</a:t>
            </a:r>
          </a:p>
          <a:p>
            <a:r>
              <a:rPr lang="en-US" dirty="0" smtClean="0"/>
              <a:t>To the first order, design patterns are intended to overcome common problems that arise in even advanced object-oriented programming languages</a:t>
            </a:r>
          </a:p>
          <a:p>
            <a:r>
              <a:rPr lang="en-US" dirty="0" smtClean="0"/>
              <a:t>They increase your vocabulary and your intellectual toolset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3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76200"/>
            <a:ext cx="2019300" cy="624786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No programming language is, or ever will be, perfect.</a:t>
            </a:r>
            <a:br>
              <a:rPr lang="en-US" sz="2000" b="1" dirty="0" smtClean="0"/>
            </a:br>
            <a:endParaRPr lang="en-US" sz="2000" b="1" dirty="0" smtClean="0"/>
          </a:p>
          <a:p>
            <a:pPr algn="ctr"/>
            <a:r>
              <a:rPr lang="en-US" sz="2000" b="1" dirty="0" smtClean="0"/>
              <a:t>Extra-language solutions (tools, design patterns, etc.) are needed as well.</a:t>
            </a:r>
          </a:p>
          <a:p>
            <a:pPr algn="ctr"/>
            <a:endParaRPr lang="en-US" sz="2000" b="1" dirty="0"/>
          </a:p>
          <a:p>
            <a:pPr algn="ctr"/>
            <a:r>
              <a:rPr lang="en-US" sz="2000" b="1" dirty="0" smtClean="0"/>
              <a:t>Perlis: “</a:t>
            </a:r>
            <a:r>
              <a:rPr lang="en-US" sz="2000" b="1" dirty="0"/>
              <a:t>When someone says </a:t>
            </a:r>
            <a:r>
              <a:rPr lang="en-US" sz="2000" b="1" dirty="0" smtClean="0"/>
              <a:t>‘I </a:t>
            </a:r>
            <a:r>
              <a:rPr lang="en-US" sz="2000" b="1" dirty="0"/>
              <a:t>want a programming language in which I need only say what I wish done</a:t>
            </a:r>
            <a:r>
              <a:rPr lang="en-US" sz="2000" b="1" dirty="0" smtClean="0"/>
              <a:t>,’ </a:t>
            </a:r>
            <a:r>
              <a:rPr lang="en-US" sz="2000" b="1" dirty="0"/>
              <a:t>give him a lollipop</a:t>
            </a:r>
            <a:r>
              <a:rPr lang="en-US" sz="2000" b="1" dirty="0" smtClean="0"/>
              <a:t>.”</a:t>
            </a: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a colleague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153400" cy="44958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FML.  Today I </a:t>
            </a:r>
            <a:r>
              <a:rPr lang="en-US" sz="4200" dirty="0"/>
              <a:t>g</a:t>
            </a:r>
            <a:r>
              <a:rPr lang="en-US" sz="4200" dirty="0" smtClean="0"/>
              <a:t>ot to write (in Java):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java.util.Set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com.google.common.base.Function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com.google.common.collect.DiscreteDomains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com.google.common.collect.Iterables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com.google.common.collect.Ranges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...;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Set&lt;Integer&gt; indices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Ranges.closed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size).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asSet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DiscreteDomains.integers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Iterables.transform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(indices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new Function&lt;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Integer,Coord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&gt;(){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apply (Integer y) {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y);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200" dirty="0"/>
              <a:t>when I wanted to write (in </a:t>
            </a:r>
            <a:r>
              <a:rPr lang="en-US" sz="4200" dirty="0" err="1"/>
              <a:t>Scala</a:t>
            </a:r>
            <a:r>
              <a:rPr lang="en-US" sz="4200" dirty="0"/>
              <a:t>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= ...;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 to size map(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(x, _))</a:t>
            </a:r>
          </a:p>
        </p:txBody>
      </p:sp>
    </p:spTree>
    <p:extLst>
      <p:ext uri="{BB962C8B-B14F-4D97-AF65-F5344CB8AC3E}">
        <p14:creationId xmlns:p14="http://schemas.microsoft.com/office/powerpoint/2010/main" val="11023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Whence design patterns?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Gang of Four (</a:t>
            </a:r>
            <a:r>
              <a:rPr lang="en-US" dirty="0" err="1" smtClean="0"/>
              <a:t>GoF</a:t>
            </a:r>
            <a:r>
              <a:rPr lang="en-US" dirty="0" smtClean="0"/>
              <a:t>) </a:t>
            </a:r>
            <a:r>
              <a:rPr lang="en-US" sz="3200" dirty="0" smtClean="0">
                <a:sym typeface="Webdings"/>
                <a:hlinkClick r:id="rId2"/>
              </a:rPr>
              <a:t></a:t>
            </a:r>
            <a:r>
              <a:rPr lang="en-US" sz="3200" dirty="0" smtClean="0">
                <a:sym typeface="Webdings"/>
              </a:rPr>
              <a:t> </a:t>
            </a:r>
            <a:r>
              <a:rPr lang="en-US" sz="3200" dirty="0">
                <a:sym typeface="Webdings"/>
              </a:rPr>
              <a:t>–</a:t>
            </a:r>
            <a:r>
              <a:rPr lang="en-US" sz="3200" dirty="0" smtClean="0">
                <a:sym typeface="Webdings"/>
              </a:rPr>
              <a:t> Gamma, Helm, Johnson, </a:t>
            </a:r>
            <a:r>
              <a:rPr lang="en-US" sz="3200" dirty="0" err="1" smtClean="0">
                <a:sym typeface="Webdings"/>
              </a:rPr>
              <a:t>Vlissides</a:t>
            </a:r>
            <a:endParaRPr lang="en-US" sz="3200" dirty="0" smtClean="0">
              <a:sym typeface="Webdings"/>
            </a:endParaRPr>
          </a:p>
          <a:p>
            <a:r>
              <a:rPr lang="en-US" sz="3200" dirty="0" smtClean="0">
                <a:sym typeface="Webdings"/>
              </a:rPr>
              <a:t>Each an aggressive and thoughtful programmer</a:t>
            </a:r>
          </a:p>
          <a:p>
            <a:r>
              <a:rPr lang="en-US" sz="3200" dirty="0" smtClean="0">
                <a:sym typeface="Webdings"/>
              </a:rPr>
              <a:t>Empiricists, not theoreticians</a:t>
            </a:r>
          </a:p>
          <a:p>
            <a:r>
              <a:rPr lang="en-US" sz="3200" dirty="0" smtClean="0">
                <a:sym typeface="Webdings"/>
              </a:rPr>
              <a:t>Found they shared a number of “tricks” and decided to codify them – a key rule was that nothing could become a pattern unless they could identify at least three real examples</a:t>
            </a:r>
            <a:endParaRPr lang="en-US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2286000"/>
            <a:ext cx="221932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My first experience with patterns at </a:t>
            </a:r>
            <a:r>
              <a:rPr lang="en-US" dirty="0" err="1" smtClean="0"/>
              <a:t>Dagstuhl</a:t>
            </a:r>
            <a:r>
              <a:rPr lang="en-US" dirty="0" smtClean="0"/>
              <a:t> </a:t>
            </a:r>
            <a:r>
              <a:rPr lang="en-US" dirty="0" smtClean="0">
                <a:sym typeface="Webdings"/>
                <a:hlinkClick r:id="rId4"/>
              </a:rPr>
              <a:t></a:t>
            </a:r>
            <a:r>
              <a:rPr lang="en-US" dirty="0" smtClean="0">
                <a:sym typeface="Webdings"/>
              </a:rPr>
              <a:t> with Helms and </a:t>
            </a:r>
            <a:r>
              <a:rPr lang="en-US" dirty="0" err="1" smtClean="0">
                <a:sym typeface="Webdings"/>
              </a:rPr>
              <a:t>Vlissides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9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dirty="0" smtClean="0"/>
              <a:t>atterns vs. patterns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phrase “pattern” has been wildly overused since the </a:t>
            </a:r>
            <a:r>
              <a:rPr lang="en-US" dirty="0" err="1" smtClean="0"/>
              <a:t>GoF</a:t>
            </a:r>
            <a:r>
              <a:rPr lang="en-US" dirty="0" smtClean="0"/>
              <a:t> patterns have been introduced</a:t>
            </a:r>
          </a:p>
          <a:p>
            <a:r>
              <a:rPr lang="en-US" dirty="0" smtClean="0"/>
              <a:t>“pattern”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dirty="0" smtClean="0"/>
              <a:t> is a good way to write programs.”</a:t>
            </a:r>
          </a:p>
          <a:p>
            <a:pPr lvl="1"/>
            <a:r>
              <a:rPr lang="en-US" dirty="0" smtClean="0"/>
              <a:t>And “anti-pattern” has become a synonym for “[somebody says]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dirty="0" smtClean="0"/>
              <a:t> is a bad way to write programs.”</a:t>
            </a:r>
          </a:p>
          <a:p>
            <a:r>
              <a:rPr lang="en-US" dirty="0" smtClean="0"/>
              <a:t>A graduate student recently studied so-called “security patterns” and found that very few of them were really </a:t>
            </a:r>
            <a:r>
              <a:rPr lang="en-US" dirty="0" err="1" smtClean="0"/>
              <a:t>GoF</a:t>
            </a:r>
            <a:r>
              <a:rPr lang="en-US" dirty="0" smtClean="0"/>
              <a:t>-style patterns</a:t>
            </a:r>
          </a:p>
          <a:p>
            <a:r>
              <a:rPr lang="en-US" dirty="0" err="1" smtClean="0"/>
              <a:t>GoF</a:t>
            </a:r>
            <a:r>
              <a:rPr lang="en-US" dirty="0" smtClean="0"/>
              <a:t>-style patterns have richness, history, language-independence, documentation and thus (most likely) far more staying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1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what if you want to guarantee that there is precisely one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in your program?  And you want that instance globally available?</a:t>
            </a:r>
          </a:p>
          <a:p>
            <a:r>
              <a:rPr lang="en-US" dirty="0" smtClean="0"/>
              <a:t>First, why might you want this?</a:t>
            </a:r>
          </a:p>
          <a:p>
            <a:r>
              <a:rPr lang="en-US" dirty="0" smtClean="0"/>
              <a:t>Second, how might you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reasons for Singleton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800" dirty="0" smtClean="0"/>
              <a:t> </a:t>
            </a:r>
            <a:r>
              <a:rPr lang="en-US" dirty="0" smtClean="0"/>
              <a:t>generator</a:t>
            </a:r>
          </a:p>
          <a:p>
            <a:r>
              <a:rPr lang="en-US" dirty="0" smtClean="0"/>
              <a:t>One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Restaurant</a:t>
            </a:r>
            <a:r>
              <a:rPr lang="en-US" dirty="0" smtClean="0"/>
              <a:t>, one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ShoppingCart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/>
              <a:t>One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800" dirty="0" smtClean="0"/>
              <a:t>, etc…</a:t>
            </a:r>
          </a:p>
          <a:p>
            <a:r>
              <a:rPr lang="en-US" sz="2800" dirty="0" smtClean="0"/>
              <a:t>Make it easier to ensure some key invariants</a:t>
            </a:r>
          </a:p>
          <a:p>
            <a:r>
              <a:rPr lang="en-US" sz="2800" dirty="0" smtClean="0"/>
              <a:t>Make it easier to control when that single instance is created – can be important for large objects</a:t>
            </a:r>
          </a:p>
          <a:p>
            <a:r>
              <a:rPr lang="en-US" sz="2800" dirty="0" smtClean="0"/>
              <a:t>…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8310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solutions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2169825"/>
          </a:xfrm>
          <a:solidFill>
            <a:schemeClr val="accent1"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Singleton();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// Private constructor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prevents</a:t>
            </a:r>
            <a:br>
              <a:rPr lang="en-US" sz="1800" i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                         // instantiation </a:t>
            </a:r>
            <a:r>
              <a:rPr lang="en-US" sz="1800" i="1" dirty="0"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800" i="1" dirty="0" smtClean="0">
                <a:latin typeface="Courier New" pitchFamily="49" charset="0"/>
                <a:cs typeface="Courier New" pitchFamily="49" charset="0"/>
              </a:rPr>
              <a:t>other classes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4038600"/>
            <a:ext cx="8610600" cy="2169825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_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instance;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Singleton() {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== _instance)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_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instance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Singleton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}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_instance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1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2819400"/>
            <a:ext cx="18288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Eager allocation of instance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5316319"/>
            <a:ext cx="1828800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Lazy allocation of instance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6336268"/>
            <a:ext cx="51816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And there are more (in EJ, for instance)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29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2403</TotalTime>
  <Words>1892</Words>
  <Application>Microsoft Office PowerPoint</Application>
  <PresentationFormat>On-screen Show (4:3)</PresentationFormat>
  <Paragraphs>262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dn-course-lecture</vt:lpstr>
      <vt:lpstr>CSE 331 Software Design &amp; Implementation design patterns i</vt:lpstr>
      <vt:lpstr>What is a design pattern?</vt:lpstr>
      <vt:lpstr>Why design patterns?</vt:lpstr>
      <vt:lpstr>From a colleague</vt:lpstr>
      <vt:lpstr>Whence design patterns?</vt:lpstr>
      <vt:lpstr>Patterns vs. patterns</vt:lpstr>
      <vt:lpstr>An example of a GoF pattern</vt:lpstr>
      <vt:lpstr>Possible reasons for Singleton</vt:lpstr>
      <vt:lpstr>Several solutions</vt:lpstr>
      <vt:lpstr>GoF patterns: three categories</vt:lpstr>
      <vt:lpstr>Creational patterns: Factory method</vt:lpstr>
      <vt:lpstr>Motivation for factories: Changing implementations</vt:lpstr>
      <vt:lpstr>Use of factories</vt:lpstr>
      <vt:lpstr>Example:  bicycle race</vt:lpstr>
      <vt:lpstr>Example:  Tour de France</vt:lpstr>
      <vt:lpstr>Example:  Cyclocross</vt:lpstr>
      <vt:lpstr>Factory method for Bicycle Code using that method</vt:lpstr>
      <vt:lpstr>Factory objects/classes  encapsulate factory methods</vt:lpstr>
      <vt:lpstr>Using a factory object</vt:lpstr>
      <vt:lpstr>Separate control over bicycles and races</vt:lpstr>
      <vt:lpstr>A semi-aside: inversion of control</vt:lpstr>
      <vt:lpstr>Conventional flow-of-control</vt:lpstr>
      <vt:lpstr>Inversion of control</vt:lpstr>
      <vt:lpstr>invokes doesn’t coincide with names</vt:lpstr>
      <vt:lpstr>But wait!</vt:lpstr>
      <vt:lpstr>Next steps</vt:lpstr>
      <vt:lpstr>PowerPoint Presentation</vt:lpstr>
      <vt:lpstr>Characteristic problems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272</cp:revision>
  <dcterms:created xsi:type="dcterms:W3CDTF">2010-04-09T16:31:30Z</dcterms:created>
  <dcterms:modified xsi:type="dcterms:W3CDTF">2011-10-19T17:28:12Z</dcterms:modified>
</cp:coreProperties>
</file>