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</p:sldMasterIdLst>
  <p:notesMasterIdLst>
    <p:notesMasterId r:id="rId28"/>
  </p:notesMasterIdLst>
  <p:sldIdLst>
    <p:sldId id="341" r:id="rId2"/>
    <p:sldId id="390" r:id="rId3"/>
    <p:sldId id="391" r:id="rId4"/>
    <p:sldId id="392" r:id="rId5"/>
    <p:sldId id="421" r:id="rId6"/>
    <p:sldId id="422" r:id="rId7"/>
    <p:sldId id="393" r:id="rId8"/>
    <p:sldId id="395" r:id="rId9"/>
    <p:sldId id="396" r:id="rId10"/>
    <p:sldId id="397" r:id="rId11"/>
    <p:sldId id="398" r:id="rId12"/>
    <p:sldId id="405" r:id="rId13"/>
    <p:sldId id="406" r:id="rId14"/>
    <p:sldId id="408" r:id="rId15"/>
    <p:sldId id="409" r:id="rId16"/>
    <p:sldId id="410" r:id="rId17"/>
    <p:sldId id="412" r:id="rId18"/>
    <p:sldId id="413" r:id="rId19"/>
    <p:sldId id="414" r:id="rId20"/>
    <p:sldId id="415" r:id="rId21"/>
    <p:sldId id="416" r:id="rId22"/>
    <p:sldId id="418" r:id="rId23"/>
    <p:sldId id="419" r:id="rId24"/>
    <p:sldId id="420" r:id="rId25"/>
    <p:sldId id="417" r:id="rId26"/>
    <p:sldId id="36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24" d="100"/>
          <a:sy n="124" d="100"/>
        </p:scale>
        <p:origin x="-1890" y="-54"/>
      </p:cViewPr>
      <p:guideLst>
        <p:guide orient="horz" pos="37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2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7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8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9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10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11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design patterns </a:t>
            </a:r>
            <a:r>
              <a:rPr lang="en-US" sz="4000" b="1" dirty="0" err="1" smtClean="0">
                <a:solidFill>
                  <a:schemeClr val="accent1"/>
                </a:solidFill>
              </a:rPr>
              <a:t>iI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java.lang.Boolean</a:t>
            </a:r>
            <a:r>
              <a:rPr lang="en-US" dirty="0" smtClean="0"/>
              <a:t> does not use the Interning pattern</a:t>
            </a:r>
            <a:endParaRPr lang="en-US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Boolean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private final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construct a new Boolean value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Boolean(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400"/>
              </a:lnSpc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Boolean FALSE = new Boolean(false);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Boolean TRUE = new Boolean(true);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factory method that uses interning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if (value)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800" dirty="0" smtClean="0"/>
              <a:t> </a:t>
            </a:r>
            <a:r>
              <a:rPr lang="en-GB" dirty="0" smtClean="0"/>
              <a:t>constructor</a:t>
            </a:r>
          </a:p>
          <a:p>
            <a:pPr lvl="1"/>
            <a:r>
              <a:rPr lang="en-GB" dirty="0" smtClean="0"/>
              <a:t>Allocates a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100" dirty="0" smtClean="0"/>
              <a:t> </a:t>
            </a:r>
            <a:r>
              <a:rPr lang="en-GB" dirty="0" smtClean="0"/>
              <a:t>object representing the value argument</a:t>
            </a:r>
          </a:p>
          <a:p>
            <a:pPr lvl="1"/>
            <a:r>
              <a:rPr lang="en-GB" dirty="0" smtClean="0"/>
              <a:t>Note: It is rarely appropriate to use this constructor. Unless a new instance is required, the static factory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) is generally a better choice. It is likely to yield significantly better space and time performance</a:t>
            </a:r>
          </a:p>
          <a:p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</a:t>
            </a:r>
          </a:p>
          <a:p>
            <a:pPr lvl="1"/>
            <a:r>
              <a:rPr lang="en-GB" dirty="0" smtClean="0"/>
              <a:t>The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400" dirty="0" smtClean="0"/>
              <a:t> </a:t>
            </a:r>
            <a:r>
              <a:rPr lang="en-GB" dirty="0" smtClean="0"/>
              <a:t>type should not have had public constructors.  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>
                <a:cs typeface="Courier New" pitchFamily="49" charset="0"/>
              </a:rPr>
              <a:t>s</a:t>
            </a:r>
            <a:r>
              <a:rPr lang="en-GB" dirty="0" smtClean="0"/>
              <a:t> and 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creating needless work for the garbage collector</a:t>
            </a:r>
          </a:p>
          <a:p>
            <a:pPr lvl="1"/>
            <a:r>
              <a:rPr lang="en-GB" dirty="0" smtClean="0"/>
              <a:t>So, in the case of </a:t>
            </a:r>
            <a:r>
              <a:rPr lang="en-GB" dirty="0" err="1" smtClean="0"/>
              <a:t>immutables</a:t>
            </a:r>
            <a:r>
              <a:rPr lang="en-GB" dirty="0" smtClean="0"/>
              <a:t>, I think factory methods are great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i="1" dirty="0" smtClean="0">
                <a:solidFill>
                  <a:srgbClr val="FF0000"/>
                </a:solidFill>
              </a:rPr>
              <a:t>wrapper</a:t>
            </a:r>
            <a:r>
              <a:rPr lang="en-US" sz="2400" dirty="0" smtClean="0"/>
              <a:t> translates between incompatible interfaces </a:t>
            </a:r>
          </a:p>
          <a:p>
            <a:r>
              <a:rPr lang="en-US" sz="2400" dirty="0" smtClean="0"/>
              <a:t>Wrappers are a thin veneer over an encapsulated class </a:t>
            </a:r>
          </a:p>
          <a:p>
            <a:pPr lvl="1"/>
            <a:r>
              <a:rPr lang="en-US" sz="2000" dirty="0" smtClean="0"/>
              <a:t>modify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 smtClean="0"/>
              <a:t>restrict access </a:t>
            </a:r>
          </a:p>
          <a:p>
            <a:r>
              <a:rPr lang="en-US" sz="2400" dirty="0" smtClean="0"/>
              <a:t>The encapsulated class does most of the work</a:t>
            </a:r>
          </a:p>
          <a:p>
            <a:pPr lvl="1"/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96675"/>
              </p:ext>
            </p:extLst>
          </p:nvPr>
        </p:nvGraphicFramePr>
        <p:xfrm>
          <a:off x="1752600" y="4213860"/>
          <a:ext cx="5486400" cy="2339340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Wrapper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8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3657600" cy="45720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2400" dirty="0" smtClean="0"/>
              <a:t>Change an interface without changing functionality</a:t>
            </a:r>
          </a:p>
          <a:p>
            <a:pPr lvl="1"/>
            <a:r>
              <a:rPr lang="en-US" sz="2400" dirty="0" smtClean="0"/>
              <a:t>rename a method</a:t>
            </a:r>
          </a:p>
          <a:p>
            <a:pPr lvl="1"/>
            <a:r>
              <a:rPr lang="en-US" sz="2400" dirty="0" smtClean="0"/>
              <a:t>convert units</a:t>
            </a:r>
          </a:p>
          <a:p>
            <a:pPr lvl="1"/>
            <a:r>
              <a:rPr lang="en-US" sz="2400" dirty="0" smtClean="0"/>
              <a:t>implement a method in terms of another</a:t>
            </a:r>
          </a:p>
          <a:p>
            <a:r>
              <a:rPr lang="en-US" sz="2400" dirty="0" smtClean="0"/>
              <a:t>Example</a:t>
            </a:r>
          </a:p>
          <a:p>
            <a:pPr lvl="1"/>
            <a:r>
              <a:rPr lang="en-US" sz="1800" dirty="0" smtClean="0"/>
              <a:t>Have 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1800" dirty="0" smtClean="0"/>
              <a:t> class on the top right</a:t>
            </a:r>
          </a:p>
          <a:p>
            <a:pPr lvl="1"/>
            <a:r>
              <a:rPr lang="en-US" sz="1800" dirty="0" smtClean="0"/>
              <a:t>Want to be able to use the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1800" dirty="0" smtClean="0"/>
              <a:t> class on the bottom right, which is not a 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Rectangle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8099" y="1752600"/>
            <a:ext cx="5073501" cy="4572000"/>
          </a:xfrm>
        </p:spPr>
        <p:txBody>
          <a:bodyPr>
            <a:noAutofit/>
          </a:bodyPr>
          <a:lstStyle/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interface Rectangle {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grow or shrink by the given factor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void scale(float factor);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float area(); 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(Rectangle r) {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...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r.scale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(2);   ...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/>
          </a:p>
          <a:p>
            <a:pPr marL="4572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(float width) { ... }</a:t>
            </a:r>
          </a:p>
          <a:p>
            <a:pPr marL="4572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(float height) { ... }</a:t>
            </a:r>
          </a:p>
          <a:p>
            <a:pPr marL="4572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// no scale method</a:t>
            </a:r>
          </a:p>
          <a:p>
            <a:pPr marL="4572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" indent="0">
              <a:lnSpc>
                <a:spcPts val="11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4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Adapting via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ScaleableRectangle1 extends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NonScaleableRectangle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         implements Rectangle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void scale(float factor) {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(factor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(factor *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getHeight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12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Adapting via delegation:</a:t>
            </a:r>
            <a:br>
              <a:rPr lang="en-US" dirty="0" smtClean="0"/>
            </a:br>
            <a:r>
              <a:rPr lang="en-US" dirty="0" smtClean="0"/>
              <a:t>Forwarding requests to another object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ScaleableRectangle2 implements Rectangle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ScaleableRectangle2(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void scale(float factor)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(factor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r.getWidth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(factor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r.getHeight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r.getWidth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float circumference() {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r.circumference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Subclassing</a:t>
            </a:r>
            <a:endParaRPr lang="en-US" dirty="0" smtClean="0"/>
          </a:p>
          <a:p>
            <a:pPr lvl="1"/>
            <a:r>
              <a:rPr lang="en-US" dirty="0" smtClean="0"/>
              <a:t>automatically gives access to all methods of superclass</a:t>
            </a:r>
          </a:p>
          <a:p>
            <a:pPr lvl="1"/>
            <a:r>
              <a:rPr lang="en-US" dirty="0" smtClean="0"/>
              <a:t>built into the language (syntax, efficiency)</a:t>
            </a:r>
          </a:p>
          <a:p>
            <a:r>
              <a:rPr lang="en-US" dirty="0" smtClean="0"/>
              <a:t>Delegation</a:t>
            </a:r>
          </a:p>
          <a:p>
            <a:pPr lvl="1"/>
            <a:r>
              <a:rPr lang="en-US" dirty="0" smtClean="0"/>
              <a:t>permits cleaner removal of methods (compile-time checking)</a:t>
            </a:r>
          </a:p>
          <a:p>
            <a:pPr lvl="1"/>
            <a:r>
              <a:rPr lang="en-US" dirty="0" smtClean="0"/>
              <a:t>wrappers can be added and removed dynamically</a:t>
            </a:r>
          </a:p>
          <a:p>
            <a:pPr lvl="1"/>
            <a:r>
              <a:rPr lang="en-US" dirty="0" smtClean="0"/>
              <a:t>objects of arbitrary concrete classes can be wrapped</a:t>
            </a:r>
          </a:p>
          <a:p>
            <a:pPr lvl="1"/>
            <a:r>
              <a:rPr lang="en-US" dirty="0" smtClean="0"/>
              <a:t>multiple wrappers can be composed</a:t>
            </a:r>
          </a:p>
          <a:p>
            <a:r>
              <a:rPr lang="en-US" dirty="0" smtClean="0"/>
              <a:t>Some wrappers have qualities of more than one of adapter, decorator, and proxy</a:t>
            </a:r>
          </a:p>
        </p:txBody>
      </p:sp>
    </p:spTree>
    <p:extLst>
      <p:ext uri="{BB962C8B-B14F-4D97-AF65-F5344CB8AC3E}">
        <p14:creationId xmlns:p14="http://schemas.microsoft.com/office/powerpoint/2010/main" val="18532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functionality without changing the interface</a:t>
            </a:r>
          </a:p>
          <a:p>
            <a:r>
              <a:rPr lang="en-US" dirty="0" smtClean="0"/>
              <a:t>Add to existing methods to do something additional (while still preserving the previous specification)</a:t>
            </a:r>
          </a:p>
          <a:p>
            <a:r>
              <a:rPr lang="en-US" dirty="0" smtClean="0"/>
              <a:t>Not all </a:t>
            </a:r>
            <a:r>
              <a:rPr lang="en-US" dirty="0" err="1" smtClean="0"/>
              <a:t>subclassing</a:t>
            </a:r>
            <a:r>
              <a:rPr lang="en-US" dirty="0" smtClean="0"/>
              <a:t> is decoration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Decorator:  Bordered windows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Window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rectangle bounding the window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Rectangle bounds();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draw this on the specified screen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draw(Screen s);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WindowImpl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 Window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Bordered 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89567"/>
            <a:ext cx="8763000" cy="1790234"/>
          </a:xfr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5720" indent="0"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BorderedWindow1 extends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WindowImpl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void draw(Screen s) {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super.draw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bounds().draw(s);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505200"/>
            <a:ext cx="8686800" cy="2952090"/>
          </a:xfr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BorderedWindow2 implements Window {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Window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BorderedWindow2(Window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this.innerWindow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innerWindow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void draw(Screen s) {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innerWindow.draw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innerWindow.bounds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().draw(s);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6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4971871"/>
            <a:ext cx="3413125" cy="1200329"/>
          </a:xfrm>
          <a:prstGeom prst="rect">
            <a:avLst/>
          </a:prstGeom>
          <a:solidFill>
            <a:schemeClr val="accent4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Delegation permits </a:t>
            </a:r>
            <a:r>
              <a:rPr lang="en-US" sz="2400" b="1" dirty="0">
                <a:solidFill>
                  <a:srgbClr val="000000"/>
                </a:solidFill>
              </a:rPr>
              <a:t>multiple </a:t>
            </a:r>
            <a:r>
              <a:rPr lang="en-US" sz="2400" b="1" dirty="0" smtClean="0">
                <a:solidFill>
                  <a:srgbClr val="000000"/>
                </a:solidFill>
              </a:rPr>
              <a:t>borders, borders and/or shading, etc.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476875" y="2133600"/>
            <a:ext cx="2524125" cy="461665"/>
          </a:xfrm>
          <a:prstGeom prst="rect">
            <a:avLst/>
          </a:prstGeom>
          <a:solidFill>
            <a:schemeClr val="accent4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none" dirty="0" err="1" smtClean="0">
                <a:solidFill>
                  <a:srgbClr val="000000"/>
                </a:solidFill>
              </a:rPr>
              <a:t>Subclassing</a:t>
            </a:r>
            <a:endParaRPr lang="en-US" sz="1400" b="1" u="non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Prototype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object is itself a factory</a:t>
            </a:r>
          </a:p>
          <a:p>
            <a:r>
              <a:rPr lang="en-US" dirty="0" smtClean="0"/>
              <a:t>Each class contains a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 smtClean="0"/>
              <a:t> method that creates a copy of the receiver object</a:t>
            </a:r>
          </a:p>
          <a:p>
            <a:pPr marL="36576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Bicyle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6576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Bicycle clone() { ... }</a:t>
            </a:r>
          </a:p>
          <a:p>
            <a:pPr marL="36576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Often,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is the return type of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 smtClean="0"/>
              <a:t> is declared in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Design flaw in Java 1.4 and earlier:  the return type may not change </a:t>
            </a:r>
            <a:r>
              <a:rPr lang="en-US" dirty="0" err="1" smtClean="0"/>
              <a:t>covariantly</a:t>
            </a:r>
            <a:r>
              <a:rPr lang="en-US" dirty="0" smtClean="0"/>
              <a:t> in an overridden method</a:t>
            </a:r>
          </a:p>
          <a:p>
            <a:pPr lvl="2"/>
            <a:r>
              <a:rPr lang="en-US" dirty="0" smtClean="0"/>
              <a:t>That is, the return type could not be made more restrictive</a:t>
            </a:r>
          </a:p>
          <a:p>
            <a:pPr lvl="2"/>
            <a:r>
              <a:rPr lang="en-US" dirty="0" smtClean="0"/>
              <a:t>This is a problem for achieving true subtyping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functionality without changing the interface</a:t>
            </a:r>
          </a:p>
          <a:p>
            <a:r>
              <a:rPr lang="en-US" dirty="0" smtClean="0"/>
              <a:t>Example: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What does it do about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49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Same interface and functionality as the wrapped class</a:t>
            </a:r>
          </a:p>
          <a:p>
            <a:r>
              <a:rPr lang="en-US" dirty="0" smtClean="0"/>
              <a:t>Control access to other objects</a:t>
            </a:r>
          </a:p>
          <a:p>
            <a:pPr lvl="1"/>
            <a:r>
              <a:rPr lang="en-US" dirty="0" smtClean="0"/>
              <a:t>communication:  manage network details when using a remote object</a:t>
            </a:r>
          </a:p>
          <a:p>
            <a:pPr lvl="1"/>
            <a:r>
              <a:rPr lang="en-US" dirty="0" smtClean="0"/>
              <a:t>locking:  serialize access by multiple clients</a:t>
            </a:r>
          </a:p>
          <a:p>
            <a:pPr lvl="1"/>
            <a:r>
              <a:rPr lang="en-US" dirty="0" smtClean="0"/>
              <a:t>security:  permit access only if proper credentials</a:t>
            </a:r>
          </a:p>
          <a:p>
            <a:pPr lvl="1"/>
            <a:r>
              <a:rPr lang="en-US" dirty="0" smtClean="0"/>
              <a:t>creation:  object might not yet exist (creation is expensive)</a:t>
            </a:r>
          </a:p>
          <a:p>
            <a:pPr lvl="2"/>
            <a:r>
              <a:rPr lang="en-US" dirty="0" smtClean="0"/>
              <a:t>hide latency when creating object</a:t>
            </a:r>
          </a:p>
          <a:p>
            <a:pPr lvl="2"/>
            <a:r>
              <a:rPr lang="en-US" dirty="0" smtClean="0"/>
              <a:t>avoid work if object is never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Visitor pattern</a:t>
            </a:r>
            <a:endParaRPr lang="en-US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3048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Visitor encodes a traversal of a hierarchical data structure</a:t>
            </a:r>
          </a:p>
          <a:p>
            <a:r>
              <a:rPr lang="en-US" sz="2400" dirty="0" smtClean="0"/>
              <a:t>Nodes – objects in the hierarchy – accept visitors; visitors visit nodes</a:t>
            </a:r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n.accept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(v) </a:t>
            </a:r>
            <a:r>
              <a:rPr lang="en-US" sz="2400" dirty="0" smtClean="0"/>
              <a:t>performs a depth-first traversal of the structure rooted at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, performing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dirty="0" smtClean="0"/>
              <a:t>'s operation on each element of the structure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733800" y="1589567"/>
            <a:ext cx="4997301" cy="4572000"/>
          </a:xfrm>
        </p:spPr>
        <p:txBody>
          <a:bodyPr>
            <a:noAutofit/>
          </a:bodyPr>
          <a:lstStyle/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Node {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accept(Visitor v) {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each child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child.accept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(v);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v.visit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Visitor {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visit(Node n) {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perform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work on n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8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876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Sequence of calls to accept and visit</a:t>
            </a:r>
            <a:endParaRPr lang="en-US" dirty="0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283497"/>
              </p:ext>
            </p:extLst>
          </p:nvPr>
        </p:nvGraphicFramePr>
        <p:xfrm>
          <a:off x="4495800" y="1793875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93875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1752600"/>
            <a:ext cx="8153400" cy="44958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a.accept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(v)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b.accept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(v)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d.accept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(v)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v.visit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(d)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e.accept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(v)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v.visit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(e)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v.visit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(b)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c.accept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(v)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f.accept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(v)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v.visit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(f)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v.visit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(c)</a:t>
            </a:r>
          </a:p>
          <a:p>
            <a:pPr>
              <a:buFont typeface="Wingdings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v.visit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(a)</a:t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3200" dirty="0" smtClean="0"/>
              <a:t>Sequence of calls to visit: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&lt;d, e, b, f, c, a&gt;</a:t>
            </a:r>
            <a:endParaRPr lang="en-US" sz="32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visitor</a:t>
            </a:r>
            <a:endParaRPr 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must add definitions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accept</a:t>
            </a:r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might count nodes, perform </a:t>
            </a:r>
            <a:r>
              <a:rPr lang="en-US" dirty="0" err="1" smtClean="0"/>
              <a:t>typechecking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It is easy to add operations (visitors), hard to add nodes (modify each existing visitor)</a:t>
            </a:r>
          </a:p>
          <a:p>
            <a:r>
              <a:rPr lang="en-US" dirty="0" smtClean="0"/>
              <a:t>Visitors are similar to iterators:  each element of the data structure is presented in turn to the visit method</a:t>
            </a:r>
          </a:p>
          <a:p>
            <a:pPr lvl="1"/>
            <a:r>
              <a:rPr lang="en-US" dirty="0" smtClean="0"/>
              <a:t>Visitors have knowledge of the structure, not just the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Assignment 3: due Sunday October 30, 11:59PM</a:t>
            </a:r>
          </a:p>
          <a:p>
            <a:r>
              <a:rPr lang="en-US" sz="2400" dirty="0" smtClean="0"/>
              <a:t>Lectures</a:t>
            </a:r>
          </a:p>
          <a:p>
            <a:pPr lvl="1"/>
            <a:r>
              <a:rPr lang="en-US" sz="2100" dirty="0" smtClean="0"/>
              <a:t>M (Patterns III/GUI)</a:t>
            </a:r>
          </a:p>
          <a:p>
            <a:pPr lvl="1"/>
            <a:r>
              <a:rPr lang="en-US" sz="2100" dirty="0" smtClean="0"/>
              <a:t>W (Midterm review, including example questions)</a:t>
            </a:r>
          </a:p>
          <a:p>
            <a:r>
              <a:rPr lang="en-US" sz="2400" dirty="0" smtClean="0"/>
              <a:t>Upcoming: Friday 10/28, in class midterm – open book, open note, closed neighbor, closed electronic devices</a:t>
            </a:r>
          </a:p>
        </p:txBody>
      </p:sp>
    </p:spTree>
    <p:extLst>
      <p:ext uri="{BB962C8B-B14F-4D97-AF65-F5344CB8AC3E}">
        <p14:creationId xmlns:p14="http://schemas.microsoft.com/office/powerpoint/2010/main" val="12465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prototypes</a:t>
            </a:r>
            <a:endParaRPr lang="en-US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Race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bproto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Race(Bicycle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bproto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this.bproto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bproto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Bicycle bike1 = (Bicycle)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bproto.clone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Bicycle bike2 = (Bicycle)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bproto.clone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  <a:p>
            <a:r>
              <a:rPr lang="en-US" sz="3400" dirty="0" smtClean="0"/>
              <a:t>Again, we can specify the race and the bicycle separately</a:t>
            </a:r>
            <a:br>
              <a:rPr lang="en-US" sz="3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(new Tricycle())</a:t>
            </a:r>
          </a:p>
        </p:txBody>
      </p:sp>
    </p:spTree>
    <p:extLst>
      <p:ext uri="{BB962C8B-B14F-4D97-AF65-F5344CB8AC3E}">
        <p14:creationId xmlns:p14="http://schemas.microsoft.com/office/powerpoint/2010/main" val="38313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Change the factory without changing the code with external dependency injection</a:t>
            </a:r>
            <a:br>
              <a:rPr lang="en-US" dirty="0" smtClean="0"/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 = 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Race r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dirty="0" smtClean="0"/>
              <a:t>Plus an external file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&lt;service-point id=“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&lt;invoke-factory&gt;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&lt;construct class=“Bicycle"&gt;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&lt;service&gt;Tricycle&lt;/service&gt; 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&lt;/construct&gt;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&lt;/invoke-factory&gt;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&lt;/service-point&gt;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5029369"/>
            <a:ext cx="4343400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31775" indent="-231775"/>
            <a:r>
              <a:rPr lang="en-US" sz="2000" b="1" dirty="0" smtClean="0">
                <a:sym typeface="Symbol"/>
              </a:rPr>
              <a:t>+</a:t>
            </a:r>
            <a:r>
              <a:rPr lang="en-US" dirty="0" smtClean="0"/>
              <a:t> Change the factory without recompiling</a:t>
            </a:r>
          </a:p>
          <a:p>
            <a:pPr marL="231775" indent="-231775"/>
            <a:r>
              <a:rPr lang="en-US" sz="2000" b="1" dirty="0"/>
              <a:t>- </a:t>
            </a:r>
            <a:r>
              <a:rPr lang="en-US" dirty="0"/>
              <a:t> </a:t>
            </a:r>
            <a:r>
              <a:rPr lang="en-US" dirty="0" smtClean="0"/>
              <a:t>Harder to understand (for example, without changing any Java code the program might call a different factory)</a:t>
            </a:r>
          </a:p>
        </p:txBody>
      </p:sp>
    </p:spTree>
    <p:extLst>
      <p:ext uri="{BB962C8B-B14F-4D97-AF65-F5344CB8AC3E}">
        <p14:creationId xmlns:p14="http://schemas.microsoft.com/office/powerpoint/2010/main" val="54388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aside: call graphs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A call graph is a set of pairs describing, for a given program, which units (usually methods) call other units (usually methods)</a:t>
            </a:r>
          </a:p>
          <a:p>
            <a:r>
              <a:rPr lang="en-US" sz="2800" dirty="0" smtClean="0"/>
              <a:t>Eclipse, for example, has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Hierarchy</a:t>
            </a:r>
            <a:r>
              <a:rPr lang="en-US" sz="2800" dirty="0" smtClean="0"/>
              <a:t> view (where the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Callee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Hierarchy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800" dirty="0" smtClean="0"/>
              <a:t>option is often best) that is at times useful in programming</a:t>
            </a:r>
          </a:p>
          <a:p>
            <a:pPr marL="365760" lvl="1" indent="0">
              <a:lnSpc>
                <a:spcPct val="120000"/>
              </a:lnSpc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main,readCatalog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(String)&gt;,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readCatalog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(String),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readCatalog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nputStream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)&gt;,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…}</a:t>
            </a:r>
          </a:p>
          <a:p>
            <a:r>
              <a:rPr lang="en-US" sz="2800" dirty="0" smtClean="0"/>
              <a:t>This is a </a:t>
            </a:r>
            <a:r>
              <a:rPr lang="en-US" sz="2800" i="1" dirty="0">
                <a:solidFill>
                  <a:srgbClr val="FF0000"/>
                </a:solidFill>
              </a:rPr>
              <a:t>static call graph</a:t>
            </a:r>
            <a:r>
              <a:rPr lang="en-US" sz="2800" dirty="0"/>
              <a:t> – analyze the program and return a call graph representing all calls that could happen in any possible execution of the program</a:t>
            </a:r>
          </a:p>
          <a:p>
            <a:pPr lvl="1"/>
            <a:r>
              <a:rPr lang="en-US" sz="2800" dirty="0" smtClean="0"/>
              <a:t>(A </a:t>
            </a:r>
            <a:r>
              <a:rPr lang="en-US" sz="2800" i="1" dirty="0" smtClean="0">
                <a:solidFill>
                  <a:srgbClr val="FF0000"/>
                </a:solidFill>
              </a:rPr>
              <a:t>dynamic </a:t>
            </a:r>
            <a:r>
              <a:rPr lang="en-US" sz="2800" i="1" dirty="0">
                <a:solidFill>
                  <a:srgbClr val="FF0000"/>
                </a:solidFill>
              </a:rPr>
              <a:t>call graph</a:t>
            </a:r>
            <a:r>
              <a:rPr lang="en-US" sz="2800" dirty="0"/>
              <a:t> </a:t>
            </a:r>
            <a:r>
              <a:rPr lang="en-US" sz="2800" dirty="0" smtClean="0"/>
              <a:t>is one built by executing </a:t>
            </a:r>
            <a:r>
              <a:rPr lang="en-US" sz="2800" dirty="0"/>
              <a:t>the program one or more times and </a:t>
            </a:r>
            <a:r>
              <a:rPr lang="en-US" sz="2800" dirty="0" smtClean="0"/>
              <a:t>returning all </a:t>
            </a:r>
            <a:r>
              <a:rPr lang="en-US" sz="2800" dirty="0"/>
              <a:t>calls that did take place in those </a:t>
            </a:r>
            <a:r>
              <a:rPr lang="en-US" sz="2800" dirty="0" smtClean="0"/>
              <a:t>executions)</a:t>
            </a:r>
          </a:p>
          <a:p>
            <a:r>
              <a:rPr lang="en-US" sz="3200" dirty="0"/>
              <a:t>Static call graphs are generally expected to be “conservative” – that is, there are no false negatives, meaning that every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&lt;A,B&gt;</a:t>
            </a:r>
            <a:r>
              <a:rPr lang="en-US" sz="3200" dirty="0"/>
              <a:t> that can ever be invoked over any execution is included in the call </a:t>
            </a:r>
            <a:r>
              <a:rPr lang="en-US" sz="3200" dirty="0" smtClean="0"/>
              <a:t>graph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927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Of course, there’s an easy algorithm to create a not-very-useful static call graph </a:t>
            </a:r>
            <a:r>
              <a:rPr lang="en-US" sz="2400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sz="21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f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 (m : method)</a:t>
            </a:r>
            <a:br>
              <a:rPr lang="en-US" sz="21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en-US" sz="21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for (n : method)</a:t>
            </a:r>
            <a:br>
              <a:rPr lang="en-US" sz="21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en-US" sz="21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include &lt;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m,n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 in call graph</a:t>
            </a:r>
          </a:p>
          <a:p>
            <a:r>
              <a:rPr lang="en-US" sz="2400" dirty="0" smtClean="0">
                <a:sym typeface="Wingdings" pitchFamily="2" charset="2"/>
              </a:rPr>
              <a:t>A question is precision – how many false positives are included </a:t>
            </a:r>
            <a:r>
              <a:rPr lang="en-US" sz="2100" dirty="0">
                <a:cs typeface="Courier New" pitchFamily="49" charset="0"/>
                <a:sym typeface="Wingdings" pitchFamily="2" charset="2"/>
              </a:rPr>
              <a:t>(</a:t>
            </a:r>
            <a:r>
              <a:rPr lang="en-US" sz="21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&lt;A,B&gt; </a:t>
            </a:r>
            <a:r>
              <a:rPr lang="en-US" sz="2400" dirty="0" smtClean="0">
                <a:sym typeface="Wingdings" pitchFamily="2" charset="2"/>
              </a:rPr>
              <a:t>that are included to be conservative but that cannot ever be executed)?</a:t>
            </a:r>
          </a:p>
          <a:p>
            <a:r>
              <a:rPr lang="en-US" sz="2400" dirty="0" smtClean="0">
                <a:sym typeface="Wingdings" pitchFamily="2" charset="2"/>
              </a:rPr>
              <a:t>And inversion-of-control complicates this further – using the dependency injection pattern, for example, creates a static connection between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client,Tricycle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2400" dirty="0" smtClean="0">
                <a:sym typeface="Wingdings" pitchFamily="2" charset="2"/>
              </a:rPr>
              <a:t> that would require quite complex analysis to report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In practice all or almost all </a:t>
            </a:r>
            <a:r>
              <a:rPr lang="en-US" sz="2100" dirty="0">
                <a:sym typeface="Wingdings" pitchFamily="2" charset="2"/>
              </a:rPr>
              <a:t>inversion-of-control </a:t>
            </a:r>
            <a:r>
              <a:rPr lang="en-US" sz="2100" dirty="0" smtClean="0">
                <a:sym typeface="Wingdings" pitchFamily="2" charset="2"/>
              </a:rPr>
              <a:t>invocations are omitted in static call graphs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Even if a programmer is not using a static call graph, he or she is going through similar reasoning, and can also become confused or required to analyze in more detail in the face of inversion-of-control – so be thoughtful and careful about this issue!</a:t>
            </a:r>
          </a:p>
          <a:p>
            <a:pPr lvl="1"/>
            <a:r>
              <a:rPr lang="en-US" sz="2100" dirty="0" smtClean="0">
                <a:sym typeface="Wingdings" pitchFamily="2" charset="2"/>
              </a:rPr>
              <a:t>This fuzzy connection can make it harder to understand and to change a program, although it can also make it easier to change a program – that’s right, it can make it harder </a:t>
            </a:r>
            <a:r>
              <a:rPr lang="en-US" sz="2100" b="1" dirty="0" smtClean="0">
                <a:sym typeface="Wingdings" pitchFamily="2" charset="2"/>
              </a:rPr>
              <a:t>and</a:t>
            </a:r>
            <a:r>
              <a:rPr lang="en-US" sz="2100" dirty="0" smtClean="0">
                <a:sym typeface="Wingdings" pitchFamily="2" charset="2"/>
              </a:rPr>
              <a:t> easier to change at the same time</a:t>
            </a:r>
            <a:br>
              <a:rPr lang="en-US" sz="2100" dirty="0" smtClean="0">
                <a:sym typeface="Wingdings" pitchFamily="2" charset="2"/>
              </a:rPr>
            </a:b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8171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Sharing</a:t>
            </a:r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Interning:  only one object with a particular (abstract) value exists at run-time</a:t>
            </a:r>
          </a:p>
          <a:p>
            <a:pPr lvl="1"/>
            <a:r>
              <a:rPr lang="en-US" dirty="0" smtClean="0"/>
              <a:t>Factory method returns an existing object, not a new one</a:t>
            </a:r>
          </a:p>
          <a:p>
            <a:r>
              <a:rPr lang="en-US" dirty="0" smtClean="0"/>
              <a:t>Flyweight:  separate intrinsic and extrinsic state, represent them separately, and intern the intrinsic state</a:t>
            </a:r>
          </a:p>
          <a:p>
            <a:pPr lvl="1"/>
            <a:r>
              <a:rPr lang="en-US" dirty="0" smtClean="0"/>
              <a:t>Implicit representation uses no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Interning pattern</a:t>
            </a:r>
            <a:endParaRPr lang="en-US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Reuse existing objects instead of creating new ones</a:t>
            </a:r>
          </a:p>
          <a:p>
            <a:pPr lvl="1"/>
            <a:r>
              <a:rPr lang="en-US" sz="1800" dirty="0" smtClean="0"/>
              <a:t>Less space</a:t>
            </a:r>
          </a:p>
          <a:p>
            <a:pPr lvl="1"/>
            <a:r>
              <a:rPr lang="en-US" sz="1800" dirty="0" smtClean="0"/>
              <a:t>May compare with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1800" dirty="0" smtClean="0"/>
              <a:t> instead of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equals()</a:t>
            </a:r>
          </a:p>
          <a:p>
            <a:r>
              <a:rPr lang="en-US" sz="2000" dirty="0" smtClean="0"/>
              <a:t>Permitted only for immutable objects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3165475"/>
            <a:ext cx="2968625" cy="3463925"/>
            <a:chOff x="228600" y="3089275"/>
            <a:chExt cx="2968625" cy="3463925"/>
          </a:xfrm>
        </p:grpSpPr>
        <p:graphicFrame>
          <p:nvGraphicFramePr>
            <p:cNvPr id="315392" name="Object 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0461005"/>
                </p:ext>
              </p:extLst>
            </p:nvPr>
          </p:nvGraphicFramePr>
          <p:xfrm>
            <a:off x="762000" y="3089275"/>
            <a:ext cx="2435225" cy="346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2" name="Visio" r:id="rId4" imgW="2435162" imgH="3463861" progId="">
                    <p:embed/>
                  </p:oleObj>
                </mc:Choice>
                <mc:Fallback>
                  <p:oleObj name="Visio" r:id="rId4" imgW="2435162" imgH="346386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" y="3089275"/>
                          <a:ext cx="2435225" cy="3463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00" name="Comment 8"/>
            <p:cNvSpPr>
              <a:spLocks noChangeArrowheads="1"/>
            </p:cNvSpPr>
            <p:nvPr/>
          </p:nvSpPr>
          <p:spPr bwMode="auto">
            <a:xfrm>
              <a:off x="228600" y="4537075"/>
              <a:ext cx="1736725" cy="590550"/>
            </a:xfrm>
            <a:prstGeom prst="rect">
              <a:avLst/>
            </a:prstGeom>
            <a:solidFill>
              <a:srgbClr val="FCFF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0" u="none">
                  <a:solidFill>
                    <a:srgbClr val="000000"/>
                  </a:solidFill>
                  <a:latin typeface="Arial" charset="0"/>
                </a:rPr>
                <a:t>StreetSegment without interning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8200" y="3594100"/>
            <a:ext cx="3411538" cy="2606675"/>
            <a:chOff x="4648200" y="3184525"/>
            <a:chExt cx="3411538" cy="2606675"/>
          </a:xfrm>
        </p:grpSpPr>
        <p:graphicFrame>
          <p:nvGraphicFramePr>
            <p:cNvPr id="315393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919175"/>
                </p:ext>
              </p:extLst>
            </p:nvPr>
          </p:nvGraphicFramePr>
          <p:xfrm>
            <a:off x="5334000" y="3184525"/>
            <a:ext cx="2725738" cy="2606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3" name="Visio" r:id="rId6" imgW="2726626" imgH="2606611" progId="">
                    <p:embed/>
                  </p:oleObj>
                </mc:Choice>
                <mc:Fallback>
                  <p:oleObj name="Visio" r:id="rId6" imgW="2726626" imgH="260661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0" y="3184525"/>
                          <a:ext cx="2725738" cy="2606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8601" name="Comment 9"/>
            <p:cNvSpPr>
              <a:spLocks noChangeArrowheads="1"/>
            </p:cNvSpPr>
            <p:nvPr/>
          </p:nvSpPr>
          <p:spPr bwMode="auto">
            <a:xfrm>
              <a:off x="4648200" y="3489325"/>
              <a:ext cx="1584325" cy="590550"/>
            </a:xfrm>
            <a:prstGeom prst="rect">
              <a:avLst/>
            </a:prstGeom>
            <a:solidFill>
              <a:srgbClr val="FCFF9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0" u="none" dirty="0" err="1">
                  <a:solidFill>
                    <a:srgbClr val="000000"/>
                  </a:solidFill>
                  <a:latin typeface="Arial" charset="0"/>
                </a:rPr>
                <a:t>StreetSegment</a:t>
              </a:r>
              <a:r>
                <a:rPr lang="en-US" sz="1600" i="0" u="none" dirty="0">
                  <a:solidFill>
                    <a:srgbClr val="000000"/>
                  </a:solidFill>
                  <a:latin typeface="Arial" charset="0"/>
                </a:rPr>
                <a:t> with interning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35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Interning mechanism</a:t>
            </a:r>
            <a:endParaRPr 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Maintain a collection of all objects</a:t>
            </a:r>
          </a:p>
          <a:p>
            <a:r>
              <a:rPr lang="en-US" dirty="0" smtClean="0"/>
              <a:t>If an object already appears, return that instead</a:t>
            </a:r>
          </a:p>
          <a:p>
            <a:pPr marL="365760" lvl="1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&lt;String, String&gt;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segnames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; // why not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                              // Set&lt;String&gt;?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canonicalName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(String n) {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segnames.containsKey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(n)) {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segnames.get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segnames.put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(n, n);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return n;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Java </a:t>
            </a:r>
            <a:r>
              <a:rPr lang="en-US" dirty="0"/>
              <a:t>builds this in for strings: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String.intern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0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2517</TotalTime>
  <Words>1404</Words>
  <Application>Microsoft Office PowerPoint</Application>
  <PresentationFormat>On-screen Show (4:3)</PresentationFormat>
  <Paragraphs>286</Paragraphs>
  <Slides>26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dn-course-lecture</vt:lpstr>
      <vt:lpstr>Visio</vt:lpstr>
      <vt:lpstr>VISIO</vt:lpstr>
      <vt:lpstr>CSE 331 Software Design &amp; Implementation design patterns iI</vt:lpstr>
      <vt:lpstr>Prototype pattern</vt:lpstr>
      <vt:lpstr>Using prototypes</vt:lpstr>
      <vt:lpstr>Dependency injection</vt:lpstr>
      <vt:lpstr>A brief aside: call graphs</vt:lpstr>
      <vt:lpstr>Precision</vt:lpstr>
      <vt:lpstr>Sharing</vt:lpstr>
      <vt:lpstr>Interning pattern</vt:lpstr>
      <vt:lpstr>Interning mechanism</vt:lpstr>
      <vt:lpstr>java.lang.Boolean does not use the Interning pattern</vt:lpstr>
      <vt:lpstr>Recognition of the problem</vt:lpstr>
      <vt:lpstr>Structural patterns:  Wrappers</vt:lpstr>
      <vt:lpstr>Adapter</vt:lpstr>
      <vt:lpstr>Adapting via subclassing</vt:lpstr>
      <vt:lpstr>Adapting via delegation: Forwarding requests to another object</vt:lpstr>
      <vt:lpstr>Subclassing vs. delegation</vt:lpstr>
      <vt:lpstr>Decorator</vt:lpstr>
      <vt:lpstr>Decorator:  Bordered windows</vt:lpstr>
      <vt:lpstr>Bordered window implementations</vt:lpstr>
      <vt:lpstr>A decorator can remove functionality</vt:lpstr>
      <vt:lpstr>Proxy</vt:lpstr>
      <vt:lpstr>Visitor pattern</vt:lpstr>
      <vt:lpstr>Sequence of calls to accept and visit</vt:lpstr>
      <vt:lpstr>Implementing visitor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315</cp:revision>
  <dcterms:created xsi:type="dcterms:W3CDTF">2010-04-09T16:31:30Z</dcterms:created>
  <dcterms:modified xsi:type="dcterms:W3CDTF">2011-10-21T15:49:38Z</dcterms:modified>
</cp:coreProperties>
</file>