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1" r:id="rId1"/>
  </p:sldMasterIdLst>
  <p:notesMasterIdLst>
    <p:notesMasterId r:id="rId32"/>
  </p:notesMasterIdLst>
  <p:sldIdLst>
    <p:sldId id="341" r:id="rId2"/>
    <p:sldId id="419" r:id="rId3"/>
    <p:sldId id="418" r:id="rId4"/>
    <p:sldId id="420" r:id="rId5"/>
    <p:sldId id="421" r:id="rId6"/>
    <p:sldId id="422" r:id="rId7"/>
    <p:sldId id="423" r:id="rId8"/>
    <p:sldId id="424" r:id="rId9"/>
    <p:sldId id="425" r:id="rId10"/>
    <p:sldId id="428" r:id="rId11"/>
    <p:sldId id="447" r:id="rId12"/>
    <p:sldId id="437" r:id="rId13"/>
    <p:sldId id="438" r:id="rId14"/>
    <p:sldId id="440" r:id="rId15"/>
    <p:sldId id="441" r:id="rId16"/>
    <p:sldId id="439" r:id="rId17"/>
    <p:sldId id="442" r:id="rId18"/>
    <p:sldId id="445" r:id="rId19"/>
    <p:sldId id="448" r:id="rId20"/>
    <p:sldId id="449" r:id="rId21"/>
    <p:sldId id="450" r:id="rId22"/>
    <p:sldId id="452" r:id="rId23"/>
    <p:sldId id="454" r:id="rId24"/>
    <p:sldId id="460" r:id="rId25"/>
    <p:sldId id="463" r:id="rId26"/>
    <p:sldId id="468" r:id="rId27"/>
    <p:sldId id="471" r:id="rId28"/>
    <p:sldId id="479" r:id="rId29"/>
    <p:sldId id="417" r:id="rId30"/>
    <p:sldId id="36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AC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124" d="100"/>
          <a:sy n="124" d="100"/>
        </p:scale>
        <p:origin x="-1242" y="-54"/>
      </p:cViewPr>
      <p:guideLst>
        <p:guide orient="horz" pos="374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D827A-5A11-4E27-BA7F-02BCC2F6B12E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64672-6C08-4F52-8FDE-6ED721E4A3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39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aniellemeitiv.com/2011/04/11/a-round-of-words-in-80-days-swinging-through-week-one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86200"/>
            <a:ext cx="8305800" cy="1828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CSE 331</a:t>
            </a:r>
            <a:br>
              <a:rPr lang="en-US" sz="4000" b="1" dirty="0" smtClean="0"/>
            </a:br>
            <a:r>
              <a:rPr lang="en-US" sz="4000" b="1" dirty="0" smtClean="0"/>
              <a:t>Software Design &amp; Implementation</a:t>
            </a:r>
            <a:br>
              <a:rPr lang="en-US" sz="4000" b="1" dirty="0" smtClean="0"/>
            </a:br>
            <a:r>
              <a:rPr lang="en-US" sz="4000" b="1" dirty="0" smtClean="0">
                <a:solidFill>
                  <a:schemeClr val="accent1"/>
                </a:solidFill>
              </a:rPr>
              <a:t>GUI &amp; (a little on) design </a:t>
            </a:r>
            <a:r>
              <a:rPr lang="en-US" sz="4000" b="1" dirty="0" smtClean="0">
                <a:solidFill>
                  <a:schemeClr val="accent1"/>
                </a:solidFill>
              </a:rPr>
              <a:t>patterns </a:t>
            </a:r>
            <a:r>
              <a:rPr lang="en-US" sz="4000" b="1" dirty="0" err="1" smtClean="0">
                <a:solidFill>
                  <a:schemeClr val="accent1"/>
                </a:solidFill>
              </a:rPr>
              <a:t>iII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Autumn 2011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12775" y="3721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Swing dancer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5" y="871203"/>
            <a:ext cx="260985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29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 example</a:t>
            </a:r>
            <a:endParaRPr lang="en-US" smtClean="0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ts val="18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java.awt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.*;      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GuiExample1 {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frame =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frame.setDefaultCloseOperation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JFrame.EXIT_ON_CLOSE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frame.setSize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Dimension(300, 100));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frame.setTitle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("A frame");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button1 =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button1.setText("I'm a button.");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button1.setBackground(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(button1);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button2 =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button2.setText("Click me!");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button2.setBackground(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(button2);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frame.setVisible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(true);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53636" name="Picture 4" descr="componentsexampl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990600"/>
            <a:ext cx="30861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91000" y="5486400"/>
            <a:ext cx="4800600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/>
              <a:t>We defined two buttons, but only one is visible.  Why?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/>
              <a:t>What happens when we click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button2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963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tedious… </a:t>
            </a:r>
            <a:r>
              <a:rPr lang="en-US" dirty="0"/>
              <a:t>a</a:t>
            </a:r>
            <a:r>
              <a:rPr lang="en-US" dirty="0" smtClean="0"/>
              <a:t>nd there is more …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Size and positioning</a:t>
            </a:r>
          </a:p>
          <a:p>
            <a:pPr lvl="1"/>
            <a:r>
              <a:rPr lang="en-US" dirty="0" smtClean="0"/>
              <a:t>Preferred/minimum sizes, absolute/relative positioning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Containers and layout</a:t>
            </a:r>
          </a:p>
          <a:p>
            <a:pPr lvl="1"/>
            <a:r>
              <a:rPr lang="en-US" dirty="0" smtClean="0"/>
              <a:t>Flow layout – laying out components in a container</a:t>
            </a:r>
          </a:p>
          <a:p>
            <a:pPr lvl="1"/>
            <a:r>
              <a:rPr lang="en-US" dirty="0" smtClean="0"/>
              <a:t>Border layout –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NORTH, SOUTH, EAST, WEST, CENTER</a:t>
            </a:r>
          </a:p>
          <a:p>
            <a:pPr lvl="1"/>
            <a:r>
              <a:rPr lang="en-US" dirty="0" smtClean="0"/>
              <a:t>Grid layout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And more</a:t>
            </a:r>
            <a:r>
              <a:rPr lang="en-US" dirty="0"/>
              <a:t>, lots more… </a:t>
            </a:r>
            <a:endParaRPr lang="en-US" dirty="0" smtClean="0"/>
          </a:p>
          <a:p>
            <a:r>
              <a:rPr lang="en-US" dirty="0" smtClean="0"/>
              <a:t>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0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 control structure</a:t>
            </a:r>
            <a:br>
              <a:rPr lang="en-US" dirty="0" smtClean="0"/>
            </a:br>
            <a:r>
              <a:rPr lang="en-US" sz="3600" dirty="0" smtClean="0"/>
              <a:t>inversion-of-control</a:t>
            </a:r>
            <a:endParaRPr lang="en-US" dirty="0" smtClean="0"/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event</a:t>
            </a:r>
            <a:r>
              <a:rPr lang="en-US" sz="2400" dirty="0" smtClean="0"/>
              <a:t>: An object representing a user's interaction with a GUI component</a:t>
            </a:r>
          </a:p>
          <a:p>
            <a:r>
              <a:rPr lang="en-US" sz="2400" i="1" dirty="0">
                <a:solidFill>
                  <a:srgbClr val="FF0000"/>
                </a:solidFill>
              </a:rPr>
              <a:t>listener</a:t>
            </a:r>
            <a:r>
              <a:rPr lang="en-US" sz="2400" dirty="0" smtClean="0"/>
              <a:t>: An object responding to events</a:t>
            </a:r>
          </a:p>
          <a:p>
            <a:r>
              <a:rPr lang="en-US" sz="2400" dirty="0"/>
              <a:t>To handle an event, attach a listener to a </a:t>
            </a:r>
            <a:r>
              <a:rPr lang="en-US" sz="2400" dirty="0" smtClean="0"/>
              <a:t>component (such as a button)</a:t>
            </a:r>
            <a:endParaRPr lang="en-US" sz="2400" dirty="0"/>
          </a:p>
          <a:p>
            <a:r>
              <a:rPr lang="en-US" sz="2400" dirty="0" smtClean="0"/>
              <a:t>The listener will be notified when the event occurs (such as a button click)</a:t>
            </a:r>
            <a:endParaRPr lang="en-US" sz="2400" dirty="0" smtClean="0"/>
          </a:p>
        </p:txBody>
      </p:sp>
      <p:pic>
        <p:nvPicPr>
          <p:cNvPr id="475140" name="Picture 4" descr="ev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14800"/>
            <a:ext cx="5038708" cy="2488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94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Event-driven programming</a:t>
            </a:r>
            <a:endParaRPr lang="en-US" smtClean="0"/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 programming style where the overall flow of execution is dictated by events</a:t>
            </a:r>
          </a:p>
          <a:p>
            <a:r>
              <a:rPr lang="en-US" sz="2400" dirty="0" smtClean="0"/>
              <a:t>The program defines a set of listeners that wait for specific events</a:t>
            </a:r>
          </a:p>
          <a:p>
            <a:r>
              <a:rPr lang="en-US" sz="2400" dirty="0" smtClean="0"/>
              <a:t>As each event happens due to a user action, the program runs specific code</a:t>
            </a:r>
          </a:p>
          <a:p>
            <a:r>
              <a:rPr lang="en-US" sz="2400" dirty="0" smtClean="0"/>
              <a:t>The overall flow of execution is determined by the series of events that occur, not a pre-determined order</a:t>
            </a:r>
          </a:p>
          <a:p>
            <a:r>
              <a:rPr lang="en-US" sz="2400" dirty="0" smtClean="0"/>
              <a:t>The events invoke client code (through the listeners) without knowing which client code is invoked</a:t>
            </a:r>
          </a:p>
          <a:p>
            <a:pPr lvl="1"/>
            <a:r>
              <a:rPr lang="en-US" sz="2100" dirty="0" smtClean="0"/>
              <a:t>The </a:t>
            </a:r>
            <a:r>
              <a:rPr lang="en-US" sz="2100" b="1" dirty="0" smtClean="0"/>
              <a:t>invokes</a:t>
            </a:r>
            <a:r>
              <a:rPr lang="en-US" sz="2100" dirty="0" smtClean="0"/>
              <a:t> relation (in part) no longer</a:t>
            </a:r>
            <a:br>
              <a:rPr lang="en-US" sz="2100" dirty="0" smtClean="0"/>
            </a:br>
            <a:r>
              <a:rPr lang="en-US" sz="2100" dirty="0" smtClean="0"/>
              <a:t>matches</a:t>
            </a:r>
            <a:r>
              <a:rPr lang="en-US" sz="2100" dirty="0"/>
              <a:t> </a:t>
            </a:r>
            <a:r>
              <a:rPr lang="en-US" sz="2100" dirty="0" smtClean="0"/>
              <a:t>the </a:t>
            </a:r>
            <a:r>
              <a:rPr lang="en-US" sz="2100" b="1" dirty="0" smtClean="0"/>
              <a:t>names</a:t>
            </a:r>
            <a:r>
              <a:rPr lang="en-US" sz="2100" dirty="0" smtClean="0"/>
              <a:t> relation</a:t>
            </a:r>
            <a:endParaRPr lang="en-US" sz="2100" dirty="0" smtClean="0"/>
          </a:p>
        </p:txBody>
      </p:sp>
      <p:pic>
        <p:nvPicPr>
          <p:cNvPr id="479237" name="Picture 5" descr="event-dri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295900"/>
            <a:ext cx="2970751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27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 events</a:t>
            </a:r>
            <a:endParaRPr lang="en-US" smtClean="0"/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action event</a:t>
            </a:r>
            <a:r>
              <a:rPr lang="en-US" dirty="0" smtClean="0"/>
              <a:t>: An action on a GUI component</a:t>
            </a:r>
          </a:p>
          <a:p>
            <a:r>
              <a:rPr lang="en-US" dirty="0" smtClean="0"/>
              <a:t>The most common, general event type in Swing, caused by</a:t>
            </a:r>
          </a:p>
          <a:p>
            <a:pPr lvl="1"/>
            <a:r>
              <a:rPr lang="en-US" dirty="0" smtClean="0"/>
              <a:t>button or menu clicks,</a:t>
            </a:r>
          </a:p>
          <a:p>
            <a:pPr lvl="1"/>
            <a:r>
              <a:rPr lang="en-US" dirty="0" smtClean="0"/>
              <a:t>check box checking / unchecking,</a:t>
            </a:r>
          </a:p>
          <a:p>
            <a:pPr lvl="1"/>
            <a:r>
              <a:rPr lang="en-US" dirty="0" smtClean="0"/>
              <a:t>pressing Enter in a text field, ...</a:t>
            </a:r>
          </a:p>
          <a:p>
            <a:r>
              <a:rPr lang="en-US" dirty="0" smtClean="0"/>
              <a:t>Represented by a class named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Handled by objects that implement interface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ActionListener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78212" name="Picture 4" descr="6actionliste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867400"/>
            <a:ext cx="7086600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93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Implementing a listener</a:t>
            </a:r>
            <a:endParaRPr lang="en-US" smtClean="0"/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name implements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ActionEventevent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code to handle the event;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al)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700" dirty="0"/>
              <a:t>Attaches the given listener to be notified of clicks and events that occur on this </a:t>
            </a:r>
            <a:r>
              <a:rPr lang="en-US" sz="2700" dirty="0" smtClean="0"/>
              <a:t>component</a:t>
            </a: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dirty="0" smtClean="0"/>
              <a:t> </a:t>
            </a:r>
            <a:r>
              <a:rPr lang="en-US" sz="2700" dirty="0" smtClean="0"/>
              <a:t>and other graphical components have this method</a:t>
            </a:r>
          </a:p>
        </p:txBody>
      </p:sp>
    </p:spTree>
    <p:extLst>
      <p:ext uri="{BB962C8B-B14F-4D97-AF65-F5344CB8AC3E}">
        <p14:creationId xmlns:p14="http://schemas.microsoft.com/office/powerpoint/2010/main" val="366558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 hierarchy</a:t>
            </a:r>
            <a:endParaRPr lang="en-US" smtClean="0"/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EventObject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AWTEvent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(AWT)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TextEvent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ComponentEvent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FocusEvent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WindowEvent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InputEvent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4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KeyEvent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4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MouseEvent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718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EventListener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AWTEventListener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TextListener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ComponentListener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FocusListener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WindowListener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KeyListener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MouseListener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7188" name="Text Box 4"/>
          <p:cNvSpPr txBox="1">
            <a:spLocks noChangeArrowheads="1"/>
          </p:cNvSpPr>
          <p:nvPr/>
        </p:nvSpPr>
        <p:spPr bwMode="auto">
          <a:xfrm>
            <a:off x="4748626" y="1604962"/>
            <a:ext cx="39751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>
                <a:latin typeface="Courier New" pitchFamily="49" charset="0"/>
              </a:rPr>
              <a:t>import java.awt.</a:t>
            </a:r>
            <a:r>
              <a:rPr lang="en-US" b="1">
                <a:latin typeface="Courier New" pitchFamily="49" charset="0"/>
              </a:rPr>
              <a:t>event</a:t>
            </a:r>
            <a:r>
              <a:rPr lang="en-US">
                <a:latin typeface="Courier New" pitchFamily="49" charset="0"/>
              </a:rPr>
              <a:t>.*;</a:t>
            </a:r>
          </a:p>
        </p:txBody>
      </p:sp>
    </p:spTree>
    <p:extLst>
      <p:ext uri="{BB962C8B-B14F-4D97-AF65-F5344CB8AC3E}">
        <p14:creationId xmlns:p14="http://schemas.microsoft.com/office/powerpoint/2010/main" val="329167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Nested classes</a:t>
            </a:r>
            <a:endParaRPr lang="en-US" smtClean="0"/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i="1" dirty="0" smtClean="0">
                <a:solidFill>
                  <a:srgbClr val="FF0000"/>
                </a:solidFill>
              </a:rPr>
              <a:t>nested </a:t>
            </a:r>
            <a:r>
              <a:rPr lang="en-US" sz="1800" dirty="0" smtClean="0"/>
              <a:t>class: A class defined inside of another class</a:t>
            </a:r>
          </a:p>
          <a:p>
            <a:pPr lvl="1"/>
            <a:r>
              <a:rPr lang="en-US" sz="1600" dirty="0" smtClean="0"/>
              <a:t>Nested classes are hidden from other classes</a:t>
            </a:r>
          </a:p>
          <a:p>
            <a:pPr lvl="1"/>
            <a:r>
              <a:rPr lang="en-US" sz="1600" dirty="0" smtClean="0"/>
              <a:t>Nested objects can access/modify the fields of their outer object</a:t>
            </a:r>
          </a:p>
          <a:p>
            <a:pPr lvl="2"/>
            <a:r>
              <a:rPr lang="en-US" sz="1400" dirty="0"/>
              <a:t>If necessary, can refer to outer object as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OuterClassName.this</a:t>
            </a:r>
            <a:endParaRPr lang="en-US" sz="1300" dirty="0" smtClean="0"/>
          </a:p>
          <a:p>
            <a:pPr lvl="1"/>
            <a:r>
              <a:rPr lang="en-US" sz="1600" dirty="0"/>
              <a:t>Only the outer class can see the nested class or make objects of </a:t>
            </a:r>
            <a:r>
              <a:rPr lang="en-US" sz="1600" dirty="0" smtClean="0"/>
              <a:t>it</a:t>
            </a:r>
          </a:p>
          <a:p>
            <a:r>
              <a:rPr lang="en-US" sz="1800" dirty="0" smtClean="0"/>
              <a:t>Event listeners are often defined as nested classes inside a GUI</a:t>
            </a:r>
          </a:p>
          <a:p>
            <a:endParaRPr lang="en-US" sz="1800" dirty="0" smtClean="0"/>
          </a:p>
        </p:txBody>
      </p:sp>
      <p:pic>
        <p:nvPicPr>
          <p:cNvPr id="482308" name="Picture 4" descr="innercl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86200"/>
            <a:ext cx="7315200" cy="151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99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 event example</a:t>
            </a:r>
            <a:endParaRPr lang="en-US" smtClean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MyGUI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1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frame;</a:t>
            </a:r>
            <a:br>
              <a:rPr lang="en-US" sz="1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stutter;</a:t>
            </a:r>
            <a:br>
              <a:rPr lang="en-US" sz="1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textfield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MyGUI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1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...</a:t>
            </a:r>
            <a:br>
              <a:rPr lang="en-US" sz="1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stutter.addActionListener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StutterListener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sz="1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1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// When button is clicked, doubles the field's text</a:t>
            </a:r>
            <a:br>
              <a:rPr lang="en-US" sz="1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private class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StutterListener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1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event) {</a:t>
            </a:r>
            <a:br>
              <a:rPr lang="en-US" sz="1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String text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textfield.getText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textfield.setText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(text + text);</a:t>
            </a:r>
            <a:br>
              <a:rPr lang="en-US" sz="1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br>
              <a:rPr lang="en-US" sz="1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62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and keyboard events</a:t>
            </a:r>
            <a:endParaRPr lang="en-US" dirty="0" smtClean="0"/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Low-level events – close to the hardware – to listen for and respond to mouse clicks/movements and keyboard entry/echoing</a:t>
            </a:r>
          </a:p>
        </p:txBody>
      </p:sp>
    </p:spTree>
    <p:extLst>
      <p:ext uri="{BB962C8B-B14F-4D97-AF65-F5344CB8AC3E}">
        <p14:creationId xmlns:p14="http://schemas.microsoft.com/office/powerpoint/2010/main" val="359251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learn GUIs?</a:t>
            </a:r>
            <a:endParaRPr lang="en-US" smtClean="0"/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Learn about event-driven programming techniques – perhaps the most-used version of inversion-of-control</a:t>
            </a:r>
          </a:p>
          <a:p>
            <a:r>
              <a:rPr lang="en-US" dirty="0" smtClean="0"/>
              <a:t>Practice learning and using a large, complex API</a:t>
            </a:r>
          </a:p>
          <a:p>
            <a:r>
              <a:rPr lang="en-US" dirty="0" smtClean="0"/>
              <a:t>A chance to see how it is designed and learn from it (design pattern usage, etc.)</a:t>
            </a:r>
          </a:p>
          <a:p>
            <a:r>
              <a:rPr lang="en-US" dirty="0" smtClean="0"/>
              <a:t>Caution: There is a ton of information for GUI programming – huge APIs</a:t>
            </a:r>
          </a:p>
          <a:p>
            <a:pPr lvl="1"/>
            <a:r>
              <a:rPr lang="en-US" dirty="0" smtClean="0"/>
              <a:t>You won't memorize it all; you will look things up as you need them</a:t>
            </a:r>
          </a:p>
          <a:p>
            <a:pPr lvl="1"/>
            <a:r>
              <a:rPr lang="en-US" dirty="0" smtClean="0"/>
              <a:t>But you have to learn the fundamental concepts and general ideas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518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>
                <a:latin typeface="Courier New" pitchFamily="49" charset="0"/>
                <a:cs typeface="Courier New" pitchFamily="49" charset="0"/>
              </a:rPr>
              <a:t>MouseListener</a:t>
            </a:r>
            <a:r>
              <a:rPr lang="en-US" sz="4000" dirty="0" smtClean="0"/>
              <a:t> </a:t>
            </a:r>
            <a:r>
              <a:rPr lang="en-US" dirty="0" smtClean="0"/>
              <a:t>interface</a:t>
            </a:r>
            <a:endParaRPr lang="en-US" dirty="0" smtClean="0"/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MouseListener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mouseClicked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MouseEvent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event);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mouseEntered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MouseEvent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event);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mouseExited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MouseEvent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event);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mousePressed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MouseEvent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event);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mouseReleased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MouseEvent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event);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 smtClean="0"/>
          </a:p>
          <a:p>
            <a:r>
              <a:rPr lang="en-US" dirty="0" smtClean="0"/>
              <a:t>Most AWT/Swing components have this method</a:t>
            </a:r>
            <a:br>
              <a:rPr lang="en-US" dirty="0" smtClean="0"/>
            </a:b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addMouseListener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MouseListener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ml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729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Implementing listener</a:t>
            </a:r>
            <a:endParaRPr lang="en-US" smtClean="0"/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MyMouseListener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MouseListener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mouseClicked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MouseEvent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event) {}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mouseEntered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MouseEvent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event) {}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mouseExited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MouseEvent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event)  {}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mousePressed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MouseEvent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event) {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("You pressed the button!");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mouseReleased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MouseEvent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event) {}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// elsewhere,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myComponent.addMouseListener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MyMouseListener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Tedious to define the empty method for the events you are </a:t>
            </a:r>
            <a:r>
              <a:rPr lang="en-US" b="1" dirty="0" smtClean="0">
                <a:cs typeface="Courier New" pitchFamily="49" charset="0"/>
              </a:rPr>
              <a:t>not</a:t>
            </a:r>
            <a:r>
              <a:rPr lang="en-US" dirty="0" smtClean="0">
                <a:cs typeface="Courier New" pitchFamily="49" charset="0"/>
              </a:rPr>
              <a:t> interested 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254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Adapter pattern to the rescue</a:t>
            </a:r>
            <a:endParaRPr lang="en-US" dirty="0" smtClean="0"/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 an adapter class that connects to GUI components but exposes to us the interface we prefer – only a method or two</a:t>
            </a:r>
          </a:p>
          <a:p>
            <a:r>
              <a:rPr lang="en-US" i="1" dirty="0">
                <a:solidFill>
                  <a:srgbClr val="FF0000"/>
                </a:solidFill>
              </a:rPr>
              <a:t>event adapter</a:t>
            </a:r>
            <a:r>
              <a:rPr lang="en-US" dirty="0">
                <a:solidFill>
                  <a:srgbClr val="262626"/>
                </a:solidFill>
              </a:rPr>
              <a:t>: A class with empty implementations of all of a given listener interface's </a:t>
            </a:r>
            <a:r>
              <a:rPr lang="en-US" dirty="0" smtClean="0">
                <a:solidFill>
                  <a:srgbClr val="262626"/>
                </a:solidFill>
              </a:rPr>
              <a:t>methods</a:t>
            </a:r>
            <a:endParaRPr lang="en-US" dirty="0">
              <a:solidFill>
                <a:srgbClr val="262626"/>
              </a:solidFill>
            </a:endParaRP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Ex: </a:t>
            </a:r>
            <a:r>
              <a:rPr lang="en-US" b="1" dirty="0" err="1">
                <a:solidFill>
                  <a:srgbClr val="404040"/>
                </a:solidFill>
                <a:latin typeface="Courier New" pitchFamily="49" charset="0"/>
              </a:rPr>
              <a:t>MouseAdapter</a:t>
            </a:r>
            <a:r>
              <a:rPr lang="en-US" b="1" dirty="0">
                <a:solidFill>
                  <a:srgbClr val="404040"/>
                </a:solidFill>
              </a:rPr>
              <a:t>, </a:t>
            </a:r>
            <a:r>
              <a:rPr lang="en-US" b="1" dirty="0" err="1">
                <a:solidFill>
                  <a:srgbClr val="404040"/>
                </a:solidFill>
                <a:latin typeface="Courier New" pitchFamily="49" charset="0"/>
              </a:rPr>
              <a:t>KeyAdapter</a:t>
            </a:r>
            <a:r>
              <a:rPr lang="en-US" b="1" dirty="0">
                <a:solidFill>
                  <a:srgbClr val="404040"/>
                </a:solidFill>
              </a:rPr>
              <a:t>, </a:t>
            </a:r>
            <a:r>
              <a:rPr lang="en-US" b="1" dirty="0" err="1" smtClean="0">
                <a:solidFill>
                  <a:srgbClr val="404040"/>
                </a:solidFill>
                <a:latin typeface="Courier New" pitchFamily="49" charset="0"/>
              </a:rPr>
              <a:t>FocusAdapter</a:t>
            </a:r>
            <a:endParaRPr lang="en-US" dirty="0">
              <a:solidFill>
                <a:srgbClr val="404040"/>
              </a:solidFill>
            </a:endParaRP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Ex: To extend </a:t>
            </a:r>
            <a:r>
              <a:rPr lang="en-US" b="1" dirty="0" err="1" smtClean="0">
                <a:solidFill>
                  <a:srgbClr val="404040"/>
                </a:solidFill>
                <a:latin typeface="Courier New" pitchFamily="49" charset="0"/>
              </a:rPr>
              <a:t>MouseAdapter</a:t>
            </a:r>
            <a:r>
              <a:rPr lang="en-US" dirty="0" smtClean="0">
                <a:solidFill>
                  <a:srgbClr val="404040"/>
                </a:solidFill>
              </a:rPr>
              <a:t> only override </a:t>
            </a:r>
            <a:r>
              <a:rPr lang="en-US" dirty="0">
                <a:solidFill>
                  <a:srgbClr val="404040"/>
                </a:solidFill>
              </a:rPr>
              <a:t>methods you want to </a:t>
            </a:r>
            <a:r>
              <a:rPr lang="en-US" dirty="0" smtClean="0">
                <a:solidFill>
                  <a:srgbClr val="404040"/>
                </a:solidFill>
              </a:rPr>
              <a:t>implement</a:t>
            </a:r>
            <a:endParaRPr lang="en-US" dirty="0">
              <a:solidFill>
                <a:srgbClr val="404040"/>
              </a:solidFill>
            </a:endParaRPr>
          </a:p>
          <a:p>
            <a:pPr lvl="2"/>
            <a:r>
              <a:rPr lang="en-US" dirty="0" smtClean="0"/>
              <a:t>Don't </a:t>
            </a:r>
            <a:r>
              <a:rPr lang="en-US" dirty="0"/>
              <a:t>have to type in empty methods for the ones you don't want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1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abstract event adapter</a:t>
            </a:r>
            <a:endParaRPr lang="en-US" smtClean="0"/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" indent="0">
              <a:lnSpc>
                <a:spcPts val="14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// An empty implementation of all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MouseListener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methods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//  (from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java.awt.event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abstract class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MouseAdapter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MouseListener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mousePressed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MouseEvent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event) {}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mouseReleased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MouseEvent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event) {}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mouseClicked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MouseEvent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event) {}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mouseEntered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MouseEvent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event) {}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mouseExited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MouseEvent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event) {}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  <a:p>
            <a:r>
              <a:rPr lang="en-US" sz="2000" dirty="0" smtClean="0"/>
              <a:t>Classes can extend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MouseAdapter</a:t>
            </a:r>
            <a:r>
              <a:rPr lang="en-US" sz="1800" dirty="0" smtClean="0"/>
              <a:t> </a:t>
            </a:r>
            <a:r>
              <a:rPr lang="en-US" sz="2000" dirty="0" smtClean="0"/>
              <a:t>rather than implementing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MouseListener</a:t>
            </a:r>
            <a:endParaRPr lang="en-US" sz="2000" dirty="0" smtClean="0"/>
          </a:p>
          <a:p>
            <a:pPr lvl="1"/>
            <a:r>
              <a:rPr lang="en-US" sz="1800" dirty="0" smtClean="0"/>
              <a:t>client gets the complete mouse listener interface it wants</a:t>
            </a:r>
          </a:p>
          <a:p>
            <a:pPr lvl="1"/>
            <a:r>
              <a:rPr lang="en-US" sz="1800" dirty="0" smtClean="0"/>
              <a:t>implementer gets to write just the few mouse methods they want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1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MyMouseAdapter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MouseAdapter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mousePressed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MouseEvent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event) {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("You pressed the button!");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// elsewhere…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myComponent.addMouseListener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MyMouseAdapter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84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MouseEvent</a:t>
            </a:r>
            <a:endParaRPr lang="en-US" smtClean="0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MyMouseAdapter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MouseAdapter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mousePressed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MouseEvent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event) {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Object source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event.getSource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(source == button &amp;&amp;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event.getX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&lt; 10) {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JOptionPane.showMessageDialog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(null,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   "You clicked the left edge!");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3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Mouse input listener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4800" y="1589567"/>
            <a:ext cx="8426301" cy="4572000"/>
          </a:xfrm>
        </p:spPr>
        <p:txBody>
          <a:bodyPr>
            <a:noAutofit/>
          </a:bodyPr>
          <a:lstStyle/>
          <a:p>
            <a:r>
              <a:rPr lang="en-US" sz="2000" dirty="0"/>
              <a:t>The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MouseInputListener</a:t>
            </a:r>
            <a:r>
              <a:rPr lang="en-US" sz="1800" dirty="0"/>
              <a:t> interface </a:t>
            </a:r>
            <a:r>
              <a:rPr lang="en-US" sz="2000" dirty="0"/>
              <a:t>and the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MouseInputAdapter</a:t>
            </a:r>
            <a:r>
              <a:rPr lang="en-US" sz="2000" dirty="0"/>
              <a:t> class ease the development of an object that listens to mouse clicks, movement, and/or wheel </a:t>
            </a:r>
            <a:r>
              <a:rPr lang="en-US" sz="2000" dirty="0" smtClean="0"/>
              <a:t>events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  <a:p>
            <a:pPr marL="0" indent="0">
              <a:lnSpc>
                <a:spcPts val="16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latin typeface="Courier New" pitchFamily="49" charset="0"/>
              </a:rPr>
              <a:t>MyMouseInputAdapter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extends</a:t>
            </a:r>
            <a:br>
              <a:rPr lang="en-US" sz="1600" b="1" dirty="0" smtClean="0">
                <a:latin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</a:rPr>
              <a:t>             </a:t>
            </a:r>
            <a:r>
              <a:rPr lang="en-US" sz="1600" b="1" dirty="0" err="1" smtClean="0">
                <a:latin typeface="Courier New" pitchFamily="49" charset="0"/>
              </a:rPr>
              <a:t>MouseInputAdapter</a:t>
            </a:r>
            <a:r>
              <a:rPr lang="en-US" sz="1600" b="1" dirty="0" smtClean="0">
                <a:latin typeface="Courier New" pitchFamily="49" charset="0"/>
              </a:rPr>
              <a:t> {</a:t>
            </a:r>
            <a:br>
              <a:rPr lang="en-US" sz="1600" b="1" dirty="0" smtClean="0">
                <a:latin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</a:rPr>
              <a:t>  public </a:t>
            </a:r>
            <a:r>
              <a:rPr lang="en-US" sz="1600" b="1" dirty="0">
                <a:latin typeface="Courier New" pitchFamily="49" charset="0"/>
              </a:rPr>
              <a:t>void </a:t>
            </a:r>
            <a:r>
              <a:rPr lang="en-US" sz="1600" b="1" dirty="0" err="1">
                <a:latin typeface="Courier New" pitchFamily="49" charset="0"/>
              </a:rPr>
              <a:t>mousePressed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MouseEvent</a:t>
            </a:r>
            <a:r>
              <a:rPr lang="en-US" sz="1600" b="1" dirty="0">
                <a:latin typeface="Courier New" pitchFamily="49" charset="0"/>
              </a:rPr>
              <a:t> event) </a:t>
            </a:r>
            <a:r>
              <a:rPr lang="en-US" sz="1600" b="1" dirty="0" smtClean="0">
                <a:latin typeface="Courier New" pitchFamily="49" charset="0"/>
              </a:rPr>
              <a:t>{</a:t>
            </a:r>
            <a:br>
              <a:rPr lang="en-US" sz="1600" b="1" dirty="0" smtClean="0">
                <a:latin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</a:rPr>
              <a:t>("Mouse was pressed</a:t>
            </a:r>
            <a:r>
              <a:rPr lang="en-US" sz="1600" b="1" dirty="0" smtClean="0">
                <a:latin typeface="Courier New" pitchFamily="49" charset="0"/>
              </a:rPr>
              <a:t>");</a:t>
            </a:r>
            <a:br>
              <a:rPr lang="en-US" sz="1600" b="1" dirty="0" smtClean="0">
                <a:latin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</a:rPr>
              <a:t>  }</a:t>
            </a:r>
            <a:br>
              <a:rPr lang="en-US" sz="1600" b="1" dirty="0" smtClean="0">
                <a:latin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</a:rPr>
              <a:t>  public </a:t>
            </a:r>
            <a:r>
              <a:rPr lang="en-US" sz="1600" b="1" dirty="0">
                <a:latin typeface="Courier New" pitchFamily="49" charset="0"/>
              </a:rPr>
              <a:t>void </a:t>
            </a:r>
            <a:r>
              <a:rPr lang="en-US" sz="1600" b="1" dirty="0" err="1">
                <a:latin typeface="Courier New" pitchFamily="49" charset="0"/>
              </a:rPr>
              <a:t>mouseDragged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MouseEvent</a:t>
            </a:r>
            <a:r>
              <a:rPr lang="en-US" sz="1600" b="1" dirty="0">
                <a:latin typeface="Courier New" pitchFamily="49" charset="0"/>
              </a:rPr>
              <a:t> event) </a:t>
            </a:r>
            <a:r>
              <a:rPr lang="en-US" sz="1600" b="1" dirty="0" smtClean="0">
                <a:latin typeface="Courier New" pitchFamily="49" charset="0"/>
              </a:rPr>
              <a:t>{</a:t>
            </a:r>
            <a:br>
              <a:rPr lang="en-US" sz="1600" b="1" dirty="0" smtClean="0">
                <a:latin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</a:rPr>
              <a:t>    Point </a:t>
            </a:r>
            <a:r>
              <a:rPr lang="en-US" sz="1600" b="1" dirty="0">
                <a:latin typeface="Courier New" pitchFamily="49" charset="0"/>
              </a:rPr>
              <a:t>p = </a:t>
            </a:r>
            <a:r>
              <a:rPr lang="en-US" sz="1600" b="1" dirty="0" err="1">
                <a:latin typeface="Courier New" pitchFamily="49" charset="0"/>
              </a:rPr>
              <a:t>event.getPoint</a:t>
            </a:r>
            <a:r>
              <a:rPr lang="en-US" sz="1600" b="1" dirty="0" smtClean="0">
                <a:latin typeface="Courier New" pitchFamily="49" charset="0"/>
              </a:rPr>
              <a:t>();</a:t>
            </a:r>
            <a:br>
              <a:rPr lang="en-US" sz="1600" b="1" dirty="0" smtClean="0">
                <a:latin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</a:rPr>
              <a:t>("Mouse is at " + p</a:t>
            </a:r>
            <a:r>
              <a:rPr lang="en-US" sz="1600" b="1" dirty="0" smtClean="0">
                <a:latin typeface="Courier New" pitchFamily="49" charset="0"/>
              </a:rPr>
              <a:t>);</a:t>
            </a:r>
            <a:br>
              <a:rPr lang="en-US" sz="1600" b="1" dirty="0" smtClean="0">
                <a:latin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ts val="16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>
              <a:lnSpc>
                <a:spcPts val="16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…</a:t>
            </a:r>
            <a:endParaRPr lang="en-US" sz="1600" b="1" dirty="0">
              <a:latin typeface="Courier New" pitchFamily="49" charset="0"/>
            </a:endParaRPr>
          </a:p>
          <a:p>
            <a:pPr marL="0" indent="0">
              <a:lnSpc>
                <a:spcPts val="1600"/>
              </a:lnSpc>
              <a:buFontTx/>
              <a:buNone/>
            </a:pPr>
            <a:r>
              <a:rPr lang="en-US" sz="1600" b="1" dirty="0" err="1" smtClean="0">
                <a:latin typeface="Courier New" pitchFamily="49" charset="0"/>
              </a:rPr>
              <a:t>MyMouseInputAdapter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adapter = </a:t>
            </a:r>
            <a:r>
              <a:rPr lang="en-US" sz="1600" b="1" dirty="0" smtClean="0">
                <a:latin typeface="Courier New" pitchFamily="49" charset="0"/>
              </a:rPr>
              <a:t>new</a:t>
            </a:r>
            <a:br>
              <a:rPr lang="en-US" sz="1600" b="1" dirty="0" smtClean="0">
                <a:latin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</a:rPr>
              <a:t>             </a:t>
            </a:r>
            <a:r>
              <a:rPr lang="en-US" sz="1600" b="1" dirty="0" err="1" smtClean="0">
                <a:latin typeface="Courier New" pitchFamily="49" charset="0"/>
              </a:rPr>
              <a:t>MyMouseInputAdapter</a:t>
            </a:r>
            <a:r>
              <a:rPr lang="en-US" sz="1600" b="1" dirty="0" smtClean="0">
                <a:latin typeface="Courier New" pitchFamily="49" charset="0"/>
              </a:rPr>
              <a:t>();</a:t>
            </a:r>
            <a:br>
              <a:rPr lang="en-US" sz="1600" b="1" dirty="0" smtClean="0">
                <a:latin typeface="Courier New" pitchFamily="49" charset="0"/>
              </a:rPr>
            </a:br>
            <a:r>
              <a:rPr lang="en-US" sz="1600" b="1" dirty="0" err="1" smtClean="0">
                <a:latin typeface="Courier New" pitchFamily="49" charset="0"/>
              </a:rPr>
              <a:t>myPanel.addMouseListener</a:t>
            </a:r>
            <a:r>
              <a:rPr lang="en-US" sz="1600" b="1" dirty="0" smtClean="0">
                <a:latin typeface="Courier New" pitchFamily="49" charset="0"/>
              </a:rPr>
              <a:t>(adapter</a:t>
            </a:r>
            <a:r>
              <a:rPr lang="en-US" sz="1600" b="1" dirty="0">
                <a:latin typeface="Courier New" pitchFamily="49" charset="0"/>
              </a:rPr>
              <a:t>); </a:t>
            </a:r>
            <a:r>
              <a:rPr lang="en-US" sz="1600" b="1" dirty="0" smtClean="0">
                <a:latin typeface="Courier New" pitchFamily="49" charset="0"/>
              </a:rPr>
              <a:t/>
            </a:r>
            <a:br>
              <a:rPr lang="en-US" sz="1600" b="1" dirty="0" smtClean="0">
                <a:latin typeface="Courier New" pitchFamily="49" charset="0"/>
              </a:rPr>
            </a:br>
            <a:r>
              <a:rPr lang="en-US" sz="1600" b="1" dirty="0" err="1" smtClean="0">
                <a:latin typeface="Courier New" pitchFamily="49" charset="0"/>
              </a:rPr>
              <a:t>myPanel.addMouseMotionListener</a:t>
            </a:r>
            <a:r>
              <a:rPr lang="en-US" sz="1600" b="1" dirty="0" smtClean="0">
                <a:latin typeface="Courier New" pitchFamily="49" charset="0"/>
              </a:rPr>
              <a:t>(adapter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9036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for keyboard events</a:t>
            </a:r>
            <a:endParaRPr lang="en-US" dirty="0" smtClean="0"/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ts val="1700"/>
              </a:lnSpc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KeyListener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17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keyPressed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KeyEvent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event);</a:t>
            </a:r>
            <a:br>
              <a:rPr lang="en-US" sz="17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keyReleased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KeyEvent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event);</a:t>
            </a:r>
            <a:br>
              <a:rPr lang="en-US" sz="17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keyTyped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KeyEvent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event);</a:t>
            </a:r>
            <a:br>
              <a:rPr lang="en-US" sz="17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17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…</a:t>
            </a:r>
            <a:br>
              <a:rPr lang="en-US" sz="17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// what key code was pressed? </a:t>
            </a:r>
            <a:r>
              <a:rPr lang="en-US" sz="1700" b="1" i="1" dirty="0" smtClean="0">
                <a:latin typeface="Courier New" pitchFamily="49" charset="0"/>
                <a:cs typeface="Courier New" pitchFamily="49" charset="0"/>
              </a:rPr>
              <a:t>(one for almost every key)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7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VK_A, VK_B, ..., VK_Z,</a:t>
            </a:r>
            <a:br>
              <a:rPr lang="en-US" sz="17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VK_0, ... VK_9, VK_F1, ... VK_F10, VK_UP, VK_LEFT, ...,</a:t>
            </a:r>
            <a:br>
              <a:rPr lang="en-US" sz="17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// Were any modifier keys held down?</a:t>
            </a:r>
            <a:br>
              <a:rPr lang="en-US" sz="17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CTRL_MASK, ALT_MASK, SHIFT_MASK</a:t>
            </a:r>
            <a:br>
              <a:rPr lang="en-US" sz="17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public char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getKeyChar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()</a:t>
            </a:r>
            <a:br>
              <a:rPr lang="en-US" sz="17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getKeyCode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()    // use VK_* with this</a:t>
            </a:r>
            <a:br>
              <a:rPr lang="en-US" sz="17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public Object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getSource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()</a:t>
            </a:r>
            <a:br>
              <a:rPr lang="en-US" sz="17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getModifiers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()  // use *_MASK with this</a:t>
            </a:r>
            <a:br>
              <a:rPr lang="en-US" sz="1700" b="1" dirty="0" smtClean="0">
                <a:latin typeface="Courier New" pitchFamily="49" charset="0"/>
                <a:cs typeface="Courier New" pitchFamily="49" charset="0"/>
              </a:rPr>
            </a:br>
            <a:endParaRPr lang="en-US" sz="1700" dirty="0" smtClean="0"/>
          </a:p>
          <a:p>
            <a:r>
              <a:rPr lang="en-US" dirty="0" smtClean="0"/>
              <a:t>Equivalent adapters, too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782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Focus: current target of keyboard input</a:t>
            </a:r>
            <a:endParaRPr lang="en-US" dirty="0" smtClean="0"/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a component doesn't have the focus, it will not receive events</a:t>
            </a:r>
          </a:p>
          <a:p>
            <a:r>
              <a:rPr lang="en-US" dirty="0" smtClean="0"/>
              <a:t>By default, most components don't receive focus</a:t>
            </a:r>
          </a:p>
          <a:p>
            <a:pPr lvl="1"/>
            <a:r>
              <a:rPr lang="en-US" dirty="0" smtClean="0"/>
              <a:t>Buttons, text fields, and some others default to on</a:t>
            </a: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JComponent</a:t>
            </a:r>
            <a:r>
              <a:rPr lang="en-US" sz="2600" dirty="0" smtClean="0"/>
              <a:t> </a:t>
            </a:r>
            <a:r>
              <a:rPr lang="en-US" dirty="0" smtClean="0"/>
              <a:t>methods for focus</a:t>
            </a:r>
          </a:p>
          <a:p>
            <a:pPr lvl="1"/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setFocusable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b)</a:t>
            </a:r>
          </a:p>
          <a:p>
            <a:pPr lvl="2"/>
            <a:r>
              <a:rPr lang="en-US" dirty="0" smtClean="0"/>
              <a:t>Sets whether this component can receive keyboard focus</a:t>
            </a:r>
          </a:p>
          <a:p>
            <a:pPr lvl="1"/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requestFocus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dirty="0" smtClean="0"/>
              <a:t>Asks for this component to be given the current keyboard focus</a:t>
            </a: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FocusListener</a:t>
            </a:r>
            <a:r>
              <a:rPr lang="en-US" dirty="0" smtClean="0"/>
              <a:t> (focus gained or lost),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focusAdapter</a:t>
            </a:r>
            <a:r>
              <a:rPr lang="en-US" dirty="0" smtClean="0"/>
              <a:t>, also available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284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events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Window events (closed, opened, </a:t>
            </a:r>
            <a:r>
              <a:rPr lang="en-US" dirty="0" err="1" smtClean="0"/>
              <a:t>iconified</a:t>
            </a:r>
            <a:r>
              <a:rPr lang="en-US" dirty="0" smtClean="0"/>
              <a:t>, ...)</a:t>
            </a:r>
          </a:p>
          <a:p>
            <a:r>
              <a:rPr lang="en-US" dirty="0" smtClean="0"/>
              <a:t>Change events (state changed in a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JSlider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Component events (component hidden, resized, shown, …)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JTree</a:t>
            </a:r>
            <a:r>
              <a:rPr lang="en-US" dirty="0"/>
              <a:t> select </a:t>
            </a:r>
            <a:r>
              <a:rPr lang="en-US" dirty="0" smtClean="0"/>
              <a:t>events</a:t>
            </a:r>
          </a:p>
          <a:p>
            <a:r>
              <a:rPr lang="en-US" dirty="0" smtClean="0"/>
              <a:t>Document events (for text fields)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0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Assignment 3: due Sunday October 30, 11:59PM</a:t>
            </a:r>
          </a:p>
          <a:p>
            <a:r>
              <a:rPr lang="en-US" sz="2400" dirty="0" smtClean="0"/>
              <a:t>Lectures</a:t>
            </a:r>
          </a:p>
          <a:p>
            <a:pPr lvl="1"/>
            <a:r>
              <a:rPr lang="en-US" sz="2100" smtClean="0"/>
              <a:t>W </a:t>
            </a:r>
            <a:r>
              <a:rPr lang="en-US" sz="2100" dirty="0" smtClean="0"/>
              <a:t>(Midterm review, including example questions)</a:t>
            </a:r>
          </a:p>
          <a:p>
            <a:r>
              <a:rPr lang="en-US" sz="2400" dirty="0" smtClean="0"/>
              <a:t>Upcoming: Friday 10/28, in class midterm – open book, open note, closed neighbor, closed electronic devices</a:t>
            </a:r>
          </a:p>
        </p:txBody>
      </p:sp>
    </p:spTree>
    <p:extLst>
      <p:ext uri="{BB962C8B-B14F-4D97-AF65-F5344CB8AC3E}">
        <p14:creationId xmlns:p14="http://schemas.microsoft.com/office/powerpoint/2010/main" val="124655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mistake…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… how to build a GUI well with …</a:t>
            </a:r>
          </a:p>
          <a:p>
            <a:r>
              <a:rPr lang="en-US" dirty="0" smtClean="0"/>
              <a:t>… what is a good UI for people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Just another version of “building the system right vs. building the right system”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We’ll come back to some usability issues – much more related to “building the right system” later in the term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4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68172" y="1174537"/>
            <a:ext cx="2207656" cy="450892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bliqueTopRight">
                <a:rot lat="0" lon="1200000" rev="0"/>
              </a:camera>
              <a:lightRig rig="threePt" dir="t"/>
            </a:scene3d>
            <a:sp3d prstMaterial="dkEdge">
              <a:bevelB w="69850" h="69850" prst="divot"/>
            </a:sp3d>
          </a:bodyPr>
          <a:lstStyle/>
          <a:p>
            <a:pPr algn="ctr"/>
            <a:r>
              <a:rPr lang="en-US" sz="28700" b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?</a:t>
            </a:r>
            <a:endParaRPr lang="en-US" sz="28700" b="1" dirty="0">
              <a:solidFill>
                <a:srgbClr val="7030A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8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 GUI History</a:t>
            </a:r>
            <a:endParaRPr lang="en-US" smtClean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Abstract Windowing Toolkit (AWT): Sun's initial effort to create a set of cross-platform GUI classes (JDK 1.0 - 1.1)</a:t>
            </a:r>
          </a:p>
          <a:p>
            <a:pPr lvl="1"/>
            <a:r>
              <a:rPr lang="en-US" dirty="0" smtClean="0"/>
              <a:t>Maps general Java code to each operating system's real GUI system</a:t>
            </a:r>
          </a:p>
          <a:p>
            <a:pPr lvl="1"/>
            <a:r>
              <a:rPr lang="en-US" dirty="0" smtClean="0"/>
              <a:t>Limited to lowest common denominator; clunky to use</a:t>
            </a:r>
          </a:p>
          <a:p>
            <a:r>
              <a:rPr lang="en-US" dirty="0" smtClean="0"/>
              <a:t>Swing: A newer GUI library written from the ground up that allows much more powerful graphics and GUI construction (JDK 1.2+)</a:t>
            </a:r>
          </a:p>
          <a:p>
            <a:pPr lvl="1"/>
            <a:r>
              <a:rPr lang="en-US" dirty="0" smtClean="0"/>
              <a:t>Paints GUI controls itself pixel-by-pixel rather than handing off to OS</a:t>
            </a:r>
          </a:p>
          <a:p>
            <a:pPr lvl="1"/>
            <a:r>
              <a:rPr lang="en-US" dirty="0" smtClean="0"/>
              <a:t>Better features, better compatibility, better design</a:t>
            </a:r>
          </a:p>
          <a:p>
            <a:r>
              <a:rPr lang="en-US" dirty="0" smtClean="0"/>
              <a:t>Warning: Both exist in Java now; easy to get them mixed up; still have to use both in various places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006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 terminology</a:t>
            </a:r>
            <a:endParaRPr lang="en-US" smtClean="0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window</a:t>
            </a:r>
            <a:r>
              <a:rPr lang="en-US" sz="2800" dirty="0" smtClean="0"/>
              <a:t>: A first-class citizen of the graphical desktop</a:t>
            </a:r>
          </a:p>
          <a:p>
            <a:pPr lvl="1"/>
            <a:r>
              <a:rPr lang="en-US" sz="2400" dirty="0" smtClean="0"/>
              <a:t>Also called a top-level container</a:t>
            </a:r>
          </a:p>
          <a:p>
            <a:pPr lvl="1"/>
            <a:r>
              <a:rPr lang="en-US" sz="2400" dirty="0" smtClean="0"/>
              <a:t>Ex: frame, dialog box, applet</a:t>
            </a:r>
          </a:p>
          <a:p>
            <a:r>
              <a:rPr lang="en-US" sz="2800" i="1" dirty="0">
                <a:solidFill>
                  <a:srgbClr val="FF0000"/>
                </a:solidFill>
              </a:rPr>
              <a:t>component</a:t>
            </a:r>
            <a:r>
              <a:rPr lang="en-US" sz="2800" dirty="0" smtClean="0"/>
              <a:t>: A GUI widget that resides in a window</a:t>
            </a:r>
          </a:p>
          <a:p>
            <a:pPr lvl="1"/>
            <a:r>
              <a:rPr lang="en-US" sz="2400" dirty="0" smtClean="0"/>
              <a:t>Also called controls in many other languages</a:t>
            </a:r>
          </a:p>
          <a:p>
            <a:pPr lvl="1"/>
            <a:r>
              <a:rPr lang="en-US" sz="2400" dirty="0" smtClean="0"/>
              <a:t>Ex: button, text box, label</a:t>
            </a:r>
          </a:p>
          <a:p>
            <a:r>
              <a:rPr lang="en-US" sz="2800" i="1" dirty="0">
                <a:solidFill>
                  <a:srgbClr val="FF0000"/>
                </a:solidFill>
              </a:rPr>
              <a:t>container</a:t>
            </a:r>
            <a:r>
              <a:rPr lang="en-US" sz="2800" dirty="0" smtClean="0"/>
              <a:t>: A logical grouping for storing components</a:t>
            </a:r>
          </a:p>
          <a:p>
            <a:pPr lvl="1"/>
            <a:r>
              <a:rPr lang="en-US" sz="2400" dirty="0" smtClean="0"/>
              <a:t>Ex: panel, box</a:t>
            </a:r>
            <a:endParaRPr lang="en-US" sz="2400" dirty="0" smtClean="0"/>
          </a:p>
        </p:txBody>
      </p:sp>
      <p:pic>
        <p:nvPicPr>
          <p:cNvPr id="422916" name="Picture 4" descr="7CelsiusConver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81600"/>
            <a:ext cx="81534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0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 components (partial)</a:t>
            </a:r>
            <a:endParaRPr lang="en-US" dirty="0" smtClean="0"/>
          </a:p>
        </p:txBody>
      </p:sp>
      <p:pic>
        <p:nvPicPr>
          <p:cNvPr id="464900" name="Picture 4" descr="compon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494940"/>
            <a:ext cx="7848600" cy="509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4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Swing inheritance hierarchy</a:t>
            </a:r>
            <a:endParaRPr lang="en-US" smtClean="0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300" b="1" dirty="0">
                <a:latin typeface="Courier New" pitchFamily="49" charset="0"/>
                <a:cs typeface="Courier New" pitchFamily="49" charset="0"/>
              </a:rPr>
              <a:t>Component  (AWT)</a:t>
            </a:r>
          </a:p>
          <a:p>
            <a:pPr lvl="1"/>
            <a:r>
              <a:rPr lang="en-US" sz="2300" b="1" dirty="0">
                <a:latin typeface="Courier New" pitchFamily="49" charset="0"/>
                <a:cs typeface="Courier New" pitchFamily="49" charset="0"/>
              </a:rPr>
              <a:t>Window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Frame</a:t>
            </a:r>
          </a:p>
          <a:p>
            <a:pPr lvl="3"/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 (Swing)</a:t>
            </a:r>
          </a:p>
          <a:p>
            <a:pPr lvl="3"/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JDialog</a:t>
            </a:r>
            <a:endParaRPr lang="en-US" sz="2300" b="1" dirty="0">
              <a:latin typeface="Courier New" pitchFamily="49" charset="0"/>
              <a:cs typeface="Courier New" pitchFamily="49" charset="0"/>
            </a:endParaRPr>
          </a:p>
          <a:p>
            <a:pPr lvl="3"/>
            <a:endParaRPr lang="en-US" dirty="0" smtClean="0"/>
          </a:p>
          <a:p>
            <a:pPr lvl="1"/>
            <a:r>
              <a:rPr lang="en-US" sz="2300" b="1" dirty="0">
                <a:latin typeface="Courier New" pitchFamily="49" charset="0"/>
                <a:cs typeface="Courier New" pitchFamily="49" charset="0"/>
              </a:rPr>
              <a:t>Container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JComponent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(Swing)</a:t>
            </a:r>
          </a:p>
          <a:p>
            <a:pPr lvl="3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JColorChooser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JFileChooser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JComboBox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JMenuBar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JOptionPane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JPanel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JPopupMenu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JProgressBar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JScrollbar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JScrollPane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JSlider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JSpinner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JSplitPane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JTabbedPane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JTable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</a:t>
            </a:r>
          </a:p>
          <a:p>
            <a:pPr lvl="3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JToolbar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JTree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JTextArea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...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4964" name="Text Box 4"/>
          <p:cNvSpPr txBox="1">
            <a:spLocks noChangeArrowheads="1"/>
          </p:cNvSpPr>
          <p:nvPr/>
        </p:nvSpPr>
        <p:spPr bwMode="auto">
          <a:xfrm>
            <a:off x="5410200" y="1676400"/>
            <a:ext cx="32893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>
                <a:latin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</a:rPr>
              <a:t>java.awt</a:t>
            </a:r>
            <a:r>
              <a:rPr lang="en-US" b="1" dirty="0">
                <a:latin typeface="Courier New" pitchFamily="49" charset="0"/>
              </a:rPr>
              <a:t>.*;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</a:rPr>
              <a:t>javax.swing</a:t>
            </a:r>
            <a:r>
              <a:rPr lang="en-US" b="1" dirty="0">
                <a:latin typeface="Courier New" pitchFamily="49" charset="0"/>
              </a:rPr>
              <a:t>.*;</a:t>
            </a:r>
          </a:p>
        </p:txBody>
      </p:sp>
    </p:spTree>
    <p:extLst>
      <p:ext uri="{BB962C8B-B14F-4D97-AF65-F5344CB8AC3E}">
        <p14:creationId xmlns:p14="http://schemas.microsoft.com/office/powerpoint/2010/main" val="120298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 properties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562600"/>
          </a:xfrm>
        </p:spPr>
        <p:txBody>
          <a:bodyPr>
            <a:normAutofit/>
          </a:bodyPr>
          <a:lstStyle/>
          <a:p>
            <a:pPr lvl="1"/>
            <a:r>
              <a:rPr lang="en-US" sz="2000" dirty="0" smtClean="0">
                <a:solidFill>
                  <a:srgbClr val="404040"/>
                </a:solidFill>
              </a:rPr>
              <a:t>Each has a 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get/is</a:t>
            </a:r>
            <a:r>
              <a:rPr lang="en-US" sz="2000" dirty="0" smtClean="0">
                <a:solidFill>
                  <a:srgbClr val="404040"/>
                </a:solidFill>
              </a:rPr>
              <a:t> </a:t>
            </a:r>
            <a:r>
              <a:rPr lang="en-US" sz="2000" dirty="0" err="1" smtClean="0">
                <a:solidFill>
                  <a:srgbClr val="404040"/>
                </a:solidFill>
              </a:rPr>
              <a:t>accessor</a:t>
            </a:r>
            <a:r>
              <a:rPr lang="en-US" sz="2000" dirty="0" smtClean="0">
                <a:solidFill>
                  <a:srgbClr val="404040"/>
                </a:solidFill>
              </a:rPr>
              <a:t> and a </a:t>
            </a:r>
            <a:r>
              <a:rPr lang="en-US" sz="2000" b="1" dirty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sz="2000" dirty="0" smtClean="0">
                <a:solidFill>
                  <a:srgbClr val="404040"/>
                </a:solidFill>
              </a:rPr>
              <a:t> modifier </a:t>
            </a:r>
            <a:endParaRPr lang="en-US" sz="2000" dirty="0" smtClean="0">
              <a:solidFill>
                <a:srgbClr val="404040"/>
              </a:solidFill>
            </a:endParaRPr>
          </a:p>
          <a:p>
            <a:pPr lvl="1"/>
            <a:r>
              <a:rPr lang="en-US" sz="2000" dirty="0" smtClean="0">
                <a:solidFill>
                  <a:srgbClr val="404040"/>
                </a:solidFill>
              </a:rPr>
              <a:t>Ex: </a:t>
            </a: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</a:rPr>
              <a:t>getColor</a:t>
            </a:r>
            <a:r>
              <a:rPr lang="en-US" sz="2000" b="1" dirty="0" smtClean="0">
                <a:solidFill>
                  <a:srgbClr val="404040"/>
                </a:solidFill>
              </a:rPr>
              <a:t>, </a:t>
            </a: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</a:rPr>
              <a:t>setFont</a:t>
            </a:r>
            <a:r>
              <a:rPr lang="en-US" sz="2000" b="1" dirty="0" smtClean="0">
                <a:solidFill>
                  <a:srgbClr val="404040"/>
                </a:solidFill>
              </a:rPr>
              <a:t>, </a:t>
            </a: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</a:rPr>
              <a:t>setEnabled</a:t>
            </a:r>
            <a:r>
              <a:rPr lang="en-US" sz="2000" b="1" dirty="0" smtClean="0">
                <a:solidFill>
                  <a:srgbClr val="404040"/>
                </a:solidFill>
              </a:rPr>
              <a:t>, </a:t>
            </a: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</a:rPr>
              <a:t>isVisible</a:t>
            </a:r>
            <a:endParaRPr lang="en-US" sz="2000" b="1" dirty="0" smtClean="0">
              <a:solidFill>
                <a:srgbClr val="404040"/>
              </a:solidFill>
              <a:latin typeface="Courier New" pitchFamily="49" charset="0"/>
            </a:endParaRPr>
          </a:p>
        </p:txBody>
      </p:sp>
      <p:graphicFrame>
        <p:nvGraphicFramePr>
          <p:cNvPr id="427158" name="Group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194959"/>
              </p:ext>
            </p:extLst>
          </p:nvPr>
        </p:nvGraphicFramePr>
        <p:xfrm>
          <a:off x="228600" y="2440940"/>
          <a:ext cx="8693150" cy="4134485"/>
        </p:xfrm>
        <a:graphic>
          <a:graphicData uri="http://schemas.openxmlformats.org/drawingml/2006/table">
            <a:tbl>
              <a:tblPr/>
              <a:tblGrid>
                <a:gridCol w="2468563"/>
                <a:gridCol w="1722437"/>
                <a:gridCol w="4502150"/>
              </a:tblGrid>
              <a:tr h="333375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background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background color behind component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border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border line around component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enabled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whether it can be interacted with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focusable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whether key text can be typed on 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font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Font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font used for text in component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foreground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foreground color of component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55563" marR="0" lvl="0" indent="-63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height, width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component's current size in pixels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visible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whether component can be seen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tooltip 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text shown when hovering mouse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size, minimum / maximum / preferred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Dimension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various sizes, size limits, or desired sizes that the component may take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44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err="1" smtClean="0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>A window holding components</a:t>
            </a:r>
            <a:endParaRPr lang="en-US" dirty="0" smtClean="0"/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Constructors with an optional title</a:t>
            </a:r>
            <a:br>
              <a:rPr lang="en-US" dirty="0" smtClean="0"/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(String title)</a:t>
            </a:r>
            <a:endParaRPr lang="en-US" sz="2400" dirty="0" smtClean="0"/>
          </a:p>
          <a:p>
            <a:r>
              <a:rPr lang="en-US" dirty="0" smtClean="0"/>
              <a:t>Make </a:t>
            </a:r>
            <a:r>
              <a:rPr lang="en-US" dirty="0"/>
              <a:t>a frame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appear </a:t>
            </a:r>
            <a:r>
              <a:rPr lang="en-US" dirty="0"/>
              <a:t>on the </a:t>
            </a:r>
            <a:r>
              <a:rPr lang="en-US" dirty="0" smtClean="0"/>
              <a:t>screen</a:t>
            </a:r>
            <a:br>
              <a:rPr lang="en-US" dirty="0" smtClean="0"/>
            </a:b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f.se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tVisible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(true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void</a:t>
            </a:r>
          </a:p>
          <a:p>
            <a:r>
              <a:rPr lang="en-US" dirty="0" smtClean="0"/>
              <a:t>Place </a:t>
            </a:r>
            <a:r>
              <a:rPr lang="en-US" dirty="0"/>
              <a:t>the given component or container inside the </a:t>
            </a:r>
            <a:r>
              <a:rPr lang="en-US" dirty="0" smtClean="0"/>
              <a:t>frame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f.a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(Component comp)</a:t>
            </a:r>
          </a:p>
          <a:p>
            <a:r>
              <a:rPr lang="en-US" dirty="0"/>
              <a:t>Make the frame perform a given action when it closes</a:t>
            </a:r>
            <a:br>
              <a:rPr lang="en-US" dirty="0"/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op)</a:t>
            </a:r>
            <a:endParaRPr lang="en-US" dirty="0"/>
          </a:p>
          <a:p>
            <a:pPr lvl="1"/>
            <a:r>
              <a:rPr lang="en-US" dirty="0"/>
              <a:t>Common value passed: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JFrame.EXIT_ON_CLOSE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If not set, the program will never exit even if the frame is closed</a:t>
            </a:r>
          </a:p>
          <a:p>
            <a:r>
              <a:rPr lang="en-US" dirty="0"/>
              <a:t>Give the frame a fixed size in pixels</a:t>
            </a:r>
            <a:br>
              <a:rPr lang="en-US" dirty="0"/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width,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height)</a:t>
            </a:r>
            <a:endParaRPr lang="en-US" dirty="0"/>
          </a:p>
          <a:p>
            <a:r>
              <a:rPr lang="en-US" dirty="0"/>
              <a:t>Resize the frame to fit the components tightly</a:t>
            </a:r>
            <a:br>
              <a:rPr lang="en-US" dirty="0"/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void pack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429060" name="Picture 4" descr="jfr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662" y="990600"/>
            <a:ext cx="22098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6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n-course-lectur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dn-course-lecture</Template>
  <TotalTime>2680</TotalTime>
  <Words>1271</Words>
  <Application>Microsoft Office PowerPoint</Application>
  <PresentationFormat>On-screen Show (4:3)</PresentationFormat>
  <Paragraphs>249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dn-course-lecture</vt:lpstr>
      <vt:lpstr>CSE 331 Software Design &amp; Implementation GUI &amp; (a little on) design patterns iII</vt:lpstr>
      <vt:lpstr>Why learn GUIs?</vt:lpstr>
      <vt:lpstr>Don’t mistake…</vt:lpstr>
      <vt:lpstr>Java GUI History</vt:lpstr>
      <vt:lpstr>GUI terminology</vt:lpstr>
      <vt:lpstr>Swing components (partial)</vt:lpstr>
      <vt:lpstr>Swing inheritance hierarchy</vt:lpstr>
      <vt:lpstr>Component properties</vt:lpstr>
      <vt:lpstr>JFrame A window holding components</vt:lpstr>
      <vt:lpstr>GUI example</vt:lpstr>
      <vt:lpstr>It’s tedious… and there is more …</vt:lpstr>
      <vt:lpstr>GUI control structure inversion-of-control</vt:lpstr>
      <vt:lpstr>Event-driven programming</vt:lpstr>
      <vt:lpstr>Action events</vt:lpstr>
      <vt:lpstr>Implementing a listener</vt:lpstr>
      <vt:lpstr>Event hierarchy</vt:lpstr>
      <vt:lpstr>Nested classes</vt:lpstr>
      <vt:lpstr>GUI event example</vt:lpstr>
      <vt:lpstr>Mouse and keyboard events</vt:lpstr>
      <vt:lpstr>MouseListener interface</vt:lpstr>
      <vt:lpstr>Implementing listener</vt:lpstr>
      <vt:lpstr>Adapter pattern to the rescue</vt:lpstr>
      <vt:lpstr>An abstract event adapter</vt:lpstr>
      <vt:lpstr>Using MouseEvent</vt:lpstr>
      <vt:lpstr>Mouse input listener</vt:lpstr>
      <vt:lpstr>Similar for keyboard events</vt:lpstr>
      <vt:lpstr>Focus: current target of keyboard input</vt:lpstr>
      <vt:lpstr>Other events</vt:lpstr>
      <vt:lpstr>Next steps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cse</dc:creator>
  <cp:lastModifiedBy>CSE</cp:lastModifiedBy>
  <cp:revision>346</cp:revision>
  <dcterms:created xsi:type="dcterms:W3CDTF">2010-04-09T16:31:30Z</dcterms:created>
  <dcterms:modified xsi:type="dcterms:W3CDTF">2011-10-24T17:42:28Z</dcterms:modified>
</cp:coreProperties>
</file>