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07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C8E5F-F276-468B-8BA5-5D4EDA9A97D6}">
          <p14:sldIdLst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</p14:sldIdLst>
        </p14:section>
        <p14:section name="Untitled Section" id="{2C1532E2-7040-4815-BE1A-A034E14BDC9F}">
          <p14:sldIdLst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48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DCCA26F-C783-49A4-B9A0-27C24732CCB6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ABCC0E5-58D3-417E-B5D1-CE964B5E1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4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CC0E5-58D3-417E-B5D1-CE964B5E12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midterm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 – specifications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value of specifications in addressing complexity in software</a:t>
            </a:r>
          </a:p>
          <a:p>
            <a:r>
              <a:rPr lang="en-US" dirty="0" smtClean="0"/>
              <a:t>The dual roles of client and implementer</a:t>
            </a:r>
          </a:p>
          <a:p>
            <a:pPr lvl="1"/>
            <a:r>
              <a:rPr lang="en-US" dirty="0" smtClean="0"/>
              <a:t>What does the client depend upon?</a:t>
            </a:r>
          </a:p>
          <a:p>
            <a:pPr lvl="1"/>
            <a:r>
              <a:rPr lang="en-US" dirty="0" smtClean="0"/>
              <a:t>What does the implementer need to provide?</a:t>
            </a:r>
          </a:p>
          <a:p>
            <a:pPr lvl="1"/>
            <a:r>
              <a:rPr lang="en-US" dirty="0" smtClean="0"/>
              <a:t>Why is a specification useful for this?</a:t>
            </a:r>
          </a:p>
          <a:p>
            <a:r>
              <a:rPr lang="en-US" dirty="0" smtClean="0"/>
              <a:t>Why not just read code?  Just use documentation?  Just use Java interfaces?  Etc.? </a:t>
            </a:r>
          </a:p>
          <a:p>
            <a:r>
              <a:rPr lang="en-US" dirty="0" err="1" smtClean="0"/>
              <a:t>Javadoc</a:t>
            </a:r>
            <a:r>
              <a:rPr lang="en-US" dirty="0" smtClean="0"/>
              <a:t> and the 331 extensions to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7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3 – 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Testing is one form of quality assurance for software</a:t>
            </a:r>
          </a:p>
          <a:p>
            <a:r>
              <a:rPr lang="en-US" dirty="0" smtClean="0"/>
              <a:t>Testing terminology – pass, fail, test case, test suite, …</a:t>
            </a:r>
          </a:p>
          <a:p>
            <a:r>
              <a:rPr lang="en-US" dirty="0" smtClean="0"/>
              <a:t>General notion of kinds of testing</a:t>
            </a:r>
          </a:p>
          <a:p>
            <a:r>
              <a:rPr lang="en-US" dirty="0" smtClean="0"/>
              <a:t>Subdomains</a:t>
            </a:r>
          </a:p>
          <a:p>
            <a:r>
              <a:rPr lang="en-US" dirty="0" err="1" smtClean="0"/>
              <a:t>JUnit’s</a:t>
            </a:r>
            <a:r>
              <a:rPr lang="en-US" dirty="0" smtClean="0"/>
              <a:t> role – what can it help you do and not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45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4 – equality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notions of equality</a:t>
            </a:r>
          </a:p>
          <a:p>
            <a:r>
              <a:rPr lang="en-US" dirty="0" smtClean="0"/>
              <a:t>Key underlying properties of (any useful) equality</a:t>
            </a:r>
          </a:p>
          <a:p>
            <a:r>
              <a:rPr lang="en-US" dirty="0" smtClean="0"/>
              <a:t>Relationship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Overriding vs. overloading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65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 5 and 6 – ADTs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Motivations for the use of ADTs</a:t>
            </a:r>
          </a:p>
          <a:p>
            <a:r>
              <a:rPr lang="en-US" dirty="0" smtClean="0"/>
              <a:t>Primary focus on ADT operations rather than representations</a:t>
            </a:r>
          </a:p>
          <a:p>
            <a:pPr lvl="1"/>
            <a:r>
              <a:rPr lang="en-US" dirty="0" smtClean="0"/>
              <a:t>Different kinds of ADT operations (observers, </a:t>
            </a:r>
            <a:r>
              <a:rPr lang="en-US" dirty="0" err="1" smtClean="0"/>
              <a:t>mutators</a:t>
            </a:r>
            <a:r>
              <a:rPr lang="en-US" dirty="0" smtClean="0"/>
              <a:t>, etc.) and differences between mutable and immutable ADTs</a:t>
            </a:r>
          </a:p>
          <a:p>
            <a:pPr lvl="1"/>
            <a:r>
              <a:rPr lang="en-US" dirty="0" smtClean="0"/>
              <a:t>Hide the implementation decisions to allow change</a:t>
            </a:r>
          </a:p>
          <a:p>
            <a:r>
              <a:rPr lang="en-US" dirty="0" smtClean="0"/>
              <a:t>Abstraction function – what is it, why is it important, how is it used?</a:t>
            </a:r>
          </a:p>
          <a:p>
            <a:r>
              <a:rPr lang="en-US" dirty="0" smtClean="0"/>
              <a:t>Representation invariant – </a:t>
            </a:r>
            <a:r>
              <a:rPr lang="en-US" dirty="0"/>
              <a:t>what is it, why is it important, how is it used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relationship between the AF and RI, the ADT and its implementation (that diagram)</a:t>
            </a:r>
          </a:p>
          <a:p>
            <a:r>
              <a:rPr lang="en-US" dirty="0" smtClean="0"/>
              <a:t>Representation exposure – what is it, how to eliminate it?</a:t>
            </a:r>
          </a:p>
        </p:txBody>
      </p:sp>
    </p:spTree>
    <p:extLst>
      <p:ext uri="{BB962C8B-B14F-4D97-AF65-F5344CB8AC3E}">
        <p14:creationId xmlns:p14="http://schemas.microsoft.com/office/powerpoint/2010/main" val="2475466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7 – subtyping &amp;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way to share behaviors and/or code</a:t>
            </a:r>
          </a:p>
          <a:p>
            <a:r>
              <a:rPr lang="en-US" dirty="0" smtClean="0"/>
              <a:t>Weaker and stronger specifications – and the relationship to satisfying implementations</a:t>
            </a:r>
          </a:p>
          <a:p>
            <a:r>
              <a:rPr lang="en-US" dirty="0" smtClean="0"/>
              <a:t>True subtyping vs. Java subtyping – allowing substitutability</a:t>
            </a:r>
          </a:p>
          <a:p>
            <a:r>
              <a:rPr lang="en-US" dirty="0" smtClean="0"/>
              <a:t>Subtyping is over specifications; </a:t>
            </a:r>
            <a:r>
              <a:rPr lang="en-US" dirty="0" err="1" smtClean="0"/>
              <a:t>subclassing</a:t>
            </a:r>
            <a:r>
              <a:rPr lang="en-US" dirty="0" smtClean="0"/>
              <a:t> is over implementations – both use similar mechanisms in Java</a:t>
            </a:r>
          </a:p>
          <a:p>
            <a:r>
              <a:rPr lang="en-US" dirty="0" smtClean="0"/>
              <a:t>Mutability can be useful, but can confuse the issue of true subtyping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7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8 – modular design principles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Cohesion (why together?) and coupling (how do modules interact?)</a:t>
            </a:r>
          </a:p>
          <a:p>
            <a:r>
              <a:rPr lang="en-US" dirty="0" smtClean="0"/>
              <a:t>Different kinds of dependences – invokes, names, extends, etc.</a:t>
            </a:r>
          </a:p>
          <a:p>
            <a:r>
              <a:rPr lang="en-US" dirty="0" smtClean="0"/>
              <a:t>Ways to manage dependences – e.g., Law of Demeter</a:t>
            </a:r>
          </a:p>
          <a:p>
            <a:r>
              <a:rPr lang="en-US" dirty="0" smtClean="0"/>
              <a:t>Module dependence diagrams (largely to identify coupling)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32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9 – design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 list of good things to do in coding</a:t>
            </a:r>
          </a:p>
          <a:p>
            <a:r>
              <a:rPr lang="en-US" dirty="0" smtClean="0"/>
              <a:t>Method, field, constructor design</a:t>
            </a:r>
          </a:p>
          <a:p>
            <a:r>
              <a:rPr lang="en-US" dirty="0" smtClean="0"/>
              <a:t>Naming</a:t>
            </a:r>
          </a:p>
          <a:p>
            <a:r>
              <a:rPr lang="en-US" dirty="0" smtClean="0"/>
              <a:t>Class design ideals (cohesion, coupling, clarity, etc.)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Invariants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 vs. non-static;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vs.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; etc.</a:t>
            </a:r>
          </a:p>
          <a:p>
            <a:r>
              <a:rPr lang="en-US" dirty="0" smtClean="0"/>
              <a:t>Selecting types</a:t>
            </a:r>
          </a:p>
          <a:p>
            <a:r>
              <a:rPr lang="en-US" dirty="0" smtClean="0"/>
              <a:t>Independence of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Lectures 10-12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 patterns, basic GUI</a:t>
            </a:r>
          </a:p>
          <a:p>
            <a:r>
              <a:rPr lang="en-US" dirty="0" smtClean="0"/>
              <a:t>Not a focus of this test – will be fair game on the final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8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kind of testing…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Actually, it’s the same as software testing (mostly)</a:t>
            </a:r>
          </a:p>
          <a:p>
            <a:r>
              <a:rPr lang="en-US" dirty="0" smtClean="0"/>
              <a:t>By picking effective subdomains, I hope to determine how likely it is that you understand the material – it’s inherently sampling, not proof</a:t>
            </a:r>
          </a:p>
          <a:p>
            <a:r>
              <a:rPr lang="en-US" dirty="0" smtClean="0"/>
              <a:t>In this situation, a single test suite will be executed across 56 different processors</a:t>
            </a:r>
          </a:p>
        </p:txBody>
      </p:sp>
    </p:spTree>
    <p:extLst>
      <p:ext uri="{BB962C8B-B14F-4D97-AF65-F5344CB8AC3E}">
        <p14:creationId xmlns:p14="http://schemas.microsoft.com/office/powerpoint/2010/main" val="392714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form of the test:</a:t>
            </a:r>
            <a:br>
              <a:rPr lang="en-US" dirty="0" smtClean="0"/>
            </a:br>
            <a:r>
              <a:rPr lang="en-US" sz="3600" dirty="0" smtClean="0"/>
              <a:t>Subject to some (but limited) change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 I: True/false with a brief justification</a:t>
            </a:r>
          </a:p>
          <a:p>
            <a:pPr lvl="1"/>
            <a:r>
              <a:rPr lang="en-US" dirty="0" smtClean="0"/>
              <a:t>5-10 questions </a:t>
            </a:r>
          </a:p>
          <a:p>
            <a:r>
              <a:rPr lang="en-US" dirty="0" smtClean="0"/>
              <a:t>Two examples from last year</a:t>
            </a:r>
          </a:p>
          <a:p>
            <a:pPr lvl="1"/>
            <a:r>
              <a:rPr lang="en-US" i="1" dirty="0" smtClean="0"/>
              <a:t>“</a:t>
            </a:r>
            <a:r>
              <a:rPr lang="en-US" i="1" dirty="0" err="1" smtClean="0"/>
              <a:t>hashCode</a:t>
            </a:r>
            <a:r>
              <a:rPr lang="en-US" i="1" dirty="0" smtClean="0"/>
              <a:t> can be determined at most once – that is, only when it is first actually requested by a client and then it can be cached.”</a:t>
            </a:r>
          </a:p>
          <a:p>
            <a:pPr lvl="1"/>
            <a:r>
              <a:rPr lang="en-US" i="1" dirty="0" smtClean="0"/>
              <a:t>“If an immutable object throws an exception, it is never left in an undesirable or indeterminate state.”</a:t>
            </a:r>
          </a:p>
          <a:p>
            <a:pPr lvl="1"/>
            <a:endParaRPr lang="en-US" i="1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2247900" y="5294293"/>
            <a:ext cx="4648200" cy="954107"/>
          </a:xfrm>
          <a:prstGeom prst="rect">
            <a:avLst/>
          </a:prstGeom>
          <a:solidFill>
            <a:srgbClr val="92D050"/>
          </a:solidFill>
          <a:ln>
            <a:solidFill>
              <a:srgbClr val="92D050">
                <a:alpha val="50000"/>
              </a:srgbClr>
            </a:solidFill>
          </a:ln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cs typeface="Courier New" pitchFamily="49" charset="0"/>
              </a:rPr>
              <a:t>In small groups, spend </a:t>
            </a:r>
            <a:r>
              <a:rPr lang="en-US" sz="2800" b="1" dirty="0" smtClean="0">
                <a:cs typeface="Courier New" pitchFamily="49" charset="0"/>
              </a:rPr>
              <a:t>two minutes discussing these</a:t>
            </a:r>
            <a:endParaRPr lang="en-US" sz="28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7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than on last year’s exam – now about 20% of the total points</a:t>
            </a:r>
          </a:p>
          <a:p>
            <a:pPr lvl="1"/>
            <a:r>
              <a:rPr lang="en-US" dirty="0" smtClean="0"/>
              <a:t>Don’t worry about white-box testing, as we haven’t yet covered it</a:t>
            </a:r>
          </a:p>
          <a:p>
            <a:r>
              <a:rPr lang="en-US" dirty="0" smtClean="0"/>
              <a:t>Likely kinds of questions</a:t>
            </a:r>
          </a:p>
          <a:p>
            <a:pPr lvl="1"/>
            <a:r>
              <a:rPr lang="en-US" dirty="0" smtClean="0"/>
              <a:t>In what ways is/is not unit testing like &lt;some other kind of testing like system testing or acceptance testing or …&gt;? You will not need a deep understanding of these other kinds of testing</a:t>
            </a:r>
          </a:p>
          <a:p>
            <a:pPr lvl="1"/>
            <a:r>
              <a:rPr lang="en-US" dirty="0" smtClean="0"/>
              <a:t>Write some black-box tests for a given specification and describe what subdomains they are intended to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0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Specifications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(Not entirely distinct from the next Part on ADTs)</a:t>
            </a:r>
          </a:p>
          <a:p>
            <a:r>
              <a:rPr lang="en-US" dirty="0" smtClean="0"/>
              <a:t>Likely kinds of questions</a:t>
            </a:r>
          </a:p>
          <a:p>
            <a:pPr lvl="1"/>
            <a:r>
              <a:rPr lang="en-US" dirty="0" smtClean="0"/>
              <a:t>Infer a </a:t>
            </a:r>
            <a:r>
              <a:rPr lang="en-US" i="1" dirty="0" smtClean="0"/>
              <a:t>likely</a:t>
            </a:r>
            <a:r>
              <a:rPr lang="en-US" dirty="0" smtClean="0"/>
              <a:t> specification (requires/modifies/etc.) from a piece of code</a:t>
            </a:r>
          </a:p>
          <a:p>
            <a:pPr lvl="1"/>
            <a:r>
              <a:rPr lang="en-US" dirty="0" smtClean="0"/>
              <a:t>Given a specification, provide an implementation that is almost surely </a:t>
            </a:r>
            <a:r>
              <a:rPr lang="en-US" i="1" dirty="0" smtClean="0"/>
              <a:t>not</a:t>
            </a:r>
            <a:r>
              <a:rPr lang="en-US" dirty="0" smtClean="0"/>
              <a:t> what the specification intended</a:t>
            </a:r>
          </a:p>
          <a:p>
            <a:pPr lvl="1"/>
            <a:r>
              <a:rPr lang="en-US" dirty="0" smtClean="0"/>
              <a:t>??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1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IV: ADTs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Likely kinds of concepts to be tested</a:t>
            </a:r>
          </a:p>
          <a:p>
            <a:pPr lvl="1"/>
            <a:r>
              <a:rPr lang="en-US" sz="2000" dirty="0" smtClean="0"/>
              <a:t>Is one ADT specification a true subtype of another ADT specification?  Some variant of the following question from last year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7" y="3434316"/>
            <a:ext cx="683845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934200" y="2971800"/>
            <a:ext cx="2057400" cy="3539430"/>
          </a:xfrm>
          <a:prstGeom prst="rect">
            <a:avLst/>
          </a:prstGeom>
          <a:solidFill>
            <a:srgbClr val="92D050"/>
          </a:solidFill>
          <a:ln>
            <a:solidFill>
              <a:srgbClr val="92D050">
                <a:alpha val="50000"/>
              </a:srgbClr>
            </a:solidFill>
          </a:ln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cs typeface="Courier New" pitchFamily="49" charset="0"/>
              </a:rPr>
              <a:t>In small groups, spend </a:t>
            </a:r>
            <a:r>
              <a:rPr lang="en-US" sz="2800" b="1" dirty="0" smtClean="0">
                <a:cs typeface="Courier New" pitchFamily="49" charset="0"/>
              </a:rPr>
              <a:t>two minutes discussing this example question</a:t>
            </a:r>
            <a:endParaRPr lang="en-US" sz="28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5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IV: ADTs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Likely kinds of concepts to be tested</a:t>
            </a:r>
          </a:p>
          <a:p>
            <a:pPr lvl="1"/>
            <a:r>
              <a:rPr lang="en-US" sz="1800" dirty="0" smtClean="0"/>
              <a:t>What is, or is wrong with, a representation invariant for a given class?</a:t>
            </a:r>
          </a:p>
          <a:p>
            <a:pPr lvl="1"/>
            <a:r>
              <a:rPr lang="en-US" sz="1800" dirty="0" smtClean="0"/>
              <a:t>Is there representation exposure?  How might you fix it?</a:t>
            </a:r>
          </a:p>
          <a:p>
            <a:pPr lvl="1"/>
            <a:r>
              <a:rPr lang="en-US" sz="1800" dirty="0" smtClean="0"/>
              <a:t>Relationship of representation invariants and abstraction functions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07" y="3124200"/>
            <a:ext cx="6361234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6934200" y="2971800"/>
            <a:ext cx="2057400" cy="3539430"/>
          </a:xfrm>
          <a:prstGeom prst="rect">
            <a:avLst/>
          </a:prstGeom>
          <a:solidFill>
            <a:srgbClr val="92D050"/>
          </a:solidFill>
          <a:ln>
            <a:solidFill>
              <a:srgbClr val="92D050">
                <a:alpha val="50000"/>
              </a:srgbClr>
            </a:solidFill>
          </a:ln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cs typeface="Courier New" pitchFamily="49" charset="0"/>
              </a:rPr>
              <a:t>In small groups, spend </a:t>
            </a:r>
            <a:r>
              <a:rPr lang="en-US" sz="2800" b="1" dirty="0" smtClean="0">
                <a:cs typeface="Courier New" pitchFamily="49" charset="0"/>
              </a:rPr>
              <a:t>two minutes discussing this example question</a:t>
            </a:r>
            <a:endParaRPr lang="en-US" sz="28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6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V: Miscellaneous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part might not be included</a:t>
            </a:r>
          </a:p>
          <a:p>
            <a:r>
              <a:rPr lang="en-US" dirty="0" smtClean="0"/>
              <a:t>And if included, I’m not yet sure what it will be</a:t>
            </a:r>
          </a:p>
        </p:txBody>
      </p:sp>
    </p:spTree>
    <p:extLst>
      <p:ext uri="{BB962C8B-B14F-4D97-AF65-F5344CB8AC3E}">
        <p14:creationId xmlns:p14="http://schemas.microsoft.com/office/powerpoint/2010/main" val="242105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 lecture: points to focus upon</a:t>
            </a:r>
            <a:br>
              <a:rPr lang="en-US" dirty="0" smtClean="0"/>
            </a:br>
            <a:r>
              <a:rPr lang="en-US" sz="3600" dirty="0" smtClean="0"/>
              <a:t>But others are fair game still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Lecture 1 – introduction</a:t>
            </a:r>
          </a:p>
          <a:p>
            <a:r>
              <a:rPr lang="en-US" dirty="0" smtClean="0"/>
              <a:t>Programs (implementation) satisfying specifications</a:t>
            </a:r>
          </a:p>
          <a:p>
            <a:pPr lvl="1"/>
            <a:r>
              <a:rPr lang="en-US" dirty="0" smtClean="0"/>
              <a:t>It’s tricky business</a:t>
            </a:r>
          </a:p>
          <a:p>
            <a:pPr lvl="1"/>
            <a:r>
              <a:rPr lang="en-US" dirty="0" smtClean="0"/>
              <a:t>It’s a many-to-many mapping</a:t>
            </a:r>
          </a:p>
          <a:p>
            <a:r>
              <a:rPr lang="en-US" dirty="0" smtClean="0"/>
              <a:t>No notion of a “correct” specification</a:t>
            </a:r>
          </a:p>
          <a:p>
            <a:pPr lvl="1"/>
            <a:r>
              <a:rPr lang="en-US" dirty="0" smtClean="0"/>
              <a:t>Some can surely admit implementations that are highly unlikely to be desired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66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5015</TotalTime>
  <Words>950</Words>
  <Application>Microsoft Office PowerPoint</Application>
  <PresentationFormat>On-screen Show (4:3)</PresentationFormat>
  <Paragraphs>129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dn-course-lecture</vt:lpstr>
      <vt:lpstr>CSE 331 Software Design &amp; Implementation midterm review</vt:lpstr>
      <vt:lpstr>The other kind of testing…</vt:lpstr>
      <vt:lpstr>The form of the test: Subject to some (but limited) change</vt:lpstr>
      <vt:lpstr>Part II: Testing</vt:lpstr>
      <vt:lpstr>Part III: Specifications</vt:lpstr>
      <vt:lpstr>Part IV: ADTs</vt:lpstr>
      <vt:lpstr>Part IV: ADTs continued</vt:lpstr>
      <vt:lpstr>Part V: Miscellaneous</vt:lpstr>
      <vt:lpstr>Per lecture: points to focus upon But others are fair game still</vt:lpstr>
      <vt:lpstr>Lecture 2 – specifications</vt:lpstr>
      <vt:lpstr>Lecture 3 – testing</vt:lpstr>
      <vt:lpstr>Lecture 4 – equality </vt:lpstr>
      <vt:lpstr>Lectures 5 and 6 – ADTs</vt:lpstr>
      <vt:lpstr>Lecture 7 – subtyping &amp; subclassing</vt:lpstr>
      <vt:lpstr>Lecture 8 – modular design principles</vt:lpstr>
      <vt:lpstr>Lecture 9 – design style</vt:lpstr>
      <vt:lpstr>Lectures 10-12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CSE 331 Software Design &amp; Implementation</dc:title>
  <dc:creator>cse</dc:creator>
  <cp:lastModifiedBy>CSE</cp:lastModifiedBy>
  <cp:revision>467</cp:revision>
  <cp:lastPrinted>2011-08-10T16:18:23Z</cp:lastPrinted>
  <dcterms:created xsi:type="dcterms:W3CDTF">2010-03-29T15:39:55Z</dcterms:created>
  <dcterms:modified xsi:type="dcterms:W3CDTF">2011-10-26T17:31:23Z</dcterms:modified>
</cp:coreProperties>
</file>