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1" r:id="rId1"/>
  </p:sldMasterIdLst>
  <p:notesMasterIdLst>
    <p:notesMasterId r:id="rId21"/>
  </p:notesMasterIdLst>
  <p:sldIdLst>
    <p:sldId id="341" r:id="rId2"/>
    <p:sldId id="418" r:id="rId3"/>
    <p:sldId id="421" r:id="rId4"/>
    <p:sldId id="419" r:id="rId5"/>
    <p:sldId id="420" r:id="rId6"/>
    <p:sldId id="422" r:id="rId7"/>
    <p:sldId id="423" r:id="rId8"/>
    <p:sldId id="424" r:id="rId9"/>
    <p:sldId id="429" r:id="rId10"/>
    <p:sldId id="438" r:id="rId11"/>
    <p:sldId id="430" r:id="rId12"/>
    <p:sldId id="439" r:id="rId13"/>
    <p:sldId id="440" r:id="rId14"/>
    <p:sldId id="441" r:id="rId15"/>
    <p:sldId id="432" r:id="rId16"/>
    <p:sldId id="428" r:id="rId17"/>
    <p:sldId id="436" r:id="rId18"/>
    <p:sldId id="417" r:id="rId19"/>
    <p:sldId id="36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AC2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>
        <p:scale>
          <a:sx n="124" d="100"/>
          <a:sy n="124" d="100"/>
        </p:scale>
        <p:origin x="-1242" y="-72"/>
      </p:cViewPr>
      <p:guideLst>
        <p:guide orient="horz" pos="105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D827A-5A11-4E27-BA7F-02BCC2F6B12E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64672-6C08-4F52-8FDE-6ED721E4A3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39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47750" y="4354286"/>
            <a:ext cx="4771430" cy="347889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33D395-D20C-4E24-A60B-073BC1B08C9A}" type="slidenum">
              <a:rPr lang="en-US"/>
              <a:pPr/>
              <a:t>9</a:t>
            </a:fld>
            <a:endParaRPr lang="en-US"/>
          </a:p>
        </p:txBody>
      </p:sp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3AD175-51B9-4CBA-B29F-058B19E662CA}" type="slidenum">
              <a:rPr lang="en-US"/>
              <a:pPr/>
              <a:t>11</a:t>
            </a:fld>
            <a:endParaRPr lang="en-US"/>
          </a:p>
        </p:txBody>
      </p:sp>
      <p:sp>
        <p:nvSpPr>
          <p:cNvPr id="73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A4C651-70B4-4FA8-A694-EF326CE94B33}" type="slidenum">
              <a:rPr lang="en-US"/>
              <a:pPr/>
              <a:t>15</a:t>
            </a:fld>
            <a:endParaRPr lang="en-US"/>
          </a:p>
        </p:txBody>
      </p:sp>
      <p:sp>
        <p:nvSpPr>
          <p:cNvPr id="73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30B90F-A101-479F-B947-923C50BB3BA3}" type="slidenum">
              <a:rPr lang="en-US"/>
              <a:pPr/>
              <a:t>17</a:t>
            </a:fld>
            <a:endParaRPr lang="en-US"/>
          </a:p>
        </p:txBody>
      </p:sp>
      <p:sp>
        <p:nvSpPr>
          <p:cNvPr id="74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86200"/>
            <a:ext cx="8305800" cy="18288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CSE 331</a:t>
            </a:r>
            <a:br>
              <a:rPr lang="en-US" sz="4000" b="1" dirty="0" smtClean="0"/>
            </a:br>
            <a:r>
              <a:rPr lang="en-US" sz="4000" b="1" dirty="0" smtClean="0"/>
              <a:t>Software Design &amp; Implementation</a:t>
            </a:r>
            <a:br>
              <a:rPr lang="en-US" sz="4000" b="1" dirty="0" smtClean="0"/>
            </a:br>
            <a:r>
              <a:rPr lang="en-US" sz="4000" b="1" dirty="0" smtClean="0">
                <a:solidFill>
                  <a:schemeClr val="accent1"/>
                </a:solidFill>
              </a:rPr>
              <a:t>testing II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Autumn 2011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612775" y="3721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29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Think of the program as a flow-chart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6E184F9-D28D-4F34-B344-F8C910EB9E1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572000" y="1783139"/>
            <a:ext cx="4419600" cy="138499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200" b="1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GB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200" b="1" dirty="0" smtClean="0">
                <a:latin typeface="Courier New" pitchFamily="49" charset="0"/>
                <a:cs typeface="Courier New" pitchFamily="49" charset="0"/>
              </a:rPr>
              <a:t> min (</a:t>
            </a:r>
            <a:r>
              <a:rPr lang="en-GB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200" b="1" dirty="0" smtClean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GB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200" b="1" dirty="0" smtClean="0">
                <a:latin typeface="Courier New" pitchFamily="49" charset="0"/>
                <a:cs typeface="Courier New" pitchFamily="49" charset="0"/>
              </a:rPr>
              <a:t> b) {</a:t>
            </a:r>
            <a:br>
              <a:rPr lang="en-GB" sz="12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200" b="1" dirty="0" smtClean="0">
                <a:latin typeface="Courier New" pitchFamily="49" charset="0"/>
                <a:cs typeface="Courier New" pitchFamily="49" charset="0"/>
              </a:rPr>
              <a:t> m = a;</a:t>
            </a:r>
            <a:br>
              <a:rPr lang="en-GB" sz="12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200" b="1" dirty="0" smtClean="0">
                <a:latin typeface="Courier New" pitchFamily="49" charset="0"/>
                <a:cs typeface="Courier New" pitchFamily="49" charset="0"/>
              </a:rPr>
              <a:t>  if (a &lt;= b) {</a:t>
            </a:r>
            <a:br>
              <a:rPr lang="en-GB" sz="12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200" b="1" dirty="0" smtClean="0">
                <a:latin typeface="Courier New" pitchFamily="49" charset="0"/>
                <a:cs typeface="Courier New" pitchFamily="49" charset="0"/>
              </a:rPr>
              <a:t>    m = a;</a:t>
            </a:r>
            <a:br>
              <a:rPr lang="en-GB" sz="12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200" b="1" dirty="0" smtClean="0">
                <a:latin typeface="Courier New" pitchFamily="49" charset="0"/>
                <a:cs typeface="Courier New" pitchFamily="49" charset="0"/>
              </a:rPr>
              <a:t>  }</a:t>
            </a:r>
            <a:br>
              <a:rPr lang="en-GB" sz="12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200" b="1" dirty="0" smtClean="0">
                <a:latin typeface="Courier New" pitchFamily="49" charset="0"/>
                <a:cs typeface="Courier New" pitchFamily="49" charset="0"/>
              </a:rPr>
              <a:t>  return m;</a:t>
            </a:r>
            <a:br>
              <a:rPr lang="en-GB" sz="12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1905000"/>
            <a:ext cx="1524000" cy="36933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m = a</a:t>
            </a:r>
          </a:p>
        </p:txBody>
      </p:sp>
      <p:sp>
        <p:nvSpPr>
          <p:cNvPr id="11" name="Flowchart: Decision 10"/>
          <p:cNvSpPr/>
          <p:nvPr/>
        </p:nvSpPr>
        <p:spPr>
          <a:xfrm>
            <a:off x="1104900" y="2743200"/>
            <a:ext cx="2362200" cy="609600"/>
          </a:xfrm>
          <a:prstGeom prst="flowChartDecision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&lt;= b?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0" idx="2"/>
            <a:endCxn id="11" idx="0"/>
          </p:cNvCxnSpPr>
          <p:nvPr/>
        </p:nvCxnSpPr>
        <p:spPr>
          <a:xfrm>
            <a:off x="2286000" y="2274332"/>
            <a:ext cx="0" cy="468868"/>
          </a:xfrm>
          <a:prstGeom prst="straightConnector1">
            <a:avLst/>
          </a:prstGeom>
          <a:ln w="317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52400" y="4191000"/>
            <a:ext cx="1524000" cy="36933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m = a</a:t>
            </a:r>
          </a:p>
        </p:txBody>
      </p:sp>
      <p:cxnSp>
        <p:nvCxnSpPr>
          <p:cNvPr id="15" name="Straight Arrow Connector 14"/>
          <p:cNvCxnSpPr>
            <a:stCxn id="11" idx="1"/>
            <a:endCxn id="14" idx="0"/>
          </p:cNvCxnSpPr>
          <p:nvPr/>
        </p:nvCxnSpPr>
        <p:spPr>
          <a:xfrm flipH="1">
            <a:off x="914400" y="3048000"/>
            <a:ext cx="190500" cy="1143000"/>
          </a:xfrm>
          <a:prstGeom prst="straightConnector1">
            <a:avLst/>
          </a:prstGeom>
          <a:ln w="317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7199" y="3168134"/>
            <a:ext cx="545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true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24000" y="5199965"/>
            <a:ext cx="1524000" cy="36933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 smtClean="0"/>
              <a:t>return m</a:t>
            </a:r>
            <a:endParaRPr lang="en-US" dirty="0"/>
          </a:p>
        </p:txBody>
      </p:sp>
      <p:cxnSp>
        <p:nvCxnSpPr>
          <p:cNvPr id="21" name="Straight Arrow Connector 20"/>
          <p:cNvCxnSpPr>
            <a:endCxn id="20" idx="0"/>
          </p:cNvCxnSpPr>
          <p:nvPr/>
        </p:nvCxnSpPr>
        <p:spPr>
          <a:xfrm>
            <a:off x="914400" y="4560332"/>
            <a:ext cx="1371600" cy="639633"/>
          </a:xfrm>
          <a:prstGeom prst="straightConnector1">
            <a:avLst/>
          </a:prstGeom>
          <a:ln w="317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3"/>
            <a:endCxn id="20" idx="0"/>
          </p:cNvCxnSpPr>
          <p:nvPr/>
        </p:nvCxnSpPr>
        <p:spPr>
          <a:xfrm flipH="1">
            <a:off x="2286000" y="3048000"/>
            <a:ext cx="1181100" cy="2151965"/>
          </a:xfrm>
          <a:prstGeom prst="straightConnector1">
            <a:avLst/>
          </a:prstGeom>
          <a:ln w="317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466890" y="3168134"/>
            <a:ext cx="648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false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91000" y="436478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What is missed by </a:t>
            </a:r>
            <a:r>
              <a:rPr lang="en-GB" sz="2400" dirty="0"/>
              <a:t>{ </a:t>
            </a:r>
            <a:r>
              <a:rPr lang="en-GB" sz="2400" b="1" dirty="0">
                <a:latin typeface="Courier New" pitchFamily="49" charset="0"/>
                <a:cs typeface="Courier New" pitchFamily="49" charset="0"/>
              </a:rPr>
              <a:t>min(2,3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GB" sz="2400" dirty="0" smtClean="0"/>
              <a:t>}?</a:t>
            </a:r>
          </a:p>
        </p:txBody>
      </p:sp>
    </p:spTree>
    <p:extLst>
      <p:ext uri="{BB962C8B-B14F-4D97-AF65-F5344CB8AC3E}">
        <p14:creationId xmlns:p14="http://schemas.microsoft.com/office/powerpoint/2010/main" val="21941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Edge coverage</a:t>
            </a:r>
            <a:endParaRPr lang="en-US" dirty="0"/>
          </a:p>
        </p:txBody>
      </p:sp>
      <p:sp>
        <p:nvSpPr>
          <p:cNvPr id="73318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Covering all </a:t>
            </a:r>
            <a:r>
              <a:rPr lang="en-US" dirty="0" smtClean="0"/>
              <a:t>statements would </a:t>
            </a:r>
            <a:r>
              <a:rPr lang="en-US" dirty="0" smtClean="0"/>
              <a:t>not require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ac</a:t>
            </a:r>
            <a:r>
              <a:rPr lang="en-US" dirty="0" smtClean="0"/>
              <a:t> to be covered</a:t>
            </a:r>
          </a:p>
          <a:p>
            <a:r>
              <a:rPr lang="en-US" dirty="0" smtClean="0"/>
              <a:t>Edge coverage requires all control flow graph edges to be coverage by at least one test </a:t>
            </a:r>
            <a:endParaRPr lang="en-US" dirty="0"/>
          </a:p>
        </p:txBody>
      </p:sp>
      <p:sp>
        <p:nvSpPr>
          <p:cNvPr id="733189" name="Rectangle 5"/>
          <p:cNvSpPr>
            <a:spLocks noChangeArrowheads="1"/>
          </p:cNvSpPr>
          <p:nvPr/>
        </p:nvSpPr>
        <p:spPr bwMode="auto">
          <a:xfrm>
            <a:off x="5214937" y="3384550"/>
            <a:ext cx="1128713" cy="593725"/>
          </a:xfrm>
          <a:prstGeom prst="rect">
            <a:avLst/>
          </a:prstGeom>
          <a:solidFill>
            <a:srgbClr val="CC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3190" name="Rectangle 6"/>
          <p:cNvSpPr>
            <a:spLocks noChangeArrowheads="1"/>
          </p:cNvSpPr>
          <p:nvPr/>
        </p:nvSpPr>
        <p:spPr bwMode="auto">
          <a:xfrm>
            <a:off x="6494462" y="5027613"/>
            <a:ext cx="1128713" cy="593725"/>
          </a:xfrm>
          <a:prstGeom prst="rect">
            <a:avLst/>
          </a:prstGeom>
          <a:solidFill>
            <a:srgbClr val="CC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3191" name="AutoShape 7"/>
          <p:cNvSpPr>
            <a:spLocks noChangeArrowheads="1"/>
          </p:cNvSpPr>
          <p:nvPr/>
        </p:nvSpPr>
        <p:spPr bwMode="auto">
          <a:xfrm>
            <a:off x="5105400" y="4359275"/>
            <a:ext cx="1366837" cy="520700"/>
          </a:xfrm>
          <a:prstGeom prst="diamond">
            <a:avLst/>
          </a:prstGeom>
          <a:solidFill>
            <a:srgbClr val="CC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3192" name="Rectangle 8"/>
          <p:cNvSpPr>
            <a:spLocks noChangeArrowheads="1"/>
          </p:cNvSpPr>
          <p:nvPr/>
        </p:nvSpPr>
        <p:spPr bwMode="auto">
          <a:xfrm>
            <a:off x="5229225" y="5807075"/>
            <a:ext cx="1128712" cy="593725"/>
          </a:xfrm>
          <a:prstGeom prst="rect">
            <a:avLst/>
          </a:prstGeom>
          <a:solidFill>
            <a:srgbClr val="CC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3193" name="Freeform 9"/>
          <p:cNvSpPr>
            <a:spLocks/>
          </p:cNvSpPr>
          <p:nvPr/>
        </p:nvSpPr>
        <p:spPr bwMode="auto">
          <a:xfrm>
            <a:off x="5780087" y="4186238"/>
            <a:ext cx="2227263" cy="1804987"/>
          </a:xfrm>
          <a:custGeom>
            <a:avLst/>
            <a:gdLst/>
            <a:ahLst/>
            <a:cxnLst>
              <a:cxn ang="0">
                <a:pos x="765" y="904"/>
              </a:cxn>
              <a:cxn ang="0">
                <a:pos x="765" y="1136"/>
              </a:cxn>
              <a:cxn ang="0">
                <a:pos x="1391" y="1136"/>
              </a:cxn>
              <a:cxn ang="0">
                <a:pos x="1402" y="0"/>
              </a:cxn>
              <a:cxn ang="0">
                <a:pos x="0" y="0"/>
              </a:cxn>
            </a:cxnLst>
            <a:rect l="0" t="0" r="r" b="b"/>
            <a:pathLst>
              <a:path w="1403" h="1137">
                <a:moveTo>
                  <a:pt x="765" y="904"/>
                </a:moveTo>
                <a:lnTo>
                  <a:pt x="765" y="1136"/>
                </a:lnTo>
                <a:lnTo>
                  <a:pt x="1391" y="1136"/>
                </a:lnTo>
                <a:lnTo>
                  <a:pt x="1402" y="0"/>
                </a:lnTo>
                <a:lnTo>
                  <a:pt x="0" y="0"/>
                </a:lnTo>
              </a:path>
            </a:pathLst>
          </a:custGeom>
          <a:noFill/>
          <a:ln w="381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3194" name="Line 10"/>
          <p:cNvSpPr>
            <a:spLocks noChangeShapeType="1"/>
          </p:cNvSpPr>
          <p:nvPr/>
        </p:nvSpPr>
        <p:spPr bwMode="auto">
          <a:xfrm>
            <a:off x="5786437" y="3971925"/>
            <a:ext cx="4763" cy="35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3195" name="Freeform 11"/>
          <p:cNvSpPr>
            <a:spLocks/>
          </p:cNvSpPr>
          <p:nvPr/>
        </p:nvSpPr>
        <p:spPr bwMode="auto">
          <a:xfrm>
            <a:off x="6442075" y="4646613"/>
            <a:ext cx="609600" cy="387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3" y="0"/>
              </a:cxn>
              <a:cxn ang="0">
                <a:pos x="383" y="243"/>
              </a:cxn>
            </a:cxnLst>
            <a:rect l="0" t="0" r="r" b="b"/>
            <a:pathLst>
              <a:path w="384" h="244">
                <a:moveTo>
                  <a:pt x="0" y="0"/>
                </a:moveTo>
                <a:lnTo>
                  <a:pt x="383" y="0"/>
                </a:lnTo>
                <a:lnTo>
                  <a:pt x="383" y="243"/>
                </a:lnTo>
              </a:path>
            </a:pathLst>
          </a:custGeom>
          <a:noFill/>
          <a:ln w="381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3196" name="Line 12"/>
          <p:cNvSpPr>
            <a:spLocks noChangeShapeType="1"/>
          </p:cNvSpPr>
          <p:nvPr/>
        </p:nvSpPr>
        <p:spPr bwMode="auto">
          <a:xfrm>
            <a:off x="5780087" y="4873625"/>
            <a:ext cx="0" cy="908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3197" name="AutoShape 13"/>
          <p:cNvSpPr>
            <a:spLocks noChangeArrowheads="1"/>
          </p:cNvSpPr>
          <p:nvPr/>
        </p:nvSpPr>
        <p:spPr bwMode="auto">
          <a:xfrm>
            <a:off x="5129212" y="1658938"/>
            <a:ext cx="1366838" cy="520700"/>
          </a:xfrm>
          <a:prstGeom prst="diamond">
            <a:avLst/>
          </a:prstGeom>
          <a:solidFill>
            <a:srgbClr val="CC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3198" name="Rectangle 14"/>
          <p:cNvSpPr>
            <a:spLocks noChangeArrowheads="1"/>
          </p:cNvSpPr>
          <p:nvPr/>
        </p:nvSpPr>
        <p:spPr bwMode="auto">
          <a:xfrm>
            <a:off x="6324600" y="2266950"/>
            <a:ext cx="1128712" cy="593725"/>
          </a:xfrm>
          <a:prstGeom prst="rect">
            <a:avLst/>
          </a:prstGeom>
          <a:solidFill>
            <a:srgbClr val="CC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3199" name="Line 15"/>
          <p:cNvSpPr>
            <a:spLocks noChangeShapeType="1"/>
          </p:cNvSpPr>
          <p:nvPr/>
        </p:nvSpPr>
        <p:spPr bwMode="auto">
          <a:xfrm>
            <a:off x="5840412" y="2149475"/>
            <a:ext cx="6350" cy="1257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3200" name="Freeform 16"/>
          <p:cNvSpPr>
            <a:spLocks/>
          </p:cNvSpPr>
          <p:nvPr/>
        </p:nvSpPr>
        <p:spPr bwMode="auto">
          <a:xfrm>
            <a:off x="6461125" y="1905000"/>
            <a:ext cx="404812" cy="350838"/>
          </a:xfrm>
          <a:custGeom>
            <a:avLst/>
            <a:gdLst/>
            <a:ahLst/>
            <a:cxnLst>
              <a:cxn ang="0">
                <a:pos x="0" y="11"/>
              </a:cxn>
              <a:cxn ang="0">
                <a:pos x="254" y="0"/>
              </a:cxn>
              <a:cxn ang="0">
                <a:pos x="254" y="220"/>
              </a:cxn>
            </a:cxnLst>
            <a:rect l="0" t="0" r="r" b="b"/>
            <a:pathLst>
              <a:path w="255" h="221">
                <a:moveTo>
                  <a:pt x="0" y="11"/>
                </a:moveTo>
                <a:lnTo>
                  <a:pt x="254" y="0"/>
                </a:lnTo>
                <a:lnTo>
                  <a:pt x="254" y="220"/>
                </a:lnTo>
              </a:path>
            </a:pathLst>
          </a:custGeom>
          <a:noFill/>
          <a:ln w="381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3201" name="Freeform 17"/>
          <p:cNvSpPr>
            <a:spLocks/>
          </p:cNvSpPr>
          <p:nvPr/>
        </p:nvSpPr>
        <p:spPr bwMode="auto">
          <a:xfrm>
            <a:off x="6165850" y="2898775"/>
            <a:ext cx="792162" cy="552450"/>
          </a:xfrm>
          <a:custGeom>
            <a:avLst/>
            <a:gdLst/>
            <a:ahLst/>
            <a:cxnLst>
              <a:cxn ang="0">
                <a:pos x="498" y="0"/>
              </a:cxn>
              <a:cxn ang="0">
                <a:pos x="486" y="127"/>
              </a:cxn>
              <a:cxn ang="0">
                <a:pos x="0" y="127"/>
              </a:cxn>
              <a:cxn ang="0">
                <a:pos x="0" y="347"/>
              </a:cxn>
            </a:cxnLst>
            <a:rect l="0" t="0" r="r" b="b"/>
            <a:pathLst>
              <a:path w="499" h="348">
                <a:moveTo>
                  <a:pt x="498" y="0"/>
                </a:moveTo>
                <a:lnTo>
                  <a:pt x="486" y="127"/>
                </a:lnTo>
                <a:lnTo>
                  <a:pt x="0" y="127"/>
                </a:lnTo>
                <a:lnTo>
                  <a:pt x="0" y="347"/>
                </a:lnTo>
              </a:path>
            </a:pathLst>
          </a:custGeom>
          <a:noFill/>
          <a:ln w="381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3202" name="Rectangle 18"/>
          <p:cNvSpPr>
            <a:spLocks noChangeArrowheads="1"/>
          </p:cNvSpPr>
          <p:nvPr/>
        </p:nvSpPr>
        <p:spPr bwMode="auto">
          <a:xfrm>
            <a:off x="5595937" y="1658938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solidFill>
                  <a:srgbClr val="FFFFFF"/>
                </a:solidFill>
                <a:latin typeface="Arial" charset="0"/>
              </a:rPr>
              <a:t>a</a:t>
            </a:r>
          </a:p>
        </p:txBody>
      </p:sp>
      <p:sp>
        <p:nvSpPr>
          <p:cNvPr id="733203" name="Rectangle 19"/>
          <p:cNvSpPr>
            <a:spLocks noChangeArrowheads="1"/>
          </p:cNvSpPr>
          <p:nvPr/>
        </p:nvSpPr>
        <p:spPr bwMode="auto">
          <a:xfrm>
            <a:off x="6608762" y="2320925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FFFFFF"/>
                </a:solidFill>
                <a:latin typeface="Arial" charset="0"/>
              </a:rPr>
              <a:t>b</a:t>
            </a:r>
          </a:p>
        </p:txBody>
      </p:sp>
      <p:sp>
        <p:nvSpPr>
          <p:cNvPr id="733204" name="Rectangle 20"/>
          <p:cNvSpPr>
            <a:spLocks noChangeArrowheads="1"/>
          </p:cNvSpPr>
          <p:nvPr/>
        </p:nvSpPr>
        <p:spPr bwMode="auto">
          <a:xfrm>
            <a:off x="5595937" y="3406775"/>
            <a:ext cx="333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FFFFFF"/>
                </a:solidFill>
                <a:latin typeface="Arial" charset="0"/>
              </a:rPr>
              <a:t>c</a:t>
            </a:r>
          </a:p>
        </p:txBody>
      </p:sp>
      <p:sp>
        <p:nvSpPr>
          <p:cNvPr id="733205" name="Rectangle 21"/>
          <p:cNvSpPr>
            <a:spLocks noChangeArrowheads="1"/>
          </p:cNvSpPr>
          <p:nvPr/>
        </p:nvSpPr>
        <p:spPr bwMode="auto">
          <a:xfrm>
            <a:off x="5616575" y="4383088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FFFFFF"/>
                </a:solidFill>
                <a:latin typeface="Arial" charset="0"/>
              </a:rPr>
              <a:t>d</a:t>
            </a:r>
          </a:p>
        </p:txBody>
      </p:sp>
      <p:sp>
        <p:nvSpPr>
          <p:cNvPr id="733206" name="Rectangle 22"/>
          <p:cNvSpPr>
            <a:spLocks noChangeArrowheads="1"/>
          </p:cNvSpPr>
          <p:nvPr/>
        </p:nvSpPr>
        <p:spPr bwMode="auto">
          <a:xfrm>
            <a:off x="6884987" y="5045075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FFFFFF"/>
                </a:solidFill>
                <a:latin typeface="Arial" charset="0"/>
              </a:rPr>
              <a:t>e</a:t>
            </a:r>
          </a:p>
        </p:txBody>
      </p:sp>
      <p:sp>
        <p:nvSpPr>
          <p:cNvPr id="733207" name="Rectangle 23"/>
          <p:cNvSpPr>
            <a:spLocks noChangeArrowheads="1"/>
          </p:cNvSpPr>
          <p:nvPr/>
        </p:nvSpPr>
        <p:spPr bwMode="auto">
          <a:xfrm>
            <a:off x="5578475" y="5854700"/>
            <a:ext cx="2651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>
                <a:solidFill>
                  <a:srgbClr val="FFFFFF"/>
                </a:solidFill>
                <a:latin typeface="Arial" charset="0"/>
              </a:rPr>
              <a:t>f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>
          <a:xfrm>
            <a:off x="6386513" y="6262687"/>
            <a:ext cx="2667000" cy="365125"/>
          </a:xfrm>
        </p:spPr>
        <p:txBody>
          <a:bodyPr/>
          <a:lstStyle/>
          <a:p>
            <a:r>
              <a:rPr lang="en-US" dirty="0" smtClean="0"/>
              <a:t>UW CSE331 Autumn 2011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5600699" y="1885951"/>
            <a:ext cx="1690309" cy="4057649"/>
            <a:chOff x="5600699" y="1885951"/>
            <a:chExt cx="1690309" cy="4057649"/>
          </a:xfrm>
        </p:grpSpPr>
        <p:cxnSp>
          <p:nvCxnSpPr>
            <p:cNvPr id="10" name="Straight Arrow Connector 9"/>
            <p:cNvCxnSpPr>
              <a:stCxn id="733202" idx="3"/>
            </p:cNvCxnSpPr>
            <p:nvPr/>
          </p:nvCxnSpPr>
          <p:spPr>
            <a:xfrm>
              <a:off x="5946775" y="1885951"/>
              <a:ext cx="1289050" cy="781049"/>
            </a:xfrm>
            <a:prstGeom prst="straightConnector1">
              <a:avLst/>
            </a:prstGeom>
            <a:ln w="762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H="1">
              <a:off x="5846762" y="2667000"/>
              <a:ext cx="1316038" cy="1066800"/>
            </a:xfrm>
            <a:prstGeom prst="straightConnector1">
              <a:avLst/>
            </a:prstGeom>
            <a:ln w="762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H="1">
              <a:off x="5600699" y="3849914"/>
              <a:ext cx="15876" cy="654049"/>
            </a:xfrm>
            <a:prstGeom prst="straightConnector1">
              <a:avLst/>
            </a:prstGeom>
            <a:ln w="762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6074239" y="4690269"/>
              <a:ext cx="807383" cy="634206"/>
            </a:xfrm>
            <a:prstGeom prst="straightConnector1">
              <a:avLst/>
            </a:prstGeom>
            <a:ln w="762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endCxn id="733191" idx="3"/>
            </p:cNvCxnSpPr>
            <p:nvPr/>
          </p:nvCxnSpPr>
          <p:spPr>
            <a:xfrm flipH="1" flipV="1">
              <a:off x="6472237" y="4619625"/>
              <a:ext cx="818771" cy="641725"/>
            </a:xfrm>
            <a:prstGeom prst="straightConnector1">
              <a:avLst/>
            </a:prstGeom>
            <a:ln w="762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H="1">
              <a:off x="5616575" y="4761706"/>
              <a:ext cx="13634" cy="1181894"/>
            </a:xfrm>
            <a:prstGeom prst="straightConnector1">
              <a:avLst/>
            </a:prstGeom>
            <a:ln w="762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9840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3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3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318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Edge coverage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6E184F9-D28D-4F34-B344-F8C910EB9E1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24000" y="1905000"/>
            <a:ext cx="1524000" cy="36933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m = a</a:t>
            </a:r>
          </a:p>
        </p:txBody>
      </p:sp>
      <p:sp>
        <p:nvSpPr>
          <p:cNvPr id="11" name="Flowchart: Decision 10"/>
          <p:cNvSpPr/>
          <p:nvPr/>
        </p:nvSpPr>
        <p:spPr>
          <a:xfrm>
            <a:off x="1104900" y="2743200"/>
            <a:ext cx="2362200" cy="609600"/>
          </a:xfrm>
          <a:prstGeom prst="flowChartDecision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&lt;= b?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0" idx="2"/>
            <a:endCxn id="11" idx="0"/>
          </p:cNvCxnSpPr>
          <p:nvPr/>
        </p:nvCxnSpPr>
        <p:spPr>
          <a:xfrm>
            <a:off x="2286000" y="2274332"/>
            <a:ext cx="0" cy="468868"/>
          </a:xfrm>
          <a:prstGeom prst="straightConnector1">
            <a:avLst/>
          </a:prstGeom>
          <a:ln w="317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52400" y="4191000"/>
            <a:ext cx="1524000" cy="36933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m = a</a:t>
            </a:r>
          </a:p>
        </p:txBody>
      </p:sp>
      <p:cxnSp>
        <p:nvCxnSpPr>
          <p:cNvPr id="15" name="Straight Arrow Connector 14"/>
          <p:cNvCxnSpPr>
            <a:stCxn id="11" idx="1"/>
            <a:endCxn id="14" idx="0"/>
          </p:cNvCxnSpPr>
          <p:nvPr/>
        </p:nvCxnSpPr>
        <p:spPr>
          <a:xfrm flipH="1">
            <a:off x="914400" y="3048000"/>
            <a:ext cx="190500" cy="1143000"/>
          </a:xfrm>
          <a:prstGeom prst="straightConnector1">
            <a:avLst/>
          </a:prstGeom>
          <a:ln w="317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7199" y="3168134"/>
            <a:ext cx="545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true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24000" y="5199965"/>
            <a:ext cx="1524000" cy="36933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 smtClean="0"/>
              <a:t>return m</a:t>
            </a:r>
            <a:endParaRPr lang="en-US" dirty="0"/>
          </a:p>
        </p:txBody>
      </p:sp>
      <p:cxnSp>
        <p:nvCxnSpPr>
          <p:cNvPr id="21" name="Straight Arrow Connector 20"/>
          <p:cNvCxnSpPr>
            <a:endCxn id="20" idx="0"/>
          </p:cNvCxnSpPr>
          <p:nvPr/>
        </p:nvCxnSpPr>
        <p:spPr>
          <a:xfrm>
            <a:off x="914400" y="4560332"/>
            <a:ext cx="1371600" cy="639633"/>
          </a:xfrm>
          <a:prstGeom prst="straightConnector1">
            <a:avLst/>
          </a:prstGeom>
          <a:ln w="317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3"/>
            <a:endCxn id="20" idx="0"/>
          </p:cNvCxnSpPr>
          <p:nvPr/>
        </p:nvCxnSpPr>
        <p:spPr>
          <a:xfrm flipH="1">
            <a:off x="2286000" y="3048000"/>
            <a:ext cx="1181100" cy="2151965"/>
          </a:xfrm>
          <a:prstGeom prst="straightConnector1">
            <a:avLst/>
          </a:prstGeom>
          <a:ln w="317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466890" y="3168134"/>
            <a:ext cx="648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false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72000" y="2508383"/>
            <a:ext cx="4419600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{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min(2,3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), min(3,2)</a:t>
            </a:r>
            <a:r>
              <a:rPr lang="en-GB" sz="2000" dirty="0" smtClean="0"/>
              <a:t>}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Doesn’t increase statement coverage – still 100%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But does increase edge coverage from 75% to 100%</a:t>
            </a:r>
          </a:p>
        </p:txBody>
      </p:sp>
    </p:spTree>
    <p:extLst>
      <p:ext uri="{BB962C8B-B14F-4D97-AF65-F5344CB8AC3E}">
        <p14:creationId xmlns:p14="http://schemas.microsoft.com/office/powerpoint/2010/main" val="326312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edge coverage enough?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this program and test suite (not exactly Java, but you can follow it)</a:t>
            </a:r>
          </a:p>
          <a:p>
            <a:r>
              <a:rPr lang="en-US" dirty="0" smtClean="0"/>
              <a:t>Make it into a flow-chart… mark executed edges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F6E184F9-D28D-4F34-B344-F8C910EB9E1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4784650" y="1589567"/>
            <a:ext cx="3886200" cy="3290131"/>
          </a:xfr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if x </a:t>
            </a:r>
            <a:r>
              <a:rPr lang="en-US" sz="2400" b="1" dirty="0" smtClean="0">
                <a:latin typeface="Courier New" pitchFamily="49" charset="0"/>
              </a:rPr>
              <a:t>!= 0</a:t>
            </a:r>
            <a:r>
              <a:rPr lang="en-US" sz="2400" b="1" dirty="0">
                <a:latin typeface="Courier New" pitchFamily="49" charset="0"/>
              </a:rPr>
              <a:t/>
            </a:r>
            <a:br>
              <a:rPr lang="en-US" sz="2400" b="1" dirty="0">
                <a:latin typeface="Courier New" pitchFamily="49" charset="0"/>
              </a:rPr>
            </a:br>
            <a:r>
              <a:rPr lang="en-US" sz="2400" b="1" dirty="0">
                <a:latin typeface="Courier New" pitchFamily="49" charset="0"/>
              </a:rPr>
              <a:t>y </a:t>
            </a:r>
            <a:r>
              <a:rPr lang="en-US" sz="2400" b="1" dirty="0" smtClean="0">
                <a:latin typeface="Courier New" pitchFamily="49" charset="0"/>
              </a:rPr>
              <a:t>= </a:t>
            </a:r>
            <a:r>
              <a:rPr lang="en-US" sz="2400" b="1" dirty="0">
                <a:latin typeface="Courier New" pitchFamily="49" charset="0"/>
              </a:rPr>
              <a:t>5;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else</a:t>
            </a:r>
            <a:endParaRPr lang="en-US" sz="24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	z </a:t>
            </a:r>
            <a:r>
              <a:rPr lang="en-US" sz="2400" b="1" dirty="0" smtClean="0">
                <a:latin typeface="Courier New" pitchFamily="49" charset="0"/>
              </a:rPr>
              <a:t>= </a:t>
            </a:r>
            <a:r>
              <a:rPr lang="en-US" sz="2400" b="1" dirty="0">
                <a:latin typeface="Courier New" pitchFamily="49" charset="0"/>
              </a:rPr>
              <a:t>z - x;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if </a:t>
            </a:r>
            <a:r>
              <a:rPr lang="en-US" sz="2400" b="1" dirty="0">
                <a:latin typeface="Courier New" pitchFamily="49" charset="0"/>
              </a:rPr>
              <a:t>z &gt; 1 </a:t>
            </a:r>
            <a:endParaRPr lang="en-US" sz="2400" b="1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	z </a:t>
            </a:r>
            <a:r>
              <a:rPr lang="en-US" sz="2400" b="1" dirty="0" smtClean="0">
                <a:latin typeface="Courier New" pitchFamily="49" charset="0"/>
              </a:rPr>
              <a:t>= </a:t>
            </a:r>
            <a:r>
              <a:rPr lang="en-US" sz="2400" b="1" dirty="0">
                <a:latin typeface="Courier New" pitchFamily="49" charset="0"/>
              </a:rPr>
              <a:t>z / x;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else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	z </a:t>
            </a:r>
            <a:r>
              <a:rPr lang="en-US" sz="2400" b="1" dirty="0" smtClean="0">
                <a:latin typeface="Courier New" pitchFamily="49" charset="0"/>
              </a:rPr>
              <a:t>= </a:t>
            </a:r>
            <a:r>
              <a:rPr lang="en-US" sz="2400" b="1" dirty="0">
                <a:latin typeface="Courier New" pitchFamily="49" charset="0"/>
              </a:rPr>
              <a:t>0</a:t>
            </a:r>
            <a:r>
              <a:rPr lang="en-US" sz="2400" b="1" dirty="0" smtClean="0">
                <a:latin typeface="Courier New" pitchFamily="49" charset="0"/>
              </a:rPr>
              <a:t>;</a:t>
            </a: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98950" y="5029200"/>
            <a:ext cx="3657600" cy="830997"/>
          </a:xfrm>
          <a:prstGeom prst="rect">
            <a:avLst/>
          </a:prstGeom>
          <a:ln w="19050" cmpd="dbl"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{(x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0, z 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(x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1, z 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3)}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862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Edge coverage: 100%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6E184F9-D28D-4F34-B344-F8C910EB9E1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934200" y="4191000"/>
            <a:ext cx="2057400" cy="2086725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latin typeface="Courier New" pitchFamily="49" charset="0"/>
              </a:rPr>
              <a:t>if x != 0</a:t>
            </a:r>
            <a:br>
              <a:rPr lang="en-US" b="1" dirty="0">
                <a:latin typeface="Courier New" pitchFamily="49" charset="0"/>
              </a:rPr>
            </a:br>
            <a:r>
              <a:rPr lang="en-US" b="1" dirty="0" smtClean="0">
                <a:latin typeface="Courier New" pitchFamily="49" charset="0"/>
              </a:rPr>
              <a:t>  y </a:t>
            </a:r>
            <a:r>
              <a:rPr lang="en-US" b="1" dirty="0">
                <a:latin typeface="Courier New" pitchFamily="49" charset="0"/>
              </a:rPr>
              <a:t>= 5;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latin typeface="Courier New" pitchFamily="49" charset="0"/>
              </a:rPr>
              <a:t>else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>
                <a:latin typeface="Courier New" pitchFamily="49" charset="0"/>
              </a:rPr>
              <a:t>  z </a:t>
            </a:r>
            <a:r>
              <a:rPr lang="en-US" b="1" dirty="0">
                <a:latin typeface="Courier New" pitchFamily="49" charset="0"/>
              </a:rPr>
              <a:t>= z - x;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latin typeface="Courier New" pitchFamily="49" charset="0"/>
              </a:rPr>
              <a:t>if z &gt; 1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>
                <a:latin typeface="Courier New" pitchFamily="49" charset="0"/>
              </a:rPr>
              <a:t>  z </a:t>
            </a:r>
            <a:r>
              <a:rPr lang="en-US" b="1" dirty="0">
                <a:latin typeface="Courier New" pitchFamily="49" charset="0"/>
              </a:rPr>
              <a:t>= z / x;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latin typeface="Courier New" pitchFamily="49" charset="0"/>
              </a:rPr>
              <a:t>else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>
                <a:latin typeface="Courier New" pitchFamily="49" charset="0"/>
              </a:rPr>
              <a:t>  z </a:t>
            </a:r>
            <a:r>
              <a:rPr lang="en-US" b="1" dirty="0">
                <a:latin typeface="Courier New" pitchFamily="49" charset="0"/>
              </a:rPr>
              <a:t>= 0;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10" name="Flowchart: Decision 9"/>
          <p:cNvSpPr/>
          <p:nvPr/>
        </p:nvSpPr>
        <p:spPr>
          <a:xfrm>
            <a:off x="1447800" y="1992868"/>
            <a:ext cx="2362200" cy="609600"/>
          </a:xfrm>
          <a:prstGeom prst="flowChartDecision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x != 0?</a:t>
            </a:r>
            <a:endParaRPr lang="en-US" b="1" dirty="0"/>
          </a:p>
        </p:txBody>
      </p:sp>
      <p:cxnSp>
        <p:nvCxnSpPr>
          <p:cNvPr id="11" name="Straight Arrow Connector 10"/>
          <p:cNvCxnSpPr>
            <a:endCxn id="10" idx="0"/>
          </p:cNvCxnSpPr>
          <p:nvPr/>
        </p:nvCxnSpPr>
        <p:spPr>
          <a:xfrm>
            <a:off x="2514600" y="1524000"/>
            <a:ext cx="114300" cy="468868"/>
          </a:xfrm>
          <a:prstGeom prst="straightConnector1">
            <a:avLst/>
          </a:prstGeom>
          <a:ln w="317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2"/>
            <a:endCxn id="24" idx="0"/>
          </p:cNvCxnSpPr>
          <p:nvPr/>
        </p:nvCxnSpPr>
        <p:spPr>
          <a:xfrm>
            <a:off x="1152925" y="3493532"/>
            <a:ext cx="1475975" cy="468868"/>
          </a:xfrm>
          <a:prstGeom prst="straightConnector1">
            <a:avLst/>
          </a:prstGeom>
          <a:ln w="317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0925" y="3124200"/>
            <a:ext cx="1524000" cy="36933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b="1" dirty="0" smtClean="0"/>
              <a:t>y = 5</a:t>
            </a:r>
            <a:endParaRPr lang="en-US" b="1" dirty="0"/>
          </a:p>
        </p:txBody>
      </p:sp>
      <p:cxnSp>
        <p:nvCxnSpPr>
          <p:cNvPr id="13" name="Straight Arrow Connector 12"/>
          <p:cNvCxnSpPr>
            <a:stCxn id="10" idx="1"/>
            <a:endCxn id="12" idx="0"/>
          </p:cNvCxnSpPr>
          <p:nvPr/>
        </p:nvCxnSpPr>
        <p:spPr>
          <a:xfrm flipH="1">
            <a:off x="1152925" y="2297668"/>
            <a:ext cx="294875" cy="826532"/>
          </a:xfrm>
          <a:prstGeom prst="straightConnector1">
            <a:avLst/>
          </a:prstGeom>
          <a:ln w="317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85799" y="2417802"/>
            <a:ext cx="545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true</a:t>
            </a:r>
            <a:endParaRPr lang="en-US" b="1" dirty="0">
              <a:solidFill>
                <a:schemeClr val="accent4"/>
              </a:solidFill>
            </a:endParaRPr>
          </a:p>
        </p:txBody>
      </p:sp>
      <p:cxnSp>
        <p:nvCxnSpPr>
          <p:cNvPr id="17" name="Straight Arrow Connector 16"/>
          <p:cNvCxnSpPr>
            <a:stCxn id="10" idx="3"/>
            <a:endCxn id="20" idx="0"/>
          </p:cNvCxnSpPr>
          <p:nvPr/>
        </p:nvCxnSpPr>
        <p:spPr>
          <a:xfrm>
            <a:off x="3810000" y="2297668"/>
            <a:ext cx="314725" cy="826532"/>
          </a:xfrm>
          <a:prstGeom prst="straightConnector1">
            <a:avLst/>
          </a:prstGeom>
          <a:ln w="317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905250" y="2417802"/>
            <a:ext cx="648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false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62725" y="3124200"/>
            <a:ext cx="1524000" cy="36933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b="1" dirty="0" smtClean="0"/>
              <a:t>z = z-x</a:t>
            </a:r>
            <a:endParaRPr lang="en-US" b="1" dirty="0"/>
          </a:p>
        </p:txBody>
      </p:sp>
      <p:sp>
        <p:nvSpPr>
          <p:cNvPr id="24" name="Flowchart: Decision 23"/>
          <p:cNvSpPr/>
          <p:nvPr/>
        </p:nvSpPr>
        <p:spPr>
          <a:xfrm>
            <a:off x="1447800" y="3962400"/>
            <a:ext cx="2362200" cy="609600"/>
          </a:xfrm>
          <a:prstGeom prst="flowChartDecision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z &gt; 1?</a:t>
            </a:r>
            <a:endParaRPr lang="en-US" b="1" dirty="0"/>
          </a:p>
        </p:txBody>
      </p:sp>
      <p:cxnSp>
        <p:nvCxnSpPr>
          <p:cNvPr id="27" name="Straight Arrow Connector 26"/>
          <p:cNvCxnSpPr>
            <a:stCxn id="20" idx="2"/>
            <a:endCxn id="24" idx="0"/>
          </p:cNvCxnSpPr>
          <p:nvPr/>
        </p:nvCxnSpPr>
        <p:spPr>
          <a:xfrm flipH="1">
            <a:off x="2628900" y="3493532"/>
            <a:ext cx="1495825" cy="468868"/>
          </a:xfrm>
          <a:prstGeom prst="straightConnector1">
            <a:avLst/>
          </a:prstGeom>
          <a:ln w="317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0925" y="5059012"/>
            <a:ext cx="1524000" cy="36933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b="1" dirty="0" smtClean="0"/>
              <a:t>z  = z/x</a:t>
            </a:r>
            <a:endParaRPr lang="en-US" b="1" dirty="0"/>
          </a:p>
        </p:txBody>
      </p:sp>
      <p:cxnSp>
        <p:nvCxnSpPr>
          <p:cNvPr id="33" name="Straight Arrow Connector 32"/>
          <p:cNvCxnSpPr>
            <a:stCxn id="24" idx="1"/>
            <a:endCxn id="32" idx="0"/>
          </p:cNvCxnSpPr>
          <p:nvPr/>
        </p:nvCxnSpPr>
        <p:spPr>
          <a:xfrm flipH="1">
            <a:off x="1152925" y="4267200"/>
            <a:ext cx="294875" cy="791812"/>
          </a:xfrm>
          <a:prstGeom prst="straightConnector1">
            <a:avLst/>
          </a:prstGeom>
          <a:ln w="317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05649" y="4352614"/>
            <a:ext cx="545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true</a:t>
            </a:r>
            <a:endParaRPr lang="en-US" b="1" dirty="0">
              <a:solidFill>
                <a:schemeClr val="accent4"/>
              </a:solidFill>
            </a:endParaRPr>
          </a:p>
        </p:txBody>
      </p:sp>
      <p:cxnSp>
        <p:nvCxnSpPr>
          <p:cNvPr id="35" name="Straight Arrow Connector 34"/>
          <p:cNvCxnSpPr>
            <a:stCxn id="24" idx="3"/>
            <a:endCxn id="37" idx="0"/>
          </p:cNvCxnSpPr>
          <p:nvPr/>
        </p:nvCxnSpPr>
        <p:spPr>
          <a:xfrm>
            <a:off x="3810000" y="4267200"/>
            <a:ext cx="314725" cy="791812"/>
          </a:xfrm>
          <a:prstGeom prst="straightConnector1">
            <a:avLst/>
          </a:prstGeom>
          <a:ln w="317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925100" y="4352614"/>
            <a:ext cx="648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false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362725" y="5059012"/>
            <a:ext cx="1524000" cy="36933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b="1" dirty="0" smtClean="0"/>
              <a:t>z = 0</a:t>
            </a:r>
            <a:endParaRPr lang="en-US" b="1" dirty="0"/>
          </a:p>
        </p:txBody>
      </p:sp>
      <p:cxnSp>
        <p:nvCxnSpPr>
          <p:cNvPr id="40" name="Straight Arrow Connector 39"/>
          <p:cNvCxnSpPr>
            <a:stCxn id="32" idx="2"/>
          </p:cNvCxnSpPr>
          <p:nvPr/>
        </p:nvCxnSpPr>
        <p:spPr>
          <a:xfrm>
            <a:off x="1152925" y="5428344"/>
            <a:ext cx="1590275" cy="849381"/>
          </a:xfrm>
          <a:prstGeom prst="straightConnector1">
            <a:avLst/>
          </a:prstGeom>
          <a:ln w="317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7" idx="2"/>
          </p:cNvCxnSpPr>
          <p:nvPr/>
        </p:nvCxnSpPr>
        <p:spPr>
          <a:xfrm flipH="1">
            <a:off x="2743200" y="5428344"/>
            <a:ext cx="1381525" cy="849381"/>
          </a:xfrm>
          <a:prstGeom prst="straightConnector1">
            <a:avLst/>
          </a:prstGeom>
          <a:ln w="317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5410200" y="1679318"/>
            <a:ext cx="3657600" cy="830997"/>
          </a:xfrm>
          <a:prstGeom prst="rect">
            <a:avLst/>
          </a:prstGeom>
          <a:ln w="19050" cmpd="dbl"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{(x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0, z 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(x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1, z 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3)} </a:t>
            </a:r>
            <a:endParaRPr lang="en-US" sz="2400" dirty="0"/>
          </a:p>
        </p:txBody>
      </p:sp>
      <p:cxnSp>
        <p:nvCxnSpPr>
          <p:cNvPr id="53" name="Curved Connector 52"/>
          <p:cNvCxnSpPr/>
          <p:nvPr/>
        </p:nvCxnSpPr>
        <p:spPr>
          <a:xfrm rot="5400000">
            <a:off x="1323201" y="2574666"/>
            <a:ext cx="1011199" cy="457200"/>
          </a:xfrm>
          <a:prstGeom prst="curvedConnector3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urved Connector 60"/>
          <p:cNvCxnSpPr/>
          <p:nvPr/>
        </p:nvCxnSpPr>
        <p:spPr>
          <a:xfrm>
            <a:off x="1600200" y="3276601"/>
            <a:ext cx="1143000" cy="838199"/>
          </a:xfrm>
          <a:prstGeom prst="curvedConnector3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urved Connector 63"/>
          <p:cNvCxnSpPr/>
          <p:nvPr/>
        </p:nvCxnSpPr>
        <p:spPr>
          <a:xfrm rot="10800000" flipV="1">
            <a:off x="1313010" y="4114800"/>
            <a:ext cx="1315891" cy="1099712"/>
          </a:xfrm>
          <a:prstGeom prst="curvedConnector3">
            <a:avLst>
              <a:gd name="adj1" fmla="val 50000"/>
            </a:avLst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urved Connector 70"/>
          <p:cNvCxnSpPr/>
          <p:nvPr/>
        </p:nvCxnSpPr>
        <p:spPr>
          <a:xfrm>
            <a:off x="1313010" y="5234364"/>
            <a:ext cx="1658793" cy="1043364"/>
          </a:xfrm>
          <a:prstGeom prst="curvedConnector3">
            <a:avLst>
              <a:gd name="adj1" fmla="val 50000"/>
            </a:avLst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5410200" y="1679318"/>
            <a:ext cx="3657600" cy="830997"/>
          </a:xfrm>
          <a:prstGeom prst="rect">
            <a:avLst/>
          </a:prstGeom>
          <a:ln w="19050" cmpd="dbl"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(x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0, z =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(x </a:t>
            </a:r>
            <a:r>
              <a:rPr lang="en-US" sz="2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= 1, z = </a:t>
            </a:r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3)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 </a:t>
            </a:r>
            <a:endParaRPr lang="en-US" sz="2400" dirty="0"/>
          </a:p>
        </p:txBody>
      </p:sp>
      <p:cxnSp>
        <p:nvCxnSpPr>
          <p:cNvPr id="77" name="Curved Connector 76"/>
          <p:cNvCxnSpPr/>
          <p:nvPr/>
        </p:nvCxnSpPr>
        <p:spPr>
          <a:xfrm rot="16200000" flipH="1">
            <a:off x="2957783" y="2729183"/>
            <a:ext cx="1131334" cy="268303"/>
          </a:xfrm>
          <a:prstGeom prst="curvedConnector3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urved Connector 78"/>
          <p:cNvCxnSpPr/>
          <p:nvPr/>
        </p:nvCxnSpPr>
        <p:spPr>
          <a:xfrm rot="5400000">
            <a:off x="2895602" y="3657602"/>
            <a:ext cx="990596" cy="533400"/>
          </a:xfrm>
          <a:prstGeom prst="curvedConnector3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urved Connector 81"/>
          <p:cNvCxnSpPr/>
          <p:nvPr/>
        </p:nvCxnSpPr>
        <p:spPr>
          <a:xfrm rot="16200000" flipH="1">
            <a:off x="2986030" y="4562893"/>
            <a:ext cx="891064" cy="604478"/>
          </a:xfrm>
          <a:prstGeom prst="curvedConnector3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/>
          <p:nvPr/>
        </p:nvCxnSpPr>
        <p:spPr>
          <a:xfrm rot="10800000" flipV="1">
            <a:off x="2743200" y="5310664"/>
            <a:ext cx="990600" cy="861536"/>
          </a:xfrm>
          <a:prstGeom prst="curvedConnector3">
            <a:avLst>
              <a:gd name="adj1" fmla="val 50000"/>
            </a:avLst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029200" y="2893367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What is missed?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55148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95" grpId="0" animBg="1"/>
      <p:bldP spid="9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C479450-C740-4741-BD40-65264A0E826E}" type="slidenum">
              <a:rPr lang="en-US"/>
              <a:pPr/>
              <a:t>15</a:t>
            </a:fld>
            <a:endParaRPr lang="en-US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 coverage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Edge coverage is in some sense very static</a:t>
            </a:r>
          </a:p>
          <a:p>
            <a:r>
              <a:rPr lang="en-US" sz="2800" dirty="0"/>
              <a:t>Edges can be covered without covering actual paths (sequences of edges) that the program may execute</a:t>
            </a:r>
          </a:p>
          <a:p>
            <a:r>
              <a:rPr lang="en-US" sz="2800" dirty="0" smtClean="0"/>
              <a:t>Not </a:t>
            </a:r>
            <a:r>
              <a:rPr lang="en-US" sz="2800" dirty="0" smtClean="0"/>
              <a:t>all </a:t>
            </a:r>
            <a:r>
              <a:rPr lang="en-US" sz="2800" dirty="0"/>
              <a:t>paths in a program are always </a:t>
            </a:r>
            <a:r>
              <a:rPr lang="en-US" sz="2800" dirty="0" smtClean="0"/>
              <a:t>executable</a:t>
            </a:r>
          </a:p>
          <a:p>
            <a:r>
              <a:rPr lang="en-US" sz="2800" dirty="0" smtClean="0"/>
              <a:t>Loops complicate paths</a:t>
            </a:r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3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Varieties of coverage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6E184F9-D28D-4F34-B344-F8C910EB9E1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Covering all of the program</a:t>
            </a:r>
          </a:p>
          <a:p>
            <a:pPr lvl="1"/>
            <a:r>
              <a:rPr lang="en-US" dirty="0" smtClean="0"/>
              <a:t>Statement coverage</a:t>
            </a:r>
          </a:p>
          <a:p>
            <a:pPr lvl="1"/>
            <a:r>
              <a:rPr lang="en-US" dirty="0" smtClean="0"/>
              <a:t>Edge (branch) </a:t>
            </a:r>
            <a:r>
              <a:rPr lang="en-US" dirty="0" smtClean="0"/>
              <a:t>coverage</a:t>
            </a:r>
          </a:p>
          <a:p>
            <a:pPr lvl="1"/>
            <a:r>
              <a:rPr lang="en-US" i="1" dirty="0" smtClean="0"/>
              <a:t>Decision coverage (not discussed)</a:t>
            </a:r>
          </a:p>
          <a:p>
            <a:pPr lvl="2"/>
            <a:r>
              <a:rPr lang="en-US" i="1" dirty="0" smtClean="0"/>
              <a:t>Handling compound decisions</a:t>
            </a:r>
            <a:endParaRPr lang="en-US" i="1" dirty="0" smtClean="0"/>
          </a:p>
          <a:p>
            <a:pPr lvl="1"/>
            <a:r>
              <a:rPr lang="en-US" i="1" dirty="0"/>
              <a:t>Loop coverage (not discussed</a:t>
            </a:r>
            <a:r>
              <a:rPr lang="en-US" i="1" dirty="0" smtClean="0"/>
              <a:t>)</a:t>
            </a:r>
            <a:endParaRPr lang="en-US" i="1" dirty="0" smtClean="0"/>
          </a:p>
          <a:p>
            <a:pPr lvl="1"/>
            <a:r>
              <a:rPr lang="en-US" i="1" dirty="0"/>
              <a:t>Condition/Decision coverage (not discussed</a:t>
            </a:r>
            <a:r>
              <a:rPr lang="en-US" i="1" dirty="0" smtClean="0"/>
              <a:t>)</a:t>
            </a:r>
            <a:endParaRPr lang="en-US" i="1" dirty="0" smtClean="0"/>
          </a:p>
          <a:p>
            <a:pPr lvl="1"/>
            <a:r>
              <a:rPr lang="en-US" dirty="0" smtClean="0"/>
              <a:t>Path coverage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Limitations of coverage</a:t>
            </a:r>
          </a:p>
          <a:p>
            <a:pPr lvl="1"/>
            <a:r>
              <a:rPr lang="en-US" dirty="0" smtClean="0"/>
              <a:t>100% coverage is not always a reasonable target</a:t>
            </a:r>
          </a:p>
          <a:p>
            <a:pPr lvl="1"/>
            <a:r>
              <a:rPr lang="en-US" dirty="0" smtClean="0"/>
              <a:t>High cost to approach the limit</a:t>
            </a:r>
          </a:p>
          <a:p>
            <a:pPr lvl="1"/>
            <a:r>
              <a:rPr lang="en-US" dirty="0" smtClean="0"/>
              <a:t>Coverage is just a heuristic</a:t>
            </a:r>
            <a:r>
              <a:rPr lang="en-US" dirty="0" smtClean="0"/>
              <a:t>: w</a:t>
            </a:r>
            <a:r>
              <a:rPr lang="en-US" dirty="0" smtClean="0"/>
              <a:t>e really want the revealing subdomains</a:t>
            </a:r>
            <a:endParaRPr lang="en-US" dirty="0" smtClean="0"/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6781657" y="1746171"/>
            <a:ext cx="458064" cy="1980816"/>
          </a:xfrm>
          <a:prstGeom prst="downArrow">
            <a:avLst>
              <a:gd name="adj1" fmla="val 50000"/>
              <a:gd name="adj2" fmla="val 108176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7314624" y="1897322"/>
            <a:ext cx="1590480" cy="193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430" tIns="45715" rIns="91430" bIns="45715">
            <a:spAutoFit/>
          </a:bodyPr>
          <a:lstStyle>
            <a:lvl1pPr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latin typeface="Arial" charset="0"/>
              </a:rPr>
              <a:t>increasing</a:t>
            </a:r>
          </a:p>
          <a:p>
            <a:r>
              <a:rPr lang="en-US">
                <a:latin typeface="Arial" charset="0"/>
              </a:rPr>
              <a:t>number of</a:t>
            </a:r>
          </a:p>
          <a:p>
            <a:r>
              <a:rPr lang="en-US">
                <a:latin typeface="Arial" charset="0"/>
              </a:rPr>
              <a:t>test cases</a:t>
            </a:r>
          </a:p>
          <a:p>
            <a:r>
              <a:rPr lang="en-US">
                <a:latin typeface="Arial" charset="0"/>
              </a:rPr>
              <a:t>(more or</a:t>
            </a:r>
          </a:p>
          <a:p>
            <a:r>
              <a:rPr lang="en-US">
                <a:latin typeface="Arial" charset="0"/>
              </a:rPr>
              <a:t>less)</a:t>
            </a:r>
          </a:p>
        </p:txBody>
      </p:sp>
    </p:spTree>
    <p:extLst>
      <p:ext uri="{BB962C8B-B14F-4D97-AF65-F5344CB8AC3E}">
        <p14:creationId xmlns:p14="http://schemas.microsoft.com/office/powerpoint/2010/main" val="107197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Structural coverage: some challenges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004D1F1-7EE8-4CC7-AB0D-4EA9DC76ED9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4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Interprocedural</a:t>
            </a:r>
            <a:r>
              <a:rPr lang="en-US" dirty="0" smtClean="0"/>
              <a:t> coverage</a:t>
            </a:r>
          </a:p>
          <a:p>
            <a:r>
              <a:rPr lang="en-US" dirty="0" smtClean="0"/>
              <a:t>Late binding in OO – coverage of polymorphism</a:t>
            </a:r>
          </a:p>
          <a:p>
            <a:r>
              <a:rPr lang="en-US" dirty="0" smtClean="0"/>
              <a:t>Need good tools for tracking coverage</a:t>
            </a:r>
          </a:p>
          <a:p>
            <a:r>
              <a:rPr lang="en-US" dirty="0" smtClean="0"/>
              <a:t>Higher coverage may be deceptive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There are a family of new, automatic test generation techniques that seem to be influencing coverage-based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37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steps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Assignment 4: out later today, </a:t>
            </a:r>
            <a:r>
              <a:rPr lang="en-US" dirty="0" smtClean="0"/>
              <a:t>due Wednesday November 9, 2011 at 11:59PM</a:t>
            </a:r>
            <a:endParaRPr lang="en-US" dirty="0" smtClean="0"/>
          </a:p>
          <a:p>
            <a:r>
              <a:rPr lang="en-US" dirty="0" smtClean="0"/>
              <a:t>Lectures: TBA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6E184F9-D28D-4F34-B344-F8C910EB9E1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5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68172" y="1174537"/>
            <a:ext cx="2207656" cy="450892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bliqueTopRight">
                <a:rot lat="0" lon="1200000" rev="0"/>
              </a:camera>
              <a:lightRig rig="threePt" dir="t"/>
            </a:scene3d>
            <a:sp3d prstMaterial="dkEdge">
              <a:bevelB w="69850" h="69850" prst="divot"/>
            </a:sp3d>
          </a:bodyPr>
          <a:lstStyle/>
          <a:p>
            <a:pPr algn="ctr"/>
            <a:r>
              <a:rPr lang="en-US" sz="28700" b="1" dirty="0" smtClean="0">
                <a:solidFill>
                  <a:srgbClr val="7030A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?</a:t>
            </a:r>
            <a:endParaRPr lang="en-US" sz="28700" b="1" dirty="0">
              <a:solidFill>
                <a:srgbClr val="7030A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1026" name="Picture 2" descr="http://lazowska.cs.washington.edu/dn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81000"/>
            <a:ext cx="48768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08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A4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Will be available later today</a:t>
            </a:r>
          </a:p>
          <a:p>
            <a:r>
              <a:rPr lang="en-US" dirty="0" smtClean="0"/>
              <a:t>Is a totally new assignment – by no means carefully vetted</a:t>
            </a:r>
          </a:p>
          <a:p>
            <a:r>
              <a:rPr lang="en-US" dirty="0" smtClean="0"/>
              <a:t>It’s focused (again) on testing and binary search</a:t>
            </a:r>
          </a:p>
          <a:p>
            <a:pPr lvl="1"/>
            <a:r>
              <a:rPr lang="en-US" dirty="0" smtClean="0"/>
              <a:t>This may be boring for some of you</a:t>
            </a:r>
          </a:p>
          <a:p>
            <a:pPr lvl="1"/>
            <a:r>
              <a:rPr lang="en-US" dirty="0" smtClean="0"/>
              <a:t>I hope that the expected learning is important enough to justify this</a:t>
            </a:r>
          </a:p>
          <a:p>
            <a:r>
              <a:rPr lang="en-US" dirty="0" smtClean="0"/>
              <a:t>One of the next assignments (likely only one more, possibly two) will be a music player that accepts a textual notation for music and produces MIDI output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6E184F9-D28D-4F34-B344-F8C910EB9E1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05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Midterms – Parts I and II graded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Plan (hope?) to have them ready by Wednesday</a:t>
            </a:r>
          </a:p>
          <a:p>
            <a:r>
              <a:rPr lang="en-US" dirty="0" smtClean="0"/>
              <a:t>Key with comments is under production – released when the results are released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6E184F9-D28D-4F34-B344-F8C910EB9E1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6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A4 basics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Random test generation question from midterm</a:t>
            </a:r>
          </a:p>
          <a:p>
            <a:pPr lvl="1"/>
            <a:r>
              <a:rPr lang="en-US" dirty="0" smtClean="0"/>
              <a:t>The randomly </a:t>
            </a:r>
            <a:r>
              <a:rPr lang="en-US" dirty="0"/>
              <a:t>generated array length might not be consistent with the number of values in the </a:t>
            </a:r>
            <a:r>
              <a:rPr lang="en-US" dirty="0" smtClean="0"/>
              <a:t>array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randomly generated array might not be </a:t>
            </a:r>
            <a:r>
              <a:rPr lang="en-US" dirty="0" smtClean="0"/>
              <a:t>sorted</a:t>
            </a:r>
          </a:p>
          <a:p>
            <a:pPr lvl="1"/>
            <a:r>
              <a:rPr lang="en-US" dirty="0" smtClean="0"/>
              <a:t>Random </a:t>
            </a:r>
            <a:r>
              <a:rPr lang="en-US" dirty="0"/>
              <a:t>keys are much more likely to be not found than to be </a:t>
            </a:r>
            <a:r>
              <a:rPr lang="en-US" dirty="0" smtClean="0"/>
              <a:t>found</a:t>
            </a:r>
          </a:p>
          <a:p>
            <a:pPr lvl="1"/>
            <a:r>
              <a:rPr lang="en-US" dirty="0" smtClean="0"/>
              <a:t>There's </a:t>
            </a:r>
            <a:r>
              <a:rPr lang="en-US" dirty="0"/>
              <a:t>no way to determine the </a:t>
            </a:r>
            <a:r>
              <a:rPr lang="en-US" dirty="0" smtClean="0"/>
              <a:t>oracle</a:t>
            </a:r>
          </a:p>
          <a:p>
            <a:r>
              <a:rPr lang="en-US" dirty="0" smtClean="0"/>
              <a:t>You’ll write a test generation program that overcomes these issues (and produces </a:t>
            </a:r>
            <a:r>
              <a:rPr lang="en-US" dirty="0" err="1" smtClean="0"/>
              <a:t>JUnit</a:t>
            </a:r>
            <a:r>
              <a:rPr lang="en-US" dirty="0" smtClean="0"/>
              <a:t> tests)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Generate length and then values for the test array</a:t>
            </a:r>
          </a:p>
          <a:p>
            <a:r>
              <a:rPr lang="en-US" dirty="0" smtClean="0"/>
              <a:t>Produce the randomized in a way that guarantees it is sorted – use a binary search tree (BST) to first insert the random elements and then retrieve them in sorted order</a:t>
            </a:r>
          </a:p>
          <a:p>
            <a:r>
              <a:rPr lang="en-US" dirty="0" smtClean="0"/>
              <a:t>Randomly decide to generate (for instance) 10% found keys – and then find a key in the array or find a key not in the array</a:t>
            </a:r>
          </a:p>
          <a:p>
            <a:r>
              <a:rPr lang="en-US" dirty="0" smtClean="0"/>
              <a:t>Voilà, an oracle appears (almost that easily)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F6E184F9-D28D-4F34-B344-F8C910EB9E1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8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A4 objectives include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Deeper understanding of testing</a:t>
            </a:r>
          </a:p>
          <a:p>
            <a:r>
              <a:rPr lang="en-US" dirty="0" smtClean="0"/>
              <a:t>Representation invariant needed for BST</a:t>
            </a:r>
          </a:p>
          <a:p>
            <a:r>
              <a:rPr lang="en-US" dirty="0" smtClean="0"/>
              <a:t>Some focus on abstraction function</a:t>
            </a:r>
          </a:p>
          <a:p>
            <a:pPr lvl="1"/>
            <a:r>
              <a:rPr lang="en-US" dirty="0" smtClean="0"/>
              <a:t>Related to visitor pattern for traversing BST to create sorted array</a:t>
            </a:r>
          </a:p>
          <a:p>
            <a:r>
              <a:rPr lang="en-US" dirty="0" smtClean="0"/>
              <a:t>Clean mind</a:t>
            </a:r>
          </a:p>
          <a:p>
            <a:pPr lvl="1"/>
            <a:r>
              <a:rPr lang="en-US" dirty="0" smtClean="0"/>
              <a:t>Separate tests you generate from tests you need to test your program</a:t>
            </a:r>
          </a:p>
          <a:p>
            <a:pPr lvl="1"/>
            <a:r>
              <a:rPr lang="en-US" dirty="0" smtClean="0"/>
              <a:t>Separate binary search (program under test) from binary search tree (implementation mechanism for your program)</a:t>
            </a:r>
          </a:p>
          <a:p>
            <a:pPr lvl="1"/>
            <a:r>
              <a:rPr lang="en-US" dirty="0" smtClean="0"/>
              <a:t>…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6E184F9-D28D-4F34-B344-F8C910EB9E1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5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(glass, clear)-box testing</a:t>
            </a:r>
            <a:endParaRPr lang="en-US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Ensure test suite covers (executes) all of the program</a:t>
            </a:r>
          </a:p>
          <a:p>
            <a:pPr lvl="1"/>
            <a:r>
              <a:rPr lang="en-US" dirty="0" smtClean="0"/>
              <a:t>Measure quality of test suite with % coverage</a:t>
            </a:r>
          </a:p>
          <a:p>
            <a:r>
              <a:rPr lang="en-US" dirty="0" smtClean="0"/>
              <a:t>Assumption</a:t>
            </a:r>
          </a:p>
          <a:p>
            <a:pPr lvl="1"/>
            <a:r>
              <a:rPr lang="en-US" dirty="0" smtClean="0"/>
              <a:t>High coverage </a:t>
            </a:r>
            <a:r>
              <a:rPr lang="en-US" dirty="0" smtClean="0">
                <a:sym typeface="Symbol"/>
              </a:rPr>
              <a:t></a:t>
            </a:r>
            <a:r>
              <a:rPr lang="en-US" dirty="0" smtClean="0"/>
              <a:t>  few mistakes in the program</a:t>
            </a:r>
          </a:p>
          <a:p>
            <a:pPr lvl="2"/>
            <a:r>
              <a:rPr lang="en-US" dirty="0" smtClean="0"/>
              <a:t>“If statement S hasn’t been executed (covered) by any test, it might cause an error”</a:t>
            </a:r>
            <a:endParaRPr lang="en-US" dirty="0" smtClean="0"/>
          </a:p>
          <a:p>
            <a:pPr lvl="1"/>
            <a:r>
              <a:rPr lang="en-US" dirty="0" smtClean="0"/>
              <a:t>Focus on coverage, not </a:t>
            </a:r>
            <a:r>
              <a:rPr lang="en-US" dirty="0" smtClean="0"/>
              <a:t>oracles</a:t>
            </a:r>
          </a:p>
          <a:p>
            <a:pPr lvl="1"/>
            <a:r>
              <a:rPr lang="en-US" dirty="0"/>
              <a:t>Fundamentally an inadequacy </a:t>
            </a:r>
            <a:r>
              <a:rPr lang="en-US" dirty="0" smtClean="0"/>
              <a:t>property of test suites</a:t>
            </a:r>
          </a:p>
          <a:p>
            <a:r>
              <a:rPr lang="en-US" dirty="0" smtClean="0"/>
              <a:t>Focus: features not described by specification	</a:t>
            </a:r>
          </a:p>
          <a:p>
            <a:pPr lvl="1"/>
            <a:r>
              <a:rPr lang="en-US" dirty="0" smtClean="0"/>
              <a:t>Control-flow details</a:t>
            </a:r>
          </a:p>
          <a:p>
            <a:pPr lvl="1"/>
            <a:r>
              <a:rPr lang="en-US" dirty="0" smtClean="0"/>
              <a:t>Performance optimizations</a:t>
            </a:r>
          </a:p>
          <a:p>
            <a:pPr lvl="1"/>
            <a:r>
              <a:rPr lang="en-US" dirty="0" smtClean="0"/>
              <a:t>Alternate algorithms for different cases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6E184F9-D28D-4F34-B344-F8C910EB9E1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95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White-box Motivation</a:t>
            </a:r>
            <a:endParaRPr lang="en-GB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There are some subdomains that black-box testing won't find</a:t>
            </a:r>
          </a:p>
          <a:p>
            <a:pPr marL="0" indent="0">
              <a:lnSpc>
                <a:spcPts val="1600"/>
              </a:lnSpc>
              <a:buNone/>
            </a:pPr>
            <a:r>
              <a:rPr lang="en-GB" sz="2300" dirty="0" smtClean="0"/>
              <a:t>   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primeTable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[CACHE_SIZE];</a:t>
            </a:r>
          </a:p>
          <a:p>
            <a:pPr marL="0" indent="0">
              <a:lnSpc>
                <a:spcPts val="1600"/>
              </a:lnSpc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x) {</a:t>
            </a:r>
          </a:p>
          <a:p>
            <a:pPr marL="0" indent="0">
              <a:lnSpc>
                <a:spcPts val="1600"/>
              </a:lnSpc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    if (x&gt;CACHE_SIZE) {</a:t>
            </a:r>
          </a:p>
          <a:p>
            <a:pPr marL="0" indent="0">
              <a:lnSpc>
                <a:spcPts val="1600"/>
              </a:lnSpc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      for (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=2;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&lt;x/2;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 marL="0" indent="0">
              <a:lnSpc>
                <a:spcPts val="1600"/>
              </a:lnSpc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        if (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x%i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==0) return false;</a:t>
            </a:r>
          </a:p>
          <a:p>
            <a:pPr marL="0" indent="0">
              <a:lnSpc>
                <a:spcPts val="1600"/>
              </a:lnSpc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lnSpc>
                <a:spcPts val="1600"/>
              </a:lnSpc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      return true;</a:t>
            </a:r>
          </a:p>
          <a:p>
            <a:pPr marL="0" indent="0">
              <a:lnSpc>
                <a:spcPts val="1600"/>
              </a:lnSpc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 marL="0" indent="0">
              <a:lnSpc>
                <a:spcPts val="1600"/>
              </a:lnSpc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else {</a:t>
            </a:r>
          </a:p>
          <a:p>
            <a:pPr marL="0" indent="0">
              <a:lnSpc>
                <a:spcPts val="1600"/>
              </a:lnSpc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primeTable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[x];</a:t>
            </a:r>
          </a:p>
          <a:p>
            <a:pPr marL="0" indent="0">
              <a:lnSpc>
                <a:spcPts val="1600"/>
              </a:lnSpc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lnSpc>
                <a:spcPts val="1600"/>
              </a:lnSpc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GB" sz="2400" dirty="0" smtClean="0"/>
          </a:p>
          <a:p>
            <a:r>
              <a:rPr lang="en-GB" sz="2400" dirty="0" smtClean="0"/>
              <a:t>Important transition around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x = CACHE_SIZE </a:t>
            </a:r>
            <a:r>
              <a:rPr lang="en-GB" sz="2400" dirty="0" smtClean="0"/>
              <a:t>that isn’t visible to black-box testing (assuming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CACHE_SIZE</a:t>
            </a:r>
            <a:r>
              <a:rPr lang="en-GB" sz="2400" dirty="0" smtClean="0"/>
              <a:t> is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GB" sz="2400" dirty="0" smtClean="0"/>
              <a:t>)</a:t>
            </a:r>
            <a:endParaRPr lang="en-GB" sz="24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6E184F9-D28D-4F34-B344-F8C910EB9E1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02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White Box Testing:  Advantages</a:t>
            </a:r>
            <a:endParaRPr lang="en-US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Finds an important class of boundaries – yields useful test cases</a:t>
            </a:r>
          </a:p>
          <a:p>
            <a:pPr lvl="1"/>
            <a:r>
              <a:rPr lang="en-US" dirty="0" smtClean="0"/>
              <a:t>Need to check numbers on each side of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CACHE_SIZE</a:t>
            </a:r>
          </a:p>
          <a:p>
            <a:pPr lvl="2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CACHE_SIZE-1</a:t>
            </a:r>
            <a:r>
              <a:rPr lang="en-US" sz="2000" dirty="0" smtClean="0"/>
              <a:t>,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CACHE_SIZE</a:t>
            </a:r>
            <a:r>
              <a:rPr lang="en-US" sz="2000" dirty="0" smtClean="0"/>
              <a:t>,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CACHE_SIZE+1</a:t>
            </a:r>
          </a:p>
          <a:p>
            <a:pPr lvl="1"/>
            <a:r>
              <a:rPr lang="en-US" dirty="0" smtClean="0"/>
              <a:t>If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CACHE_SIZE</a:t>
            </a:r>
            <a:r>
              <a:rPr lang="en-US" dirty="0" smtClean="0"/>
              <a:t> is mutable, we may need to test with different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CACHE_SIZE</a:t>
            </a:r>
            <a:r>
              <a:rPr lang="en-US" dirty="0"/>
              <a:t>s</a:t>
            </a:r>
            <a:endParaRPr lang="en-US" dirty="0" smtClean="0"/>
          </a:p>
          <a:p>
            <a:r>
              <a:rPr lang="en-US" dirty="0" smtClean="0"/>
              <a:t>Disadvantages?</a:t>
            </a:r>
          </a:p>
          <a:p>
            <a:pPr lvl="1"/>
            <a:r>
              <a:rPr lang="en-US" dirty="0" smtClean="0"/>
              <a:t>Tests may have same bugs as implementation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6E184F9-D28D-4F34-B344-F8C910EB9E1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5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coverage</a:t>
            </a:r>
            <a:endParaRPr lang="en-US" dirty="0"/>
          </a:p>
        </p:txBody>
      </p:sp>
      <p:sp>
        <p:nvSpPr>
          <p:cNvPr id="730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589567"/>
            <a:ext cx="3276600" cy="45720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Test suite</a:t>
            </a:r>
            <a:br>
              <a:rPr lang="en-GB" dirty="0" smtClean="0"/>
            </a:br>
            <a:r>
              <a:rPr lang="en-GB" dirty="0" smtClean="0"/>
              <a:t>{ </a:t>
            </a:r>
            <a:r>
              <a:rPr lang="en-GB" sz="2800" b="1" dirty="0" smtClean="0">
                <a:latin typeface="Courier New" pitchFamily="49" charset="0"/>
                <a:cs typeface="Courier New" pitchFamily="49" charset="0"/>
              </a:rPr>
              <a:t>min(2,3)</a:t>
            </a:r>
            <a:r>
              <a:rPr lang="en-GB" dirty="0" smtClean="0"/>
              <a:t>}</a:t>
            </a:r>
          </a:p>
          <a:p>
            <a:endParaRPr lang="en-GB" dirty="0" smtClean="0"/>
          </a:p>
          <a:p>
            <a:r>
              <a:rPr lang="en-GB" dirty="0" smtClean="0"/>
              <a:t>Good: executes </a:t>
            </a:r>
            <a:r>
              <a:rPr lang="en-GB" dirty="0"/>
              <a:t>every instruction</a:t>
            </a:r>
          </a:p>
          <a:p>
            <a:r>
              <a:rPr lang="en-GB" dirty="0"/>
              <a:t>Bad: </a:t>
            </a:r>
            <a:r>
              <a:rPr lang="en-GB" dirty="0" smtClean="0"/>
              <a:t>doesn’t find bug</a:t>
            </a:r>
          </a:p>
          <a:p>
            <a:r>
              <a:rPr lang="en-US" dirty="0" smtClean="0"/>
              <a:t>So, can be unsatisfying </a:t>
            </a:r>
            <a:r>
              <a:rPr lang="en-US" dirty="0"/>
              <a:t>in trivial cases</a:t>
            </a:r>
          </a:p>
          <a:p>
            <a:pPr marL="0" indent="0">
              <a:buNone/>
            </a:pPr>
            <a:endParaRPr lang="en-GB" dirty="0"/>
          </a:p>
          <a:p>
            <a:endParaRPr lang="en-US" dirty="0"/>
          </a:p>
        </p:txBody>
      </p:sp>
      <p:sp>
        <p:nvSpPr>
          <p:cNvPr id="7301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038600" y="1600200"/>
            <a:ext cx="4419600" cy="2031325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min (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b) {</a:t>
            </a:r>
            <a:br>
              <a:rPr lang="en-GB" sz="1800" b="1" dirty="0">
                <a:latin typeface="Courier New" pitchFamily="49" charset="0"/>
                <a:cs typeface="Courier New" pitchFamily="49" charset="0"/>
              </a:rPr>
            </a:b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m 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= a;</a:t>
            </a:r>
            <a:br>
              <a:rPr lang="en-GB" sz="1800" b="1" dirty="0">
                <a:latin typeface="Courier New" pitchFamily="49" charset="0"/>
                <a:cs typeface="Courier New" pitchFamily="49" charset="0"/>
              </a:rPr>
            </a:b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(a &lt;= b) {</a:t>
            </a:r>
            <a:br>
              <a:rPr lang="en-GB" sz="1800" b="1" dirty="0">
                <a:latin typeface="Courier New" pitchFamily="49" charset="0"/>
                <a:cs typeface="Courier New" pitchFamily="49" charset="0"/>
              </a:rPr>
            </a:b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  m 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= a;</a:t>
            </a:r>
            <a:br>
              <a:rPr lang="en-GB" sz="1800" b="1" dirty="0">
                <a:latin typeface="Courier New" pitchFamily="49" charset="0"/>
                <a:cs typeface="Courier New" pitchFamily="49" charset="0"/>
              </a:rPr>
            </a:b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}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1800" b="1" dirty="0">
                <a:latin typeface="Courier New" pitchFamily="49" charset="0"/>
                <a:cs typeface="Courier New" pitchFamily="49" charset="0"/>
              </a:rPr>
            </a:b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return m;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1800" b="1" dirty="0">
                <a:latin typeface="Courier New" pitchFamily="49" charset="0"/>
                <a:cs typeface="Courier New" pitchFamily="49" charset="0"/>
              </a:rPr>
            </a:b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F6E184F9-D28D-4F34-B344-F8C910EB9E1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0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n-course-lectur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dn-course-lecture</Template>
  <TotalTime>2998</TotalTime>
  <Words>1023</Words>
  <Application>Microsoft Office PowerPoint</Application>
  <PresentationFormat>On-screen Show (4:3)</PresentationFormat>
  <Paragraphs>205</Paragraphs>
  <Slides>19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dn-course-lecture</vt:lpstr>
      <vt:lpstr>CSE 331 Software Design &amp; Implementation testing II</vt:lpstr>
      <vt:lpstr>A4</vt:lpstr>
      <vt:lpstr>Midterms – Parts I and II graded</vt:lpstr>
      <vt:lpstr>A4 basics</vt:lpstr>
      <vt:lpstr>A4 objectives include</vt:lpstr>
      <vt:lpstr>White (glass, clear)-box testing</vt:lpstr>
      <vt:lpstr>White-box Motivation</vt:lpstr>
      <vt:lpstr>White Box Testing:  Advantages</vt:lpstr>
      <vt:lpstr>Statement coverage</vt:lpstr>
      <vt:lpstr>Think of the program as a flow-chart</vt:lpstr>
      <vt:lpstr>Edge coverage</vt:lpstr>
      <vt:lpstr>Edge coverage</vt:lpstr>
      <vt:lpstr>Is edge coverage enough?</vt:lpstr>
      <vt:lpstr>Edge coverage: 100%</vt:lpstr>
      <vt:lpstr>Path coverage</vt:lpstr>
      <vt:lpstr>Varieties of coverage</vt:lpstr>
      <vt:lpstr>Structural coverage: some challenges</vt:lpstr>
      <vt:lpstr>Next steps</vt:lpstr>
      <vt:lpstr>PowerPoint Presentation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cse</dc:creator>
  <cp:lastModifiedBy>CSE</cp:lastModifiedBy>
  <cp:revision>379</cp:revision>
  <dcterms:created xsi:type="dcterms:W3CDTF">2010-04-09T16:31:30Z</dcterms:created>
  <dcterms:modified xsi:type="dcterms:W3CDTF">2011-10-31T21:22:47Z</dcterms:modified>
</cp:coreProperties>
</file>