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1" r:id="rId1"/>
  </p:sldMasterIdLst>
  <p:notesMasterIdLst>
    <p:notesMasterId r:id="rId29"/>
  </p:notesMasterIdLst>
  <p:sldIdLst>
    <p:sldId id="341" r:id="rId2"/>
    <p:sldId id="462" r:id="rId3"/>
    <p:sldId id="443" r:id="rId4"/>
    <p:sldId id="444" r:id="rId5"/>
    <p:sldId id="445" r:id="rId6"/>
    <p:sldId id="446" r:id="rId7"/>
    <p:sldId id="447" r:id="rId8"/>
    <p:sldId id="448" r:id="rId9"/>
    <p:sldId id="449" r:id="rId10"/>
    <p:sldId id="450" r:id="rId11"/>
    <p:sldId id="463" r:id="rId12"/>
    <p:sldId id="451" r:id="rId13"/>
    <p:sldId id="452" r:id="rId14"/>
    <p:sldId id="454" r:id="rId15"/>
    <p:sldId id="455" r:id="rId16"/>
    <p:sldId id="456" r:id="rId17"/>
    <p:sldId id="466" r:id="rId18"/>
    <p:sldId id="457" r:id="rId19"/>
    <p:sldId id="458" r:id="rId20"/>
    <p:sldId id="465" r:id="rId21"/>
    <p:sldId id="468" r:id="rId22"/>
    <p:sldId id="459" r:id="rId23"/>
    <p:sldId id="464" r:id="rId24"/>
    <p:sldId id="460" r:id="rId25"/>
    <p:sldId id="461" r:id="rId26"/>
    <p:sldId id="417" r:id="rId27"/>
    <p:sldId id="36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AC2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>
        <p:scale>
          <a:sx n="124" d="100"/>
          <a:sy n="124" d="100"/>
        </p:scale>
        <p:origin x="-1242" y="-54"/>
      </p:cViewPr>
      <p:guideLst>
        <p:guide orient="horz" pos="105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D827A-5A11-4E27-BA7F-02BCC2F6B12E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64672-6C08-4F52-8FDE-6ED721E4A3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39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64672-6C08-4F52-8FDE-6ED721E4A38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883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28878-D644-4C6A-8352-D5CB7C82EBA4}" type="slidenum">
              <a:rPr lang="en-US"/>
              <a:pPr/>
              <a:t>10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8633A-BAD3-42C3-A97B-55A4E7A890D6}" type="slidenum">
              <a:rPr lang="en-US"/>
              <a:pPr/>
              <a:t>12</a:t>
            </a:fld>
            <a:endParaRPr 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2F926-91A6-4C4E-AEA0-5145657F96C6}" type="slidenum">
              <a:rPr lang="en-US"/>
              <a:pPr/>
              <a:t>13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1EA5F-A56E-4413-80D7-CF0386407D38}" type="slidenum">
              <a:rPr lang="en-US"/>
              <a:pPr/>
              <a:t>14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DD6D82-91D4-45A3-9BF3-9CF572496607}" type="slidenum">
              <a:rPr lang="en-US"/>
              <a:pPr/>
              <a:t>15</a:t>
            </a:fld>
            <a:endParaRPr lang="en-US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B27A3-CFDE-4B2E-8429-80DFC4F78AF8}" type="slidenum">
              <a:rPr lang="en-US"/>
              <a:pPr/>
              <a:t>16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B383E-0D54-4D0A-B8A1-9AA7D37C4406}" type="slidenum">
              <a:rPr lang="en-US"/>
              <a:pPr/>
              <a:t>18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5063" y="676275"/>
            <a:ext cx="4600575" cy="34512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5946" y="4352775"/>
            <a:ext cx="5079504" cy="41275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B84F2-EACD-4165-B004-F135CAFD4AA4}" type="slidenum">
              <a:rPr lang="en-US"/>
              <a:pPr/>
              <a:t>19</a:t>
            </a:fld>
            <a:endParaRPr lang="en-US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BBBBA-01E7-41B2-94BB-FB0215A902E2}" type="slidenum">
              <a:rPr lang="en-US"/>
              <a:pPr/>
              <a:t>22</a:t>
            </a:fld>
            <a:endParaRPr 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0D7A9-8A70-4B86-87E7-05C822929046}" type="slidenum">
              <a:rPr lang="en-US"/>
              <a:pPr/>
              <a:t>24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3704"/>
            <a:ext cx="5030391" cy="41138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22" tIns="44961" rIns="89922" bIns="44961"/>
          <a:lstStyle/>
          <a:p>
            <a:pPr defTabSz="897967">
              <a:spcBef>
                <a:spcPct val="0"/>
              </a:spcBef>
            </a:pP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C9261-DB11-4E62-860A-6E72E9D7828C}" type="slidenum">
              <a:rPr lang="en-US"/>
              <a:pPr/>
              <a:t>2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5063" y="676275"/>
            <a:ext cx="4600575" cy="34512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5946" y="4352775"/>
            <a:ext cx="5079504" cy="41275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89866" tIns="44933" rIns="89866" bIns="44933"/>
          <a:lstStyle/>
          <a:p>
            <a:r>
              <a:rPr lang="en-US" dirty="0"/>
              <a:t>Actually, you don’t use or call a specification directly:  you use or call an implementation.</a:t>
            </a:r>
          </a:p>
          <a:p>
            <a:r>
              <a:rPr lang="en-US" dirty="0"/>
              <a:t>And it’s possible that the upgrade from S2 to S1 does not work.  Why?</a:t>
            </a:r>
          </a:p>
          <a:p>
            <a:pPr lvl="1"/>
            <a:r>
              <a:rPr lang="en-US" dirty="0"/>
              <a:t>Because of details of the implementation that were incorrectly relied upon.</a:t>
            </a:r>
          </a:p>
          <a:p>
            <a:pPr lvl="1"/>
            <a:r>
              <a:rPr lang="en-US" dirty="0"/>
              <a:t>Because of an underdetermined spec, and the implementation didn’t correctly deal with all possibilities.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8CD66-D9DD-4D1E-9D23-A5F14E4EB7C7}" type="slidenum">
              <a:rPr lang="en-US"/>
              <a:pPr/>
              <a:t>25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5063" y="676275"/>
            <a:ext cx="4600575" cy="34512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5946" y="4352775"/>
            <a:ext cx="5079504" cy="41275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C9261-DB11-4E62-860A-6E72E9D7828C}" type="slidenum">
              <a:rPr lang="en-US"/>
              <a:pPr/>
              <a:t>3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5063" y="676275"/>
            <a:ext cx="4600575" cy="34512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5946" y="4352775"/>
            <a:ext cx="5079504" cy="41275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89866" tIns="44933" rIns="89866" bIns="44933"/>
          <a:lstStyle/>
          <a:p>
            <a:r>
              <a:rPr lang="en-US" dirty="0"/>
              <a:t>Actually, you don’t use or call a specification directly:  you use or call an implementation.</a:t>
            </a:r>
          </a:p>
          <a:p>
            <a:r>
              <a:rPr lang="en-US" dirty="0"/>
              <a:t>And it’s possible that the upgrade from S2 to S1 does not work.  Why?</a:t>
            </a:r>
          </a:p>
          <a:p>
            <a:pPr lvl="1"/>
            <a:r>
              <a:rPr lang="en-US" dirty="0"/>
              <a:t>Because of details of the implementation that were incorrectly relied upon.</a:t>
            </a:r>
          </a:p>
          <a:p>
            <a:pPr lvl="1"/>
            <a:r>
              <a:rPr lang="en-US" dirty="0"/>
              <a:t>Because of an underdetermined spec, and the implementation didn’t correctly deal with all possibilities.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EA0E72-C710-4A4F-902B-B81F461CA37B}" type="slidenum">
              <a:rPr lang="en-US"/>
              <a:pPr/>
              <a:t>4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C98EFC-EE63-4745-81C9-A709FC8CFB5D}" type="slidenum">
              <a:rPr lang="en-US"/>
              <a:pPr/>
              <a:t>5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D0777-1723-4FDA-BFA5-2D390B6C0E23}" type="slidenum">
              <a:rPr lang="en-US"/>
              <a:pPr/>
              <a:t>6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F8DB2F-00A0-4BF0-B56A-1C8D5C0C90B1}" type="slidenum">
              <a:rPr lang="en-US"/>
              <a:pPr/>
              <a:t>7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56256-C5B3-49B0-A12C-59E16DD7C0FE}" type="slidenum">
              <a:rPr lang="en-US"/>
              <a:pPr/>
              <a:t>8</a:t>
            </a:fld>
            <a:endParaRPr 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E761FE-2D63-4561-A692-E8EC2A9792DC}" type="slidenum">
              <a:rPr lang="en-US"/>
              <a:pPr/>
              <a:t>9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NQ0GkGN3y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qK2r5bPF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historylink.org/db_images/wa_stadium.JPG" TargetMode="External"/><Relationship Id="rId4" Type="http://schemas.openxmlformats.org/officeDocument/2006/relationships/hyperlink" Target="http://en.wikipedia.org/wiki/Henry_Petroski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86200"/>
            <a:ext cx="8305800" cy="1828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CSE 331</a:t>
            </a:r>
            <a:br>
              <a:rPr lang="en-US" sz="4000" b="1" dirty="0" smtClean="0"/>
            </a:br>
            <a:r>
              <a:rPr lang="en-US" sz="4000" b="1" dirty="0" smtClean="0"/>
              <a:t>Software Design &amp; Implementation</a:t>
            </a:r>
            <a:br>
              <a:rPr lang="en-US" sz="4000" b="1" dirty="0" smtClean="0"/>
            </a:br>
            <a:r>
              <a:rPr lang="en-US" sz="4000" b="1" dirty="0" smtClean="0">
                <a:solidFill>
                  <a:schemeClr val="accent1"/>
                </a:solidFill>
              </a:rPr>
              <a:t>Exceptions and assertions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Autumn 2011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12775" y="3721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>
            <a:hlinkClick r:id="rId3"/>
          </p:cNvPr>
          <p:cNvSpPr txBox="1"/>
          <p:nvPr/>
        </p:nvSpPr>
        <p:spPr>
          <a:xfrm>
            <a:off x="1905000" y="2219841"/>
            <a:ext cx="525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Everybody plays the fool …</a:t>
            </a:r>
          </a:p>
          <a:p>
            <a:r>
              <a:rPr lang="en-US" sz="2800" dirty="0" smtClean="0"/>
              <a:t>…there’s no exception to the rule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529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9144000" cy="384175"/>
          </a:xfrm>
        </p:spPr>
        <p:txBody>
          <a:bodyPr>
            <a:noAutofit/>
          </a:bodyPr>
          <a:lstStyle/>
          <a:p>
            <a:r>
              <a:rPr lang="en-US" sz="4000" dirty="0"/>
              <a:t>Square </a:t>
            </a:r>
            <a:r>
              <a:rPr lang="en-US" sz="4000" dirty="0" smtClean="0"/>
              <a:t>root, specified </a:t>
            </a:r>
            <a:r>
              <a:rPr lang="en-US" sz="4000" dirty="0"/>
              <a:t>for all </a:t>
            </a:r>
            <a:r>
              <a:rPr lang="en-US" sz="4000" dirty="0" smtClean="0"/>
              <a:t>inputs</a:t>
            </a:r>
            <a:endParaRPr lang="en-US" sz="4000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426853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lnSpc>
                <a:spcPts val="16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// throws: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IllegalArgumentException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if x &lt; 0</a:t>
            </a:r>
          </a:p>
          <a:p>
            <a:pPr>
              <a:lnSpc>
                <a:spcPts val="16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// returns: approximation to square root of x</a:t>
            </a:r>
          </a:p>
          <a:p>
            <a:pPr>
              <a:lnSpc>
                <a:spcPts val="16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(double x) throws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IllegalArgumentException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6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ts val="16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if (x &lt; 0)</a:t>
            </a:r>
          </a:p>
          <a:p>
            <a:pPr>
              <a:lnSpc>
                <a:spcPts val="16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throw new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IllegalArgumentException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6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...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6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600"/>
              </a:lnSpc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6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Client code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6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try {</a:t>
            </a:r>
          </a:p>
          <a:p>
            <a:pPr>
              <a:lnSpc>
                <a:spcPts val="16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y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pPr>
              <a:lnSpc>
                <a:spcPts val="16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IllegalArgumentException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>
              <a:lnSpc>
                <a:spcPts val="16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e.printStackTrace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(); // or take some other action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6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29000" y="3581400"/>
            <a:ext cx="5334000" cy="1477328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/>
              <a:t>Exception caught </a:t>
            </a:r>
            <a:r>
              <a:rPr lang="en-US" dirty="0"/>
              <a:t>by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dirty="0"/>
              <a:t> associated with nearest dynamically enclosing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Top-level default handler:  stack trace, program </a:t>
            </a:r>
            <a:r>
              <a:rPr lang="en-US" dirty="0" smtClean="0"/>
              <a:t>terminates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Note: this is really a form of inversion-of-control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23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Throwing and catching</a:t>
            </a:r>
            <a:endParaRPr lang="en-US" smtClean="0"/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5026152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At any time, your program has an active call stack of methods</a:t>
            </a:r>
          </a:p>
          <a:p>
            <a:pPr lvl="1"/>
            <a:r>
              <a:rPr lang="en-US" dirty="0" smtClean="0"/>
              <a:t>The call stack is </a:t>
            </a:r>
            <a:r>
              <a:rPr lang="en-US" b="1" dirty="0" smtClean="0"/>
              <a:t>not</a:t>
            </a:r>
            <a:r>
              <a:rPr lang="en-US" dirty="0" smtClean="0"/>
              <a:t> the same as nesting of classes or packages or such – it reflects which methods called which methods during this specific execution</a:t>
            </a:r>
          </a:p>
          <a:p>
            <a:r>
              <a:rPr lang="en-US" dirty="0" smtClean="0"/>
              <a:t>When an exception is thrown, the JVM looks up the call stack until it finds a method with a matching catch block for it</a:t>
            </a:r>
          </a:p>
          <a:p>
            <a:pPr lvl="1"/>
            <a:r>
              <a:rPr lang="en-US" dirty="0" smtClean="0"/>
              <a:t>If one is found, control jumps back to that method</a:t>
            </a:r>
          </a:p>
          <a:p>
            <a:pPr lvl="1"/>
            <a:r>
              <a:rPr lang="en-US" dirty="0" smtClean="0"/>
              <a:t>If none is found, the program crashes</a:t>
            </a:r>
          </a:p>
          <a:p>
            <a:r>
              <a:rPr lang="en-US" dirty="0" smtClean="0"/>
              <a:t>Exceptions allow non-local error handling</a:t>
            </a:r>
          </a:p>
          <a:p>
            <a:pPr lvl="1"/>
            <a:r>
              <a:rPr lang="en-US" dirty="0" smtClean="0"/>
              <a:t>A method many levels up the stack can handle a deep error</a:t>
            </a:r>
            <a:endParaRPr lang="en-US" dirty="0" smtClean="0"/>
          </a:p>
        </p:txBody>
      </p:sp>
      <p:pic>
        <p:nvPicPr>
          <p:cNvPr id="570372" name="Picture 4" descr="exceptions-callst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94007"/>
            <a:ext cx="2916237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39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Propagating an exception</a:t>
            </a:r>
            <a:endParaRPr lang="en-US"/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2846933"/>
          </a:xfrm>
          <a:solidFill>
            <a:schemeClr val="accent1"/>
          </a:solidFill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returns: x such that ax^2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bx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+ c = 0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throws: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IllegalArgumentException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if no real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exists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solveQuad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(double a, double b, double c)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 throws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IllegalArgumentException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// No need to catch exception thrown by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return (-b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(b*b - 4*a*c)) / (2*a);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4667071"/>
            <a:ext cx="853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How </a:t>
            </a:r>
            <a:r>
              <a:rPr lang="en-US" dirty="0"/>
              <a:t>can clients know whether a set of arguments 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solveQuad</a:t>
            </a:r>
            <a:r>
              <a:rPr lang="en-US" dirty="0"/>
              <a:t> is illegal?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7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Exception translation</a:t>
            </a:r>
            <a:endParaRPr lang="en-US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2349361"/>
          </a:xfrm>
          <a:solidFill>
            <a:schemeClr val="accent1"/>
          </a:solidFill>
        </p:spPr>
        <p:txBody>
          <a:bodyPr>
            <a:spAutoFit/>
          </a:bodyPr>
          <a:lstStyle/>
          <a:p>
            <a:pPr marL="45720" indent="0">
              <a:lnSpc>
                <a:spcPts val="16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// returns: x such that ax^2 +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+ c = 0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// throws: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NotRealException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if no real solution exists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solveQuad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(double a, double b, double c)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         throws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NotRealException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try {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(-b +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(b*b - 4*a*c)) / (2*a);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 catch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IllegalArgumentException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e) {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throw 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NotRealException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4114800"/>
            <a:ext cx="7010400" cy="1815882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NotRealException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extends Exception 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NotRealException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 { super();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NotRealException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(String message) { super(message);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NotRealException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Throwable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cause) { super(cause);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NotRealException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Throwable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c)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super(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c); 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7315200" y="2895600"/>
            <a:ext cx="1371600" cy="990600"/>
          </a:xfrm>
          <a:prstGeom prst="wedgeRoundRectCallout">
            <a:avLst>
              <a:gd name="adj1" fmla="val -233158"/>
              <a:gd name="adj2" fmla="val -1107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Exception chaining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51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values</a:t>
            </a:r>
            <a:endParaRPr lang="en-US" dirty="0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Special values are often used to inform a client of a problem</a:t>
            </a:r>
          </a:p>
          <a:p>
            <a:pPr lvl="1"/>
            <a:r>
              <a:rPr lang="en-US" sz="2200" b="1" dirty="0">
                <a:latin typeface="Courier New" pitchFamily="49" charset="0"/>
                <a:cs typeface="Courier New" pitchFamily="49" charset="0"/>
              </a:rPr>
              <a:t>null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Map.get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-1	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indexOf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of negative number</a:t>
            </a:r>
          </a:p>
          <a:p>
            <a:r>
              <a:rPr lang="en-US" dirty="0" smtClean="0"/>
              <a:t>Problems with using special value</a:t>
            </a:r>
          </a:p>
          <a:p>
            <a:pPr lvl="1"/>
            <a:r>
              <a:rPr lang="en-US" dirty="0" smtClean="0"/>
              <a:t>Hard to distinguish from real results</a:t>
            </a:r>
          </a:p>
          <a:p>
            <a:pPr lvl="1"/>
            <a:r>
              <a:rPr lang="en-US" dirty="0" smtClean="0"/>
              <a:t>Error-prone</a:t>
            </a:r>
          </a:p>
          <a:p>
            <a:pPr lvl="2"/>
            <a:r>
              <a:rPr lang="en-US" dirty="0" smtClean="0"/>
              <a:t>The programmer may forget to check the result?</a:t>
            </a:r>
          </a:p>
          <a:p>
            <a:pPr lvl="2"/>
            <a:r>
              <a:rPr lang="en-US" dirty="0" smtClean="0"/>
              <a:t>The value should not be legal – should cause a failure later</a:t>
            </a:r>
          </a:p>
          <a:p>
            <a:pPr lvl="1"/>
            <a:r>
              <a:rPr lang="en-US" dirty="0" smtClean="0"/>
              <a:t>Ugly</a:t>
            </a:r>
          </a:p>
          <a:p>
            <a:pPr lvl="1"/>
            <a:r>
              <a:rPr lang="en-US" dirty="0" smtClean="0"/>
              <a:t>Often in</a:t>
            </a:r>
            <a:r>
              <a:rPr lang="en-US" dirty="0" smtClean="0"/>
              <a:t>efficient</a:t>
            </a:r>
          </a:p>
        </p:txBody>
      </p:sp>
    </p:spTree>
    <p:extLst>
      <p:ext uri="{BB962C8B-B14F-4D97-AF65-F5344CB8AC3E}">
        <p14:creationId xmlns:p14="http://schemas.microsoft.com/office/powerpoint/2010/main" val="184264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use exceptions instead</a:t>
            </a:r>
            <a:endParaRPr lang="en-US" dirty="0"/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Special </a:t>
            </a:r>
            <a:r>
              <a:rPr lang="en-US" dirty="0" smtClean="0"/>
              <a:t>results through exceptions</a:t>
            </a:r>
            <a:endParaRPr lang="en-US" dirty="0"/>
          </a:p>
          <a:p>
            <a:pPr lvl="1"/>
            <a:r>
              <a:rPr lang="en-US" dirty="0"/>
              <a:t>Expected</a:t>
            </a:r>
          </a:p>
          <a:p>
            <a:pPr lvl="1"/>
            <a:r>
              <a:rPr lang="en-US" dirty="0"/>
              <a:t>Unpredictable or unpreventable by </a:t>
            </a:r>
            <a:r>
              <a:rPr lang="en-US" dirty="0" smtClean="0"/>
              <a:t>client</a:t>
            </a:r>
          </a:p>
          <a:p>
            <a:pPr lvl="1"/>
            <a:r>
              <a:rPr lang="en-US" dirty="0"/>
              <a:t>Take special action and continue computing</a:t>
            </a:r>
          </a:p>
          <a:p>
            <a:pPr lvl="1"/>
            <a:r>
              <a:rPr lang="en-US" dirty="0"/>
              <a:t>Should always check for this condition</a:t>
            </a:r>
          </a:p>
          <a:p>
            <a:pPr lvl="1"/>
            <a:r>
              <a:rPr lang="en-US" dirty="0"/>
              <a:t>Should handle </a:t>
            </a:r>
            <a:r>
              <a:rPr lang="en-US" dirty="0" smtClean="0"/>
              <a:t>locally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85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 for failure</a:t>
            </a:r>
            <a:endParaRPr lang="en-US" dirty="0"/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Different from use for special values</a:t>
            </a:r>
          </a:p>
          <a:p>
            <a:r>
              <a:rPr lang="en-US" dirty="0" smtClean="0"/>
              <a:t>Failures are</a:t>
            </a:r>
            <a:endParaRPr lang="en-US" dirty="0"/>
          </a:p>
          <a:p>
            <a:pPr lvl="1"/>
            <a:r>
              <a:rPr lang="en-US" dirty="0"/>
              <a:t>Unexpected</a:t>
            </a:r>
          </a:p>
          <a:p>
            <a:pPr lvl="1"/>
            <a:r>
              <a:rPr lang="en-US" dirty="0"/>
              <a:t>Should be rare with well-written client and library</a:t>
            </a:r>
          </a:p>
          <a:p>
            <a:pPr lvl="1"/>
            <a:r>
              <a:rPr lang="en-US" dirty="0"/>
              <a:t>Can be the client’s fault or the library’s</a:t>
            </a:r>
          </a:p>
          <a:p>
            <a:pPr lvl="1"/>
            <a:r>
              <a:rPr lang="en-US" dirty="0"/>
              <a:t>Usually unrecoverable</a:t>
            </a:r>
          </a:p>
          <a:p>
            <a:pPr lvl="1"/>
            <a:r>
              <a:rPr lang="en-US" dirty="0" smtClean="0"/>
              <a:t>Usually can’t recover</a:t>
            </a:r>
          </a:p>
          <a:p>
            <a:pPr lvl="1"/>
            <a:r>
              <a:rPr lang="en-US" dirty="0" smtClean="0"/>
              <a:t>If the condition is not checked, the exception propagates up the stack</a:t>
            </a:r>
          </a:p>
          <a:p>
            <a:pPr lvl="1"/>
            <a:r>
              <a:rPr lang="en-US" dirty="0" smtClean="0"/>
              <a:t>The top-level handler prints the stack trace</a:t>
            </a:r>
          </a:p>
        </p:txBody>
      </p:sp>
    </p:spTree>
    <p:extLst>
      <p:ext uri="{BB962C8B-B14F-4D97-AF65-F5344CB8AC3E}">
        <p14:creationId xmlns:p14="http://schemas.microsoft.com/office/powerpoint/2010/main" val="244024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finally block</a:t>
            </a:r>
            <a:endParaRPr lang="en-US" smtClean="0"/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try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code…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 catch (type name)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code… to handle the exception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 finally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code… to run after the try or catch finishes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finally is often used for common “clean-up” code</a:t>
            </a:r>
          </a:p>
          <a:p>
            <a:pPr marL="4572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try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// ... read from out;  might throw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e)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("Caught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 “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       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 finally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ut.close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0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catch exceptions locally?</a:t>
            </a:r>
            <a:endParaRPr lang="en-US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Failure to catch exceptions violates modularity</a:t>
            </a:r>
          </a:p>
          <a:p>
            <a:pPr lvl="1"/>
            <a:r>
              <a:rPr lang="en-US" dirty="0" smtClean="0"/>
              <a:t>Call chain: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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IntegerSet.insert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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IntegerList.insert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IntegerList.insert</a:t>
            </a:r>
            <a:r>
              <a:rPr lang="en-US" dirty="0" smtClean="0"/>
              <a:t> throws an exception</a:t>
            </a:r>
          </a:p>
          <a:p>
            <a:pPr lvl="2"/>
            <a:r>
              <a:rPr lang="en-US" dirty="0" smtClean="0"/>
              <a:t>Implementer of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IntegerSet.insert</a:t>
            </a:r>
            <a:r>
              <a:rPr lang="en-US" dirty="0" smtClean="0"/>
              <a:t> knows how list is being used</a:t>
            </a:r>
          </a:p>
          <a:p>
            <a:pPr lvl="2"/>
            <a:r>
              <a:rPr lang="en-US" dirty="0" smtClean="0"/>
              <a:t>Implementer of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may not even know that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IntegerList</a:t>
            </a:r>
            <a:r>
              <a:rPr lang="en-US" dirty="0" smtClean="0"/>
              <a:t> exists</a:t>
            </a:r>
          </a:p>
          <a:p>
            <a:r>
              <a:rPr lang="en-US" dirty="0" smtClean="0"/>
              <a:t>Procedure on the stack may think that it is handling an exception raised by a different call</a:t>
            </a:r>
          </a:p>
          <a:p>
            <a:r>
              <a:rPr lang="en-US" dirty="0" smtClean="0"/>
              <a:t>Better alternative:  catch it and throw it again</a:t>
            </a:r>
          </a:p>
          <a:p>
            <a:pPr lvl="1"/>
            <a:r>
              <a:rPr lang="en-US" dirty="0" smtClean="0"/>
              <a:t>“chaining” or “translation” – show earlier</a:t>
            </a:r>
          </a:p>
          <a:p>
            <a:pPr lvl="1"/>
            <a:r>
              <a:rPr lang="en-US" dirty="0" smtClean="0"/>
              <a:t>Do this even if the exception is better handled up a level</a:t>
            </a:r>
          </a:p>
          <a:p>
            <a:pPr lvl="1"/>
            <a:r>
              <a:rPr lang="en-US" dirty="0" smtClean="0"/>
              <a:t>Makes it clear to reader of code that it was not an omission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6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 </a:t>
            </a:r>
            <a:r>
              <a:rPr lang="en-US" sz="4000" b="1" dirty="0" err="1" smtClean="0">
                <a:latin typeface="Courier New" pitchFamily="49" charset="0"/>
                <a:cs typeface="Courier New" pitchFamily="49" charset="0"/>
              </a:rPr>
              <a:t>throwable</a:t>
            </a:r>
            <a:r>
              <a:rPr lang="en-US" dirty="0" smtClean="0"/>
              <a:t> hierarchy</a:t>
            </a:r>
            <a:endParaRPr lang="en-US" dirty="0"/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Checked exceptions for special cases</a:t>
            </a:r>
          </a:p>
          <a:p>
            <a:pPr lvl="1"/>
            <a:r>
              <a:rPr lang="en-US" sz="2000" dirty="0" smtClean="0"/>
              <a:t>Library:  must declare in signature</a:t>
            </a:r>
          </a:p>
          <a:p>
            <a:pPr lvl="1"/>
            <a:r>
              <a:rPr lang="en-US" sz="2000" dirty="0" smtClean="0"/>
              <a:t>Client:  must either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000" dirty="0" smtClean="0"/>
              <a:t> or declare</a:t>
            </a:r>
          </a:p>
          <a:p>
            <a:pPr lvl="2"/>
            <a:r>
              <a:rPr lang="en-US" sz="2000" dirty="0" smtClean="0"/>
              <a:t>Even if you can prove it will never happen at run time</a:t>
            </a:r>
          </a:p>
          <a:p>
            <a:pPr lvl="1"/>
            <a:r>
              <a:rPr lang="en-US" sz="2000" dirty="0" smtClean="0"/>
              <a:t>There is guaranteed to be a dynamically enclosing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catch</a:t>
            </a:r>
          </a:p>
          <a:p>
            <a:r>
              <a:rPr lang="en-US" sz="2400" dirty="0" smtClean="0"/>
              <a:t>Unchecked exceptions for failures</a:t>
            </a:r>
          </a:p>
          <a:p>
            <a:pPr lvl="1"/>
            <a:r>
              <a:rPr lang="en-US" sz="2000" dirty="0" smtClean="0"/>
              <a:t>Library:  no need to declare</a:t>
            </a:r>
          </a:p>
          <a:p>
            <a:pPr lvl="1"/>
            <a:r>
              <a:rPr lang="en-US" sz="2000" dirty="0" smtClean="0"/>
              <a:t>Client:  no need to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catch</a:t>
            </a:r>
          </a:p>
          <a:p>
            <a:pPr lvl="1"/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RuntimeException</a:t>
            </a:r>
            <a:r>
              <a:rPr lang="en-US" sz="2000" dirty="0" smtClean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Error</a:t>
            </a:r>
          </a:p>
          <a:p>
            <a:pPr lvl="2"/>
            <a:r>
              <a:rPr lang="en-US" sz="2000" dirty="0" smtClean="0"/>
              <a:t>and their subclasses</a:t>
            </a:r>
            <a:endParaRPr lang="en-US" sz="2000" dirty="0"/>
          </a:p>
        </p:txBody>
      </p:sp>
      <p:sp>
        <p:nvSpPr>
          <p:cNvPr id="322564" name="Rectangle 4"/>
          <p:cNvSpPr>
            <a:spLocks noChangeArrowheads="1"/>
          </p:cNvSpPr>
          <p:nvPr/>
        </p:nvSpPr>
        <p:spPr bwMode="auto">
          <a:xfrm>
            <a:off x="6324600" y="3581400"/>
            <a:ext cx="15240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u="none">
                <a:latin typeface="Times New Roman" pitchFamily="18" charset="0"/>
              </a:rPr>
              <a:t>Throwable</a:t>
            </a:r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6324600" y="5943600"/>
            <a:ext cx="15240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u="none" dirty="0">
                <a:latin typeface="Times New Roman" pitchFamily="18" charset="0"/>
              </a:rPr>
              <a:t>Runtime-</a:t>
            </a:r>
            <a:br>
              <a:rPr lang="en-US" u="none" dirty="0">
                <a:latin typeface="Times New Roman" pitchFamily="18" charset="0"/>
              </a:rPr>
            </a:br>
            <a:r>
              <a:rPr lang="en-US" u="none" dirty="0">
                <a:latin typeface="Times New Roman" pitchFamily="18" charset="0"/>
              </a:rPr>
              <a:t>Exception</a:t>
            </a:r>
          </a:p>
        </p:txBody>
      </p:sp>
      <p:sp>
        <p:nvSpPr>
          <p:cNvPr id="322566" name="Rectangle 6"/>
          <p:cNvSpPr>
            <a:spLocks noChangeArrowheads="1"/>
          </p:cNvSpPr>
          <p:nvPr/>
        </p:nvSpPr>
        <p:spPr bwMode="auto">
          <a:xfrm>
            <a:off x="7391400" y="4800600"/>
            <a:ext cx="15240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u="none">
                <a:latin typeface="Times New Roman" pitchFamily="18" charset="0"/>
              </a:rPr>
              <a:t>Error</a:t>
            </a:r>
          </a:p>
        </p:txBody>
      </p:sp>
      <p:sp>
        <p:nvSpPr>
          <p:cNvPr id="322567" name="Rectangle 7"/>
          <p:cNvSpPr>
            <a:spLocks noChangeArrowheads="1"/>
          </p:cNvSpPr>
          <p:nvPr/>
        </p:nvSpPr>
        <p:spPr bwMode="auto">
          <a:xfrm>
            <a:off x="5410200" y="4800600"/>
            <a:ext cx="15240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u="none">
                <a:latin typeface="Times New Roman" pitchFamily="18" charset="0"/>
              </a:rPr>
              <a:t>Exception</a:t>
            </a:r>
          </a:p>
        </p:txBody>
      </p:sp>
      <p:sp>
        <p:nvSpPr>
          <p:cNvPr id="322568" name="Line 8"/>
          <p:cNvSpPr>
            <a:spLocks noChangeShapeType="1"/>
          </p:cNvSpPr>
          <p:nvPr/>
        </p:nvSpPr>
        <p:spPr bwMode="auto">
          <a:xfrm flipV="1">
            <a:off x="6629400" y="4267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2569" name="Line 9"/>
          <p:cNvSpPr>
            <a:spLocks noChangeShapeType="1"/>
          </p:cNvSpPr>
          <p:nvPr/>
        </p:nvSpPr>
        <p:spPr bwMode="auto">
          <a:xfrm flipV="1">
            <a:off x="7543800" y="4267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2570" name="Line 10"/>
          <p:cNvSpPr>
            <a:spLocks noChangeShapeType="1"/>
          </p:cNvSpPr>
          <p:nvPr/>
        </p:nvSpPr>
        <p:spPr bwMode="auto">
          <a:xfrm flipV="1">
            <a:off x="66294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495800" y="5943600"/>
            <a:ext cx="15240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u="none" dirty="0" smtClean="0">
                <a:latin typeface="Times New Roman" pitchFamily="18" charset="0"/>
              </a:rPr>
              <a:t>checked</a:t>
            </a:r>
            <a:br>
              <a:rPr lang="en-US" u="none" dirty="0" smtClean="0">
                <a:latin typeface="Times New Roman" pitchFamily="18" charset="0"/>
              </a:rPr>
            </a:br>
            <a:r>
              <a:rPr lang="en-US" u="none" dirty="0" smtClean="0">
                <a:latin typeface="Times New Roman" pitchFamily="18" charset="0"/>
              </a:rPr>
              <a:t>exceptions</a:t>
            </a:r>
            <a:endParaRPr lang="en-US" u="none" dirty="0">
              <a:latin typeface="Times New Roman" pitchFamily="18" charset="0"/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55626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59436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591175" y="54864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65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Failure: </a:t>
            </a:r>
            <a:r>
              <a:rPr lang="en-US" dirty="0" err="1" smtClean="0"/>
              <a:t>String.reverse</a:t>
            </a:r>
            <a:r>
              <a:rPr lang="en-US" dirty="0" smtClean="0"/>
              <a:t>(“</a:t>
            </a:r>
            <a:r>
              <a:rPr lang="en-US" dirty="0" err="1" smtClean="0"/>
              <a:t>sneppah</a:t>
            </a:r>
            <a:r>
              <a:rPr lang="en-US" dirty="0" smtClean="0"/>
              <a:t> </a:t>
            </a:r>
            <a:r>
              <a:rPr lang="en-US" dirty="0" err="1" smtClean="0"/>
              <a:t>tihs</a:t>
            </a:r>
            <a:r>
              <a:rPr lang="en-US" dirty="0" smtClean="0"/>
              <a:t>”)</a:t>
            </a:r>
            <a:endParaRPr lang="en-US" dirty="0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hlinkClick r:id="rId3"/>
              </a:rPr>
              <a:t>Galloping </a:t>
            </a:r>
            <a:r>
              <a:rPr lang="en-US" sz="2400" dirty="0" err="1" smtClean="0">
                <a:hlinkClick r:id="rId3"/>
              </a:rPr>
              <a:t>Gurdy</a:t>
            </a:r>
            <a:endParaRPr lang="en-US" sz="2400" dirty="0" smtClean="0"/>
          </a:p>
          <a:p>
            <a:r>
              <a:rPr lang="en-US" sz="2400" dirty="0" smtClean="0"/>
              <a:t>Industrial: Chernobyl, Three Mile Island, Bhopal, Fukushima Daiichi, …</a:t>
            </a:r>
          </a:p>
          <a:p>
            <a:r>
              <a:rPr lang="en-US" sz="2400" dirty="0" smtClean="0"/>
              <a:t>Aerospace: Challenger, Columbia, Soyuz I, Apollo I, </a:t>
            </a:r>
            <a:r>
              <a:rPr lang="en-US" sz="2400" dirty="0" err="1" smtClean="0"/>
              <a:t>Ariane</a:t>
            </a:r>
            <a:r>
              <a:rPr lang="en-US" sz="2400" dirty="0" smtClean="0"/>
              <a:t> 5</a:t>
            </a:r>
          </a:p>
          <a:p>
            <a:r>
              <a:rPr lang="en-US" sz="2400" dirty="0"/>
              <a:t>Aviation: </a:t>
            </a:r>
            <a:r>
              <a:rPr lang="en-US" sz="2400" dirty="0" smtClean="0"/>
              <a:t>AF4590 (Concorde), AA587</a:t>
            </a:r>
          </a:p>
          <a:p>
            <a:r>
              <a:rPr lang="en-US" sz="2400" dirty="0"/>
              <a:t>Construction: </a:t>
            </a:r>
            <a:r>
              <a:rPr lang="en-US" sz="2400" dirty="0"/>
              <a:t>Hyatt Regency </a:t>
            </a:r>
            <a:r>
              <a:rPr lang="en-US" sz="2400" dirty="0" smtClean="0"/>
              <a:t>walkway (KC, 1981), the last Husky Stadium remodel (1987)</a:t>
            </a:r>
          </a:p>
          <a:p>
            <a:r>
              <a:rPr lang="en-US" sz="2400" dirty="0" smtClean="0"/>
              <a:t>And many, many more</a:t>
            </a:r>
          </a:p>
          <a:p>
            <a:endParaRPr lang="en-US" sz="2400" dirty="0"/>
          </a:p>
          <a:p>
            <a:r>
              <a:rPr lang="en-US" sz="2400" dirty="0" smtClean="0"/>
              <a:t>Henry </a:t>
            </a:r>
            <a:r>
              <a:rPr lang="en-US" sz="2400" dirty="0" err="1" smtClean="0"/>
              <a:t>Petroski</a:t>
            </a:r>
            <a:r>
              <a:rPr lang="en-US" sz="2400" dirty="0" smtClean="0"/>
              <a:t> </a:t>
            </a:r>
            <a:r>
              <a:rPr lang="en-US" sz="2400" dirty="0" smtClean="0">
                <a:sym typeface="Webdings"/>
                <a:hlinkClick r:id="rId4"/>
              </a:rPr>
              <a:t></a:t>
            </a:r>
            <a:r>
              <a:rPr lang="en-US" sz="2400" dirty="0" smtClean="0">
                <a:sym typeface="Webdings"/>
              </a:rPr>
              <a:t> has written broadly on the role</a:t>
            </a:r>
            <a:br>
              <a:rPr lang="en-US" sz="2400" dirty="0" smtClean="0">
                <a:sym typeface="Webdings"/>
              </a:rPr>
            </a:br>
            <a:r>
              <a:rPr lang="en-US" sz="2400" dirty="0" smtClean="0">
                <a:sym typeface="Webdings"/>
              </a:rPr>
              <a:t>of failure in engineering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1026" name="Picture 2" descr="http://www.historylink.org/db_images/wa_stadium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038600"/>
            <a:ext cx="1562100" cy="174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4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xception hierarchy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Picture 5" descr="exceptions-hierarc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305800" cy="387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73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Catching with inheritance</a:t>
            </a:r>
            <a:endParaRPr lang="en-US" smtClean="0"/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2862322"/>
          </a:xfrm>
          <a:solidFill>
            <a:schemeClr val="accent1"/>
          </a:solidFill>
        </p:spPr>
        <p:txBody>
          <a:bodyPr>
            <a:spAutoFit/>
          </a:bodyPr>
          <a:lstStyle/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try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code…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fnfe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code… to handle the file not found exception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code… to handle any other I/O exception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catch (Exception e)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code to handle any other exception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487680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400" dirty="0" smtClean="0"/>
              <a:t> a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SocketException</a:t>
            </a:r>
            <a:r>
              <a:rPr lang="en-US" sz="2400" dirty="0"/>
              <a:t> would match the second block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2400" dirty="0" smtClean="0"/>
              <a:t> an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ArithmeticException</a:t>
            </a:r>
            <a:r>
              <a:rPr lang="en-US" sz="2400" dirty="0"/>
              <a:t> would match the third block</a:t>
            </a:r>
          </a:p>
        </p:txBody>
      </p:sp>
    </p:spTree>
    <p:extLst>
      <p:ext uri="{BB962C8B-B14F-4D97-AF65-F5344CB8AC3E}">
        <p14:creationId xmlns:p14="http://schemas.microsoft.com/office/powerpoint/2010/main" val="319980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Avoid proliferation of checked exceptions</a:t>
            </a:r>
            <a:endParaRPr lang="en-US" dirty="0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Unchecked exceptions are better if clients will usually write code that ensures the exception will not happen</a:t>
            </a:r>
          </a:p>
          <a:p>
            <a:pPr lvl="1"/>
            <a:r>
              <a:rPr lang="en-US" dirty="0" smtClean="0"/>
              <a:t>There is a convenient and inexpensive way to avoid it</a:t>
            </a:r>
          </a:p>
          <a:p>
            <a:pPr lvl="1"/>
            <a:r>
              <a:rPr lang="en-US" dirty="0" smtClean="0"/>
              <a:t>The exception reflects </a:t>
            </a:r>
            <a:r>
              <a:rPr lang="en-US" dirty="0" err="1" smtClean="0"/>
              <a:t>unanticipatable</a:t>
            </a:r>
            <a:r>
              <a:rPr lang="en-US" dirty="0" smtClean="0"/>
              <a:t> failures</a:t>
            </a:r>
          </a:p>
          <a:p>
            <a:r>
              <a:rPr lang="en-US" dirty="0" smtClean="0"/>
              <a:t>Otherwise use a checked exception</a:t>
            </a:r>
          </a:p>
          <a:p>
            <a:pPr lvl="1"/>
            <a:r>
              <a:rPr lang="en-US" dirty="0" smtClean="0"/>
              <a:t>Must be caught and handled – prevents program defects</a:t>
            </a:r>
          </a:p>
          <a:p>
            <a:pPr lvl="1"/>
            <a:r>
              <a:rPr lang="en-US" dirty="0" smtClean="0"/>
              <a:t>Checked exceptions should be locally caught and handled</a:t>
            </a:r>
          </a:p>
          <a:p>
            <a:pPr lvl="1"/>
            <a:r>
              <a:rPr lang="en-US" dirty="0" smtClean="0"/>
              <a:t>Checked exceptions that propagate long distances suggests bad design (failure of modularity)</a:t>
            </a:r>
          </a:p>
          <a:p>
            <a:r>
              <a:rPr lang="en-US" dirty="0" smtClean="0"/>
              <a:t>Java sometimes uses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(or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NaN</a:t>
            </a:r>
            <a:r>
              <a:rPr lang="en-US" dirty="0" smtClean="0"/>
              <a:t>, etc.) as a special value</a:t>
            </a:r>
          </a:p>
          <a:p>
            <a:pPr lvl="1"/>
            <a:r>
              <a:rPr lang="en-US" dirty="0" smtClean="0"/>
              <a:t>Acceptable if used judiciously, carefully specified</a:t>
            </a:r>
          </a:p>
          <a:p>
            <a:pPr lvl="1"/>
            <a:r>
              <a:rPr lang="en-US" dirty="0" smtClean="0"/>
              <a:t>But too easy to forget to 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3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Ignoring exceptions</a:t>
            </a:r>
            <a:endParaRPr lang="en-US" smtClean="0"/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Java Tip #65: Don't ignore exceptions</a:t>
            </a:r>
          </a:p>
          <a:p>
            <a:r>
              <a:rPr lang="en-US" dirty="0" smtClean="0"/>
              <a:t>An empty catch block is (a common) poor style – often done to get code to compile or hide an error</a:t>
            </a:r>
          </a:p>
          <a:p>
            <a:pPr marL="365760" lvl="1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try {</a:t>
            </a:r>
            <a:br>
              <a:rPr lang="en-US" sz="19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readFile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(filename);</a:t>
            </a:r>
            <a:br>
              <a:rPr lang="en-US" sz="19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e) {}  // do nothing on error</a:t>
            </a:r>
            <a:endParaRPr lang="en-US" sz="1900" dirty="0" smtClean="0"/>
          </a:p>
          <a:p>
            <a:r>
              <a:rPr lang="en-US" dirty="0" smtClean="0"/>
              <a:t>At a minimum, print out the exception so you know it happened</a:t>
            </a:r>
            <a:br>
              <a:rPr lang="en-US" dirty="0" smtClean="0"/>
            </a:b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e) {</a:t>
            </a:r>
            <a:br>
              <a:rPr lang="en-US" sz="19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e.printStackTrace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();    // just in case</a:t>
            </a:r>
            <a:br>
              <a:rPr lang="en-US" sz="19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9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98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 in review I</a:t>
            </a:r>
            <a:endParaRPr lang="en-US" dirty="0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Use an exception when</a:t>
            </a:r>
          </a:p>
          <a:p>
            <a:pPr lvl="1"/>
            <a:r>
              <a:rPr lang="en-US" dirty="0" smtClean="0"/>
              <a:t>Used in a broad or unpredictable context</a:t>
            </a:r>
          </a:p>
          <a:p>
            <a:pPr lvl="1"/>
            <a:r>
              <a:rPr lang="en-US" dirty="0" smtClean="0"/>
              <a:t>Checking the condition is feasible</a:t>
            </a:r>
          </a:p>
          <a:p>
            <a:r>
              <a:rPr lang="en-US" dirty="0" smtClean="0"/>
              <a:t>Use a precondition when</a:t>
            </a:r>
          </a:p>
          <a:p>
            <a:pPr lvl="1"/>
            <a:r>
              <a:rPr lang="en-US" dirty="0" smtClean="0"/>
              <a:t>Checking would be prohibitive (e.g</a:t>
            </a:r>
            <a:r>
              <a:rPr lang="en-US" dirty="0"/>
              <a:t>.</a:t>
            </a:r>
            <a:r>
              <a:rPr lang="en-US" dirty="0" smtClean="0"/>
              <a:t>, requiring that a list be sorted)</a:t>
            </a:r>
          </a:p>
          <a:p>
            <a:pPr lvl="1"/>
            <a:r>
              <a:rPr lang="en-US" dirty="0" smtClean="0"/>
              <a:t>Used in a narrow context in which calls can be checked</a:t>
            </a:r>
          </a:p>
          <a:p>
            <a:r>
              <a:rPr lang="en-US" dirty="0" smtClean="0"/>
              <a:t>Avoid preconditions because</a:t>
            </a:r>
          </a:p>
          <a:p>
            <a:pPr lvl="1"/>
            <a:r>
              <a:rPr lang="en-US" dirty="0" smtClean="0"/>
              <a:t>Caller may violate precondition </a:t>
            </a:r>
          </a:p>
          <a:p>
            <a:pPr lvl="1"/>
            <a:r>
              <a:rPr lang="en-US" dirty="0" smtClean="0"/>
              <a:t>Program can fail in an uninformative or dangerous way</a:t>
            </a:r>
          </a:p>
          <a:p>
            <a:pPr lvl="1"/>
            <a:r>
              <a:rPr lang="en-US" dirty="0" smtClean="0"/>
              <a:t>Want program to fail as early as possible</a:t>
            </a:r>
          </a:p>
          <a:p>
            <a:r>
              <a:rPr lang="en-US" dirty="0" smtClean="0"/>
              <a:t>How do preconditions and exceptions differ, for the client?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47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 in review II</a:t>
            </a:r>
            <a:endParaRPr lang="en-US" dirty="0"/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checked exceptions most of the time</a:t>
            </a:r>
          </a:p>
          <a:p>
            <a:r>
              <a:rPr lang="en-US" dirty="0" smtClean="0"/>
              <a:t>Handle exceptions earlier rather than later</a:t>
            </a:r>
          </a:p>
          <a:p>
            <a:r>
              <a:rPr lang="en-US" dirty="0" smtClean="0"/>
              <a:t>Not all exceptions are errors</a:t>
            </a:r>
          </a:p>
          <a:p>
            <a:pPr lvl="1"/>
            <a:r>
              <a:rPr lang="en-US" dirty="0" smtClean="0"/>
              <a:t>A program structuring mechanism with non-local jumps</a:t>
            </a:r>
          </a:p>
          <a:p>
            <a:pPr lvl="1"/>
            <a:r>
              <a:rPr lang="en-US" dirty="0" smtClean="0"/>
              <a:t>Used for exceptional (unpredictable) circumstances</a:t>
            </a:r>
          </a:p>
        </p:txBody>
      </p:sp>
    </p:spTree>
    <p:extLst>
      <p:ext uri="{BB962C8B-B14F-4D97-AF65-F5344CB8AC3E}">
        <p14:creationId xmlns:p14="http://schemas.microsoft.com/office/powerpoint/2010/main" val="92304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Assignment 4: </a:t>
            </a:r>
            <a:r>
              <a:rPr lang="en-US" dirty="0" smtClean="0"/>
              <a:t>out, </a:t>
            </a:r>
            <a:r>
              <a:rPr lang="en-US" dirty="0" smtClean="0"/>
              <a:t>due Wednesday November 9, 2011 at 11:59PM</a:t>
            </a:r>
          </a:p>
          <a:p>
            <a:r>
              <a:rPr lang="en-US" dirty="0" smtClean="0"/>
              <a:t>Lectures: </a:t>
            </a:r>
            <a:r>
              <a:rPr lang="en-US" dirty="0" smtClean="0"/>
              <a:t>F, Polymorphism/generics</a:t>
            </a:r>
            <a:r>
              <a:rPr lang="en-US" dirty="0" smtClean="0"/>
              <a:t>; M, Debugging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5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68172" y="1174537"/>
            <a:ext cx="2207656" cy="450892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bliqueTopRight">
                <a:rot lat="0" lon="1200000" rev="0"/>
              </a:camera>
              <a:lightRig rig="threePt" dir="t"/>
            </a:scene3d>
            <a:sp3d prstMaterial="dkEdge">
              <a:bevelB w="69850" h="69850" prst="divot"/>
            </a:sp3d>
          </a:bodyPr>
          <a:lstStyle/>
          <a:p>
            <a:pPr algn="ctr"/>
            <a:r>
              <a:rPr lang="en-US" sz="28700" b="1" dirty="0" smtClean="0"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?</a:t>
            </a:r>
            <a:endParaRPr lang="en-US" sz="28700" b="1" dirty="0">
              <a:solidFill>
                <a:srgbClr val="7030A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08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 errors are inevitable, too</a:t>
            </a:r>
            <a:endParaRPr lang="en-US" dirty="0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Not famous software failures, but how to think more about reducing the chances of failure and the consequences of failure</a:t>
            </a:r>
          </a:p>
          <a:p>
            <a:pPr lvl="1"/>
            <a:r>
              <a:rPr lang="en-US" dirty="0" smtClean="0"/>
              <a:t>Reducing the chances of failure is usually considered software reliability</a:t>
            </a:r>
          </a:p>
          <a:p>
            <a:pPr lvl="1"/>
            <a:r>
              <a:rPr lang="en-US" dirty="0" smtClean="0"/>
              <a:t>Reducing the consequences of failure is usually considered software safety</a:t>
            </a:r>
          </a:p>
          <a:p>
            <a:pPr lvl="1"/>
            <a:r>
              <a:rPr lang="en-US" dirty="0" smtClean="0"/>
              <a:t>“A car that doesn’t start is unreliable; a car that doesn’t stop is unsafe.:</a:t>
            </a:r>
            <a:endParaRPr lang="en-US" dirty="0"/>
          </a:p>
          <a:p>
            <a:r>
              <a:rPr lang="en-US" dirty="0" smtClean="0"/>
              <a:t>Software failure causes include</a:t>
            </a:r>
          </a:p>
          <a:p>
            <a:pPr lvl="1"/>
            <a:r>
              <a:rPr lang="en-US" dirty="0" smtClean="0"/>
              <a:t>Misuse of your code (e.g., precondition violation)</a:t>
            </a:r>
          </a:p>
          <a:p>
            <a:pPr lvl="1"/>
            <a:r>
              <a:rPr lang="en-US" dirty="0" smtClean="0"/>
              <a:t>Errors in your code (e.g., bugs, representation exposure, …re)</a:t>
            </a:r>
          </a:p>
          <a:p>
            <a:pPr lvl="1"/>
            <a:r>
              <a:rPr lang="en-US" dirty="0" smtClean="0"/>
              <a:t>Unpredicted/unpredictable external problems (e.g., out of memory, missing file, memory corruption, …)</a:t>
            </a:r>
          </a:p>
          <a:p>
            <a:r>
              <a:rPr lang="en-US" dirty="0" smtClean="0"/>
              <a:t>How would you categorize these?</a:t>
            </a:r>
          </a:p>
          <a:p>
            <a:pPr lvl="1"/>
            <a:r>
              <a:rPr lang="en-US" dirty="0" smtClean="0"/>
              <a:t>Failure of a subcomponent</a:t>
            </a:r>
          </a:p>
          <a:p>
            <a:pPr lvl="1"/>
            <a:r>
              <a:rPr lang="en-US" dirty="0" smtClean="0"/>
              <a:t>No return value (e.g., list element not found, division by zero)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4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Avoiding errors</a:t>
            </a:r>
            <a:endParaRPr lang="en-US"/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precondition prohibits misuse of your code</a:t>
            </a:r>
          </a:p>
          <a:p>
            <a:pPr lvl="1"/>
            <a:r>
              <a:rPr lang="en-US" dirty="0" smtClean="0"/>
              <a:t>Adding a precondition weakens the spec</a:t>
            </a:r>
          </a:p>
          <a:p>
            <a:r>
              <a:rPr lang="en-US" dirty="0" smtClean="0"/>
              <a:t>This ducks the problem</a:t>
            </a:r>
          </a:p>
          <a:p>
            <a:pPr lvl="1"/>
            <a:r>
              <a:rPr lang="en-US" dirty="0" smtClean="0"/>
              <a:t>Does not address errors in your own code</a:t>
            </a:r>
          </a:p>
          <a:p>
            <a:pPr lvl="1"/>
            <a:r>
              <a:rPr lang="en-US" dirty="0" smtClean="0"/>
              <a:t>Does not help others who are misusing your code</a:t>
            </a:r>
          </a:p>
          <a:p>
            <a:r>
              <a:rPr lang="en-US" dirty="0" smtClean="0"/>
              <a:t>Removing the precondition requires specifying the behavior</a:t>
            </a:r>
          </a:p>
          <a:p>
            <a:pPr lvl="1"/>
            <a:r>
              <a:rPr lang="en-US" dirty="0" smtClean="0"/>
              <a:t>Strengthens the spec</a:t>
            </a:r>
          </a:p>
          <a:p>
            <a:pPr lvl="1"/>
            <a:r>
              <a:rPr lang="en-US" dirty="0" smtClean="0"/>
              <a:t>Example:  specify that an exception is thrown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40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Defensive programming</a:t>
            </a:r>
            <a:endParaRPr lang="en-US"/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Check</a:t>
            </a:r>
          </a:p>
          <a:p>
            <a:pPr lvl="1"/>
            <a:r>
              <a:rPr lang="en-US" dirty="0" smtClean="0"/>
              <a:t>precondition</a:t>
            </a:r>
          </a:p>
          <a:p>
            <a:pPr lvl="1"/>
            <a:r>
              <a:rPr lang="en-US" dirty="0" err="1" smtClean="0"/>
              <a:t>postcondition</a:t>
            </a:r>
            <a:endParaRPr lang="en-US" dirty="0" smtClean="0"/>
          </a:p>
          <a:p>
            <a:pPr lvl="1"/>
            <a:r>
              <a:rPr lang="en-US" dirty="0" smtClean="0"/>
              <a:t>representation invariant</a:t>
            </a:r>
          </a:p>
          <a:p>
            <a:pPr lvl="1"/>
            <a:r>
              <a:rPr lang="en-US" dirty="0" smtClean="0"/>
              <a:t>other properties that you know to be true</a:t>
            </a:r>
          </a:p>
          <a:p>
            <a:r>
              <a:rPr lang="en-US" dirty="0" smtClean="0"/>
              <a:t>Check statically via reasoning and possibly tools</a:t>
            </a:r>
          </a:p>
          <a:p>
            <a:r>
              <a:rPr lang="en-US" dirty="0" smtClean="0"/>
              <a:t>Check dynamically at run time via assertions</a:t>
            </a:r>
          </a:p>
          <a:p>
            <a:pPr lvl="1"/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assert index &gt;= 0;</a:t>
            </a:r>
          </a:p>
          <a:p>
            <a:pPr lvl="1"/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assert size % 2 == 0 : “Bad size for ” +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 smtClean="0"/>
              <a:t>Write the assertions as you write the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3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i="1" dirty="0" smtClean="0"/>
              <a:t>not</a:t>
            </a:r>
            <a:r>
              <a:rPr lang="en-US" dirty="0" smtClean="0"/>
              <a:t> to use assertions</a:t>
            </a:r>
            <a:endParaRPr lang="en-US" dirty="0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Don’t clutter the code</a:t>
            </a:r>
          </a:p>
          <a:p>
            <a:pPr marL="365760" lvl="1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x = y + 1;</a:t>
            </a:r>
          </a:p>
          <a:p>
            <a:pPr marL="365760" lvl="1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assert x == y + 1;    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useless,distracting</a:t>
            </a:r>
            <a:endParaRPr lang="en-US" sz="23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Don’t perform side effects</a:t>
            </a:r>
          </a:p>
          <a:p>
            <a:pPr marL="365760" lvl="1" indent="0">
              <a:buNone/>
            </a:pP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list.remove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(x); // modifies behavior if</a:t>
            </a:r>
            <a:br>
              <a:rPr lang="en-US" sz="21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                      // assertion checking disabled</a:t>
            </a:r>
          </a:p>
          <a:p>
            <a:pPr marL="365760" lvl="1" indent="0">
              <a:buNone/>
            </a:pP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// Better:</a:t>
            </a:r>
          </a:p>
          <a:p>
            <a:pPr marL="365760" lvl="1" indent="0">
              <a:buNone/>
            </a:pP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found =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list.remove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pPr marL="365760" lvl="1" indent="0">
              <a:buNone/>
            </a:pP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assert found;</a:t>
            </a:r>
          </a:p>
          <a:p>
            <a:r>
              <a:rPr lang="en-US" dirty="0" smtClean="0"/>
              <a:t>Turn them off in rare circumstances (e.g., production code)</a:t>
            </a:r>
          </a:p>
          <a:p>
            <a:pPr lvl="1"/>
            <a:r>
              <a:rPr lang="en-US" dirty="0" smtClean="0"/>
              <a:t>Eclipse: set in compiler preferences</a:t>
            </a:r>
          </a:p>
          <a:p>
            <a:pPr lvl="1"/>
            <a:r>
              <a:rPr lang="en-US" dirty="0" smtClean="0"/>
              <a:t>Command line</a:t>
            </a:r>
          </a:p>
          <a:p>
            <a:pPr lvl="2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java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ea</a:t>
            </a:r>
            <a:r>
              <a:rPr lang="en-US" dirty="0" smtClean="0"/>
              <a:t> runs Java with assertions enabled</a:t>
            </a:r>
          </a:p>
          <a:p>
            <a:pPr lvl="2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java</a:t>
            </a:r>
            <a:r>
              <a:rPr lang="en-US" dirty="0" smtClean="0"/>
              <a:t> runs Java with assertions disabled (default)</a:t>
            </a:r>
          </a:p>
          <a:p>
            <a:pPr lvl="1"/>
            <a:r>
              <a:rPr lang="en-US" dirty="0" smtClean="0"/>
              <a:t>Most assertions should always be enabled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45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When something goes wrong</a:t>
            </a:r>
            <a:endParaRPr lang="en-US" dirty="0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Something goes wrong:  an assertion fails (or would have failed if it were there)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Fail early, fail friendly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Goal 1:  Give information about the problem</a:t>
            </a:r>
          </a:p>
          <a:p>
            <a:pPr lvl="1"/>
            <a:r>
              <a:rPr lang="en-US" dirty="0" smtClean="0"/>
              <a:t>To the programmer: a good error message is key!</a:t>
            </a:r>
          </a:p>
          <a:p>
            <a:pPr lvl="1"/>
            <a:r>
              <a:rPr lang="en-US" dirty="0" smtClean="0"/>
              <a:t>To the client code</a:t>
            </a:r>
          </a:p>
          <a:p>
            <a:r>
              <a:rPr lang="en-US" dirty="0" smtClean="0"/>
              <a:t>Goal 2:  Prevent harm from occurring</a:t>
            </a:r>
          </a:p>
          <a:p>
            <a:pPr lvl="1"/>
            <a:r>
              <a:rPr lang="en-US" dirty="0" smtClean="0"/>
              <a:t>Abort:  inform a human (and perform or make it easier for them to perform cleanup actions, </a:t>
            </a:r>
            <a:r>
              <a:rPr lang="en-US" dirty="0" err="1" smtClean="0"/>
              <a:t>loging</a:t>
            </a:r>
            <a:r>
              <a:rPr lang="en-US" dirty="0" smtClean="0"/>
              <a:t> the error, etc.)</a:t>
            </a:r>
          </a:p>
          <a:p>
            <a:pPr lvl="1"/>
            <a:r>
              <a:rPr lang="en-US" dirty="0" smtClean="0"/>
              <a:t>Re-try: problem might be transient</a:t>
            </a:r>
          </a:p>
          <a:p>
            <a:pPr lvl="1"/>
            <a:r>
              <a:rPr lang="en-US" dirty="0" smtClean="0"/>
              <a:t>Skip a </a:t>
            </a:r>
            <a:r>
              <a:rPr lang="en-US" dirty="0" err="1" smtClean="0"/>
              <a:t>subcomputation</a:t>
            </a:r>
            <a:r>
              <a:rPr lang="en-US" dirty="0" smtClean="0"/>
              <a:t>: p</a:t>
            </a:r>
            <a:r>
              <a:rPr lang="en-US" dirty="0" smtClean="0"/>
              <a:t>ermit rest of program to continue</a:t>
            </a:r>
          </a:p>
          <a:p>
            <a:pPr lvl="1"/>
            <a:r>
              <a:rPr lang="en-US" dirty="0" smtClean="0"/>
              <a:t>Fix the problem during execution (usually infeasible)</a:t>
            </a:r>
          </a:p>
          <a:p>
            <a:pPr lvl="2"/>
            <a:r>
              <a:rPr lang="en-US" dirty="0" smtClean="0"/>
              <a:t>External problem:  no hope; just be informative</a:t>
            </a:r>
          </a:p>
          <a:p>
            <a:pPr lvl="2"/>
            <a:r>
              <a:rPr lang="en-US" dirty="0" smtClean="0"/>
              <a:t>Internal problem:  if you can fix, you can prevent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Square root without exceptions</a:t>
            </a:r>
            <a:endParaRPr lang="en-US" dirty="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1990288"/>
          </a:xfrm>
          <a:solidFill>
            <a:schemeClr val="accent1"/>
          </a:solidFill>
        </p:spPr>
        <p:txBody>
          <a:bodyPr>
            <a:spAutoFit/>
          </a:bodyPr>
          <a:lstStyle/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requires: x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Symbol"/>
              </a:rPr>
              <a:t>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0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returns: approximation to square root of x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(double x) {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6063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6189663" cy="384175"/>
          </a:xfrm>
        </p:spPr>
        <p:txBody>
          <a:bodyPr>
            <a:normAutofit fontScale="90000"/>
          </a:bodyPr>
          <a:lstStyle/>
          <a:p>
            <a:r>
              <a:rPr lang="en-US" dirty="0"/>
              <a:t>Square root with assertion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2936701"/>
          </a:xfrm>
          <a:solidFill>
            <a:schemeClr val="accent1"/>
          </a:solidFill>
        </p:spPr>
        <p:txBody>
          <a:bodyPr>
            <a:spAutoFit/>
          </a:bodyPr>
          <a:lstStyle/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// requires: x </a:t>
            </a:r>
            <a:r>
              <a:rPr lang="en-US" sz="1800" b="1" dirty="0" smtClean="0">
                <a:latin typeface="Courier New" pitchFamily="49" charset="0"/>
                <a:sym typeface="Symbol"/>
              </a:rPr>
              <a:t>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0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// returns: approximation to square root of x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public double </a:t>
            </a:r>
            <a:r>
              <a:rPr lang="en-US" sz="1800" b="1" dirty="0" err="1">
                <a:latin typeface="Courier New" pitchFamily="49" charset="0"/>
              </a:rPr>
              <a:t>sqrt</a:t>
            </a:r>
            <a:r>
              <a:rPr lang="en-US" sz="1800" b="1" dirty="0">
                <a:latin typeface="Courier New" pitchFamily="49" charset="0"/>
              </a:rPr>
              <a:t>(double x</a:t>
            </a:r>
            <a:r>
              <a:rPr lang="en-US" sz="1800" b="1" dirty="0" smtClean="0">
                <a:latin typeface="Courier New" pitchFamily="49" charset="0"/>
              </a:rPr>
              <a:t>) {</a:t>
            </a: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double result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... </a:t>
            </a:r>
            <a:r>
              <a:rPr lang="en-US" sz="1800" b="1" dirty="0">
                <a:latin typeface="Courier New" pitchFamily="49" charset="0"/>
              </a:rPr>
              <a:t>// compute result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</a:rPr>
              <a:t>assert (</a:t>
            </a:r>
            <a:r>
              <a:rPr lang="en-US" sz="1800" b="1" dirty="0" smtClean="0">
                <a:latin typeface="Courier New" pitchFamily="49" charset="0"/>
              </a:rPr>
              <a:t>Math.abs(result*result </a:t>
            </a:r>
            <a:r>
              <a:rPr lang="en-US" sz="1800" b="1" dirty="0">
                <a:latin typeface="Courier New" pitchFamily="49" charset="0"/>
              </a:rPr>
              <a:t>– </a:t>
            </a:r>
            <a:r>
              <a:rPr lang="en-US" sz="1800" b="1" dirty="0" smtClean="0">
                <a:latin typeface="Courier New" pitchFamily="49" charset="0"/>
              </a:rPr>
              <a:t>x) </a:t>
            </a:r>
            <a:r>
              <a:rPr lang="en-US" sz="1800" b="1" dirty="0">
                <a:latin typeface="Courier New" pitchFamily="49" charset="0"/>
              </a:rPr>
              <a:t>&lt; .0001);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return result;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  <a:endParaRPr lang="en-US" sz="18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32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n-course-lectur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dn-course-lecture</Template>
  <TotalTime>3115</TotalTime>
  <Words>1621</Words>
  <Application>Microsoft Office PowerPoint</Application>
  <PresentationFormat>On-screen Show (4:3)</PresentationFormat>
  <Paragraphs>269</Paragraphs>
  <Slides>27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dn-course-lecture</vt:lpstr>
      <vt:lpstr>CSE 331 Software Design &amp; Implementation Exceptions and assertions</vt:lpstr>
      <vt:lpstr>Failure: String.reverse(“sneppah tihs”)</vt:lpstr>
      <vt:lpstr>Software errors are inevitable, too</vt:lpstr>
      <vt:lpstr>Avoiding errors</vt:lpstr>
      <vt:lpstr>Defensive programming</vt:lpstr>
      <vt:lpstr>When not to use assertions</vt:lpstr>
      <vt:lpstr>When something goes wrong</vt:lpstr>
      <vt:lpstr>Square root without exceptions</vt:lpstr>
      <vt:lpstr>Square root with assertion</vt:lpstr>
      <vt:lpstr>Square root, specified for all inputs</vt:lpstr>
      <vt:lpstr>Throwing and catching</vt:lpstr>
      <vt:lpstr>Propagating an exception</vt:lpstr>
      <vt:lpstr>Exception translation</vt:lpstr>
      <vt:lpstr>Special values</vt:lpstr>
      <vt:lpstr>Can use exceptions instead</vt:lpstr>
      <vt:lpstr>Exceptions for failure</vt:lpstr>
      <vt:lpstr>The finally block</vt:lpstr>
      <vt:lpstr>Why catch exceptions locally?</vt:lpstr>
      <vt:lpstr>Java throwable hierarchy</vt:lpstr>
      <vt:lpstr>exception hierarchy</vt:lpstr>
      <vt:lpstr>Catching with inheritance</vt:lpstr>
      <vt:lpstr>Avoid proliferation of checked exceptions</vt:lpstr>
      <vt:lpstr>Ignoring exceptions</vt:lpstr>
      <vt:lpstr>Exceptions in review I</vt:lpstr>
      <vt:lpstr>Exceptions in review II</vt:lpstr>
      <vt:lpstr>Next steps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cse</dc:creator>
  <cp:lastModifiedBy>CSE</cp:lastModifiedBy>
  <cp:revision>398</cp:revision>
  <dcterms:created xsi:type="dcterms:W3CDTF">2010-04-09T16:31:30Z</dcterms:created>
  <dcterms:modified xsi:type="dcterms:W3CDTF">2011-11-02T17:21:00Z</dcterms:modified>
</cp:coreProperties>
</file>