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1" r:id="rId1"/>
  </p:sldMasterIdLst>
  <p:notesMasterIdLst>
    <p:notesMasterId r:id="rId31"/>
  </p:notesMasterIdLst>
  <p:sldIdLst>
    <p:sldId id="341" r:id="rId2"/>
    <p:sldId id="471" r:id="rId3"/>
    <p:sldId id="470" r:id="rId4"/>
    <p:sldId id="491" r:id="rId5"/>
    <p:sldId id="493" r:id="rId6"/>
    <p:sldId id="506" r:id="rId7"/>
    <p:sldId id="494" r:id="rId8"/>
    <p:sldId id="508" r:id="rId9"/>
    <p:sldId id="507" r:id="rId10"/>
    <p:sldId id="510" r:id="rId11"/>
    <p:sldId id="511" r:id="rId12"/>
    <p:sldId id="512" r:id="rId13"/>
    <p:sldId id="515" r:id="rId14"/>
    <p:sldId id="516" r:id="rId15"/>
    <p:sldId id="526" r:id="rId16"/>
    <p:sldId id="520" r:id="rId17"/>
    <p:sldId id="521" r:id="rId18"/>
    <p:sldId id="522" r:id="rId19"/>
    <p:sldId id="527" r:id="rId20"/>
    <p:sldId id="528" r:id="rId21"/>
    <p:sldId id="529" r:id="rId22"/>
    <p:sldId id="531" r:id="rId23"/>
    <p:sldId id="532" r:id="rId24"/>
    <p:sldId id="523" r:id="rId25"/>
    <p:sldId id="524" r:id="rId26"/>
    <p:sldId id="525" r:id="rId27"/>
    <p:sldId id="533" r:id="rId28"/>
    <p:sldId id="417" r:id="rId29"/>
    <p:sldId id="36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AC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60"/>
  </p:normalViewPr>
  <p:slideViewPr>
    <p:cSldViewPr>
      <p:cViewPr>
        <p:scale>
          <a:sx n="124" d="100"/>
          <a:sy n="124" d="100"/>
        </p:scale>
        <p:origin x="-582" y="-72"/>
      </p:cViewPr>
      <p:guideLst>
        <p:guide orient="horz" pos="10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D827A-5A11-4E27-BA7F-02BCC2F6B12E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64672-6C08-4F52-8FDE-6ED721E4A3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39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64672-6C08-4F52-8FDE-6ED721E4A38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88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86200"/>
            <a:ext cx="8305800" cy="1828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CSE 331</a:t>
            </a:r>
            <a:br>
              <a:rPr lang="en-US" sz="4000" b="1" dirty="0" smtClean="0"/>
            </a:br>
            <a:r>
              <a:rPr lang="en-US" sz="4000" b="1" dirty="0" smtClean="0"/>
              <a:t>Software Design &amp; Implementation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chemeClr val="accent1"/>
                </a:solidFill>
              </a:rPr>
              <a:t>generics/parametric polymorphism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Autumn 2011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12775" y="372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829353"/>
              </p:ext>
            </p:extLst>
          </p:nvPr>
        </p:nvGraphicFramePr>
        <p:xfrm>
          <a:off x="1524000" y="762000"/>
          <a:ext cx="2209800" cy="1592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4900"/>
                <a:gridCol w="1104900"/>
              </a:tblGrid>
              <a:tr h="67818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bg1"/>
                          </a:solidFill>
                          <a:latin typeface="Rockwell" pitchFamily="18" charset="0"/>
                        </a:rPr>
                        <a:t>We</a:t>
                      </a:r>
                      <a:endParaRPr lang="en-US" sz="4400" dirty="0">
                        <a:solidFill>
                          <a:schemeClr val="bg1"/>
                        </a:solidFill>
                        <a:latin typeface="Rockwell" pitchFamily="18" charset="0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rgbClr val="FF0000"/>
                          </a:solidFill>
                          <a:latin typeface="Rockwell" pitchFamily="18" charset="0"/>
                          <a:sym typeface="Symbol"/>
                        </a:rPr>
                        <a:t></a:t>
                      </a:r>
                      <a:endParaRPr lang="en-US" sz="4400" dirty="0">
                        <a:solidFill>
                          <a:srgbClr val="FF0000"/>
                        </a:solidFill>
                        <a:latin typeface="Rockwell" pitchFamily="18" charset="0"/>
                      </a:endParaRPr>
                    </a:p>
                  </a:txBody>
                  <a:tcPr marL="0" marR="0" marT="0" marB="0" anchor="ctr"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67818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sz="4400" kern="1200" dirty="0" smtClean="0">
                          <a:solidFill>
                            <a:schemeClr val="bg1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&lt;?&gt;</a:t>
                      </a:r>
                      <a:endParaRPr kumimoji="0" lang="en-US" sz="4400" kern="1200" dirty="0">
                        <a:solidFill>
                          <a:schemeClr val="bg1"/>
                        </a:solidFill>
                        <a:latin typeface="Rockwell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993136"/>
              </p:ext>
            </p:extLst>
          </p:nvPr>
        </p:nvGraphicFramePr>
        <p:xfrm>
          <a:off x="5334000" y="762000"/>
          <a:ext cx="3124200" cy="1592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2100"/>
                <a:gridCol w="1562100"/>
              </a:tblGrid>
              <a:tr h="67818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bg1"/>
                          </a:solidFill>
                          <a:latin typeface="Rockwell" pitchFamily="18" charset="0"/>
                        </a:rPr>
                        <a:t>We</a:t>
                      </a:r>
                      <a:endParaRPr lang="en-US" sz="4400" dirty="0">
                        <a:solidFill>
                          <a:schemeClr val="bg1"/>
                        </a:solidFill>
                        <a:latin typeface="Rockwell" pitchFamily="18" charset="0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rgbClr val="FF0000"/>
                          </a:solidFill>
                          <a:latin typeface="Rockwell" pitchFamily="18" charset="0"/>
                          <a:sym typeface="Symbol"/>
                        </a:rPr>
                        <a:t></a:t>
                      </a:r>
                      <a:endParaRPr lang="en-US" sz="4400" dirty="0">
                        <a:solidFill>
                          <a:srgbClr val="FF0000"/>
                        </a:solidFill>
                        <a:latin typeface="Rockwell" pitchFamily="18" charset="0"/>
                      </a:endParaRPr>
                    </a:p>
                  </a:txBody>
                  <a:tcPr marL="0" marR="0" marT="0" marB="0" anchor="ctr"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67818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sz="4400" kern="1200" dirty="0" smtClean="0">
                          <a:solidFill>
                            <a:schemeClr val="bg1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Abstraction</a:t>
                      </a:r>
                      <a:endParaRPr kumimoji="0" lang="en-US" sz="4400" kern="1200" dirty="0">
                        <a:solidFill>
                          <a:schemeClr val="bg1"/>
                        </a:solidFill>
                        <a:latin typeface="Rockwell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ight Arrow 3"/>
          <p:cNvSpPr/>
          <p:nvPr/>
        </p:nvSpPr>
        <p:spPr>
          <a:xfrm>
            <a:off x="3962400" y="1371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9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variables are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&lt;T&gt;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implements Set&lt;T&gt; {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// rep invariant: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//   non-null, contains no duplicates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List&lt;T&gt;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048000" y="1143000"/>
            <a:ext cx="1295400" cy="306324"/>
          </a:xfrm>
          <a:prstGeom prst="wedgeRectCallout">
            <a:avLst>
              <a:gd name="adj1" fmla="val -59857"/>
              <a:gd name="adj2" fmla="val 12802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Declaration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209800" y="3505200"/>
            <a:ext cx="533400" cy="306324"/>
          </a:xfrm>
          <a:prstGeom prst="wedgeRectCallout">
            <a:avLst>
              <a:gd name="adj1" fmla="val -93307"/>
              <a:gd name="adj2" fmla="val -1316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2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800" dirty="0" smtClean="0"/>
              <a:t> </a:t>
            </a:r>
            <a:r>
              <a:rPr lang="en-US" dirty="0" smtClean="0"/>
              <a:t>is a subtype of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Number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Is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sz="2800" dirty="0" smtClean="0"/>
              <a:t>&gt; </a:t>
            </a:r>
            <a:r>
              <a:rPr lang="en-US" dirty="0" smtClean="0"/>
              <a:t>a subtype of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sz="2800" dirty="0" smtClean="0"/>
              <a:t>&gt;</a:t>
            </a:r>
            <a:r>
              <a:rPr lang="en-US" dirty="0" smtClean="0"/>
              <a:t>?</a:t>
            </a:r>
          </a:p>
          <a:p>
            <a:r>
              <a:rPr lang="en-US" dirty="0" smtClean="0"/>
              <a:t>Use subtyping rules (stronger, weaker) to find out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962850" y="4102290"/>
            <a:ext cx="3218301" cy="1258879"/>
            <a:chOff x="5287992" y="4102290"/>
            <a:chExt cx="3218301" cy="1258879"/>
          </a:xfrm>
        </p:grpSpPr>
        <p:sp>
          <p:nvSpPr>
            <p:cNvPr id="4" name="TextBox 3"/>
            <p:cNvSpPr txBox="1"/>
            <p:nvPr/>
          </p:nvSpPr>
          <p:spPr>
            <a:xfrm>
              <a:off x="5287992" y="4124994"/>
              <a:ext cx="1213794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Number</a:t>
              </a:r>
              <a:endParaRPr lang="en-US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45792" y="4899504"/>
              <a:ext cx="107677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Integer</a:t>
              </a:r>
              <a:endParaRPr lang="en-US" sz="2400" dirty="0"/>
            </a:p>
          </p:txBody>
        </p:sp>
        <p:cxnSp>
          <p:nvCxnSpPr>
            <p:cNvPr id="6" name="Straight Arrow Connector 5"/>
            <p:cNvCxnSpPr>
              <a:stCxn id="5" idx="0"/>
              <a:endCxn id="4" idx="2"/>
            </p:cNvCxnSpPr>
            <p:nvPr/>
          </p:nvCxnSpPr>
          <p:spPr>
            <a:xfrm flipV="1">
              <a:off x="5884177" y="4586659"/>
              <a:ext cx="10712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564992" y="4102290"/>
              <a:ext cx="194130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List&lt;Number&gt;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41192" y="4876800"/>
              <a:ext cx="180427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List&lt;Integer&gt;</a:t>
              </a:r>
              <a:endParaRPr lang="en-US" sz="2400" dirty="0"/>
            </a:p>
          </p:txBody>
        </p:sp>
        <p:cxnSp>
          <p:nvCxnSpPr>
            <p:cNvPr id="9" name="Straight Arrow Connector 8"/>
            <p:cNvCxnSpPr>
              <a:stCxn id="8" idx="0"/>
              <a:endCxn id="7" idx="2"/>
            </p:cNvCxnSpPr>
            <p:nvPr/>
          </p:nvCxnSpPr>
          <p:spPr>
            <a:xfrm flipH="1" flipV="1">
              <a:off x="7535643" y="4563955"/>
              <a:ext cx="7687" cy="31284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555592" y="4534637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?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05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 smtClean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interface List&lt;Number&gt; {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boolean add(Number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Number get(int index);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List&lt;Integer&gt;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add(Integer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get(int index);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cs typeface="Courier New" pitchFamily="49" charset="0"/>
              </a:rPr>
              <a:t>Java subtyping is covariant </a:t>
            </a:r>
            <a:r>
              <a:rPr lang="en-US" dirty="0" smtClean="0">
                <a:cs typeface="Courier New" pitchFamily="49" charset="0"/>
              </a:rPr>
              <a:t>(less tolerant) with </a:t>
            </a:r>
            <a:r>
              <a:rPr lang="en-US" dirty="0" smtClean="0">
                <a:cs typeface="Courier New" pitchFamily="49" charset="0"/>
              </a:rPr>
              <a:t>respect to generics</a:t>
            </a: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41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covariant </a:t>
            </a:r>
            <a:r>
              <a:rPr lang="en-US" dirty="0" smtClean="0"/>
              <a:t>subtyping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 smtClean="0"/>
              <a:t>restrictive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880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interface Set&lt;E&gt;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>
                <a:latin typeface="Courier New" pitchFamily="49" charset="0"/>
              </a:rPr>
              <a:t> </a:t>
            </a:r>
            <a:r>
              <a:rPr lang="en-GB" sz="1800" b="1" dirty="0" smtClean="0">
                <a:latin typeface="Courier New" pitchFamily="49" charset="0"/>
              </a:rPr>
              <a:t> //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Adds all of the elements in </a:t>
            </a:r>
            <a:r>
              <a:rPr lang="en-US" sz="1800" b="1" dirty="0" smtClean="0">
                <a:latin typeface="Courier New" pitchFamily="49" charset="0"/>
              </a:rPr>
              <a:t>c to </a:t>
            </a:r>
            <a:r>
              <a:rPr lang="en-US" sz="1800" b="1" dirty="0">
                <a:latin typeface="Courier New" pitchFamily="49" charset="0"/>
              </a:rPr>
              <a:t>this </a:t>
            </a:r>
            <a:r>
              <a:rPr lang="en-US" sz="1800" b="1" dirty="0" smtClean="0">
                <a:latin typeface="Courier New" pitchFamily="49" charset="0"/>
              </a:rPr>
              <a:t>set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// if </a:t>
            </a:r>
            <a:r>
              <a:rPr lang="en-US" sz="1800" b="1" dirty="0">
                <a:latin typeface="Courier New" pitchFamily="49" charset="0"/>
              </a:rPr>
              <a:t>they're not already present (optional operation</a:t>
            </a:r>
            <a:r>
              <a:rPr lang="en-US" sz="1800" b="1" dirty="0" smtClean="0">
                <a:latin typeface="Courier New" pitchFamily="49" charset="0"/>
              </a:rPr>
              <a:t>)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void </a:t>
            </a:r>
            <a:r>
              <a:rPr lang="en-GB" sz="1800" b="1" dirty="0" err="1" smtClean="0">
                <a:latin typeface="Courier New" pitchFamily="49" charset="0"/>
              </a:rPr>
              <a:t>addAll</a:t>
            </a:r>
            <a:r>
              <a:rPr lang="en-GB" sz="1800" b="1" dirty="0" smtClean="0">
                <a:latin typeface="Courier New" pitchFamily="49" charset="0"/>
              </a:rPr>
              <a:t>(Set&lt;E&gt; c);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800" b="1" dirty="0" smtClean="0">
              <a:latin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interface </a:t>
            </a:r>
            <a:r>
              <a:rPr lang="en-GB" sz="1800" b="1" dirty="0">
                <a:latin typeface="Courier New" pitchFamily="49" charset="0"/>
              </a:rPr>
              <a:t>Set&lt;E&gt;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>
                <a:latin typeface="Courier New" pitchFamily="49" charset="0"/>
              </a:rPr>
              <a:t>  </a:t>
            </a:r>
            <a:r>
              <a:rPr lang="en-GB" sz="1800" b="1" dirty="0" smtClean="0">
                <a:latin typeface="Courier New" pitchFamily="49" charset="0"/>
              </a:rPr>
              <a:t>void </a:t>
            </a:r>
            <a:r>
              <a:rPr lang="en-GB" sz="1800" b="1" dirty="0" err="1" smtClean="0">
                <a:latin typeface="Courier New" pitchFamily="49" charset="0"/>
              </a:rPr>
              <a:t>addAll</a:t>
            </a:r>
            <a:r>
              <a:rPr lang="en-GB" sz="1800" b="1" dirty="0" smtClean="0">
                <a:latin typeface="Courier New" pitchFamily="49" charset="0"/>
              </a:rPr>
              <a:t>(Collection&lt;E</a:t>
            </a:r>
            <a:r>
              <a:rPr lang="en-GB" sz="1800" b="1" dirty="0">
                <a:latin typeface="Courier New" pitchFamily="49" charset="0"/>
              </a:rPr>
              <a:t>&gt; c);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800" b="1" dirty="0" smtClean="0">
              <a:latin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>
                <a:latin typeface="Courier New" pitchFamily="49" charset="0"/>
              </a:rPr>
              <a:t>interface Set&lt;E&gt;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>
                <a:latin typeface="Courier New" pitchFamily="49" charset="0"/>
              </a:rPr>
              <a:t>  </a:t>
            </a:r>
            <a:r>
              <a:rPr lang="en-GB" sz="1800" b="1" dirty="0" smtClean="0">
                <a:latin typeface="Courier New" pitchFamily="49" charset="0"/>
              </a:rPr>
              <a:t>void </a:t>
            </a:r>
            <a:r>
              <a:rPr lang="en-GB" sz="1800" b="1" dirty="0" err="1" smtClean="0">
                <a:latin typeface="Courier New" pitchFamily="49" charset="0"/>
              </a:rPr>
              <a:t>addAll</a:t>
            </a:r>
            <a:r>
              <a:rPr lang="en-GB" sz="1800" b="1" dirty="0" smtClean="0">
                <a:latin typeface="Courier New" pitchFamily="49" charset="0"/>
              </a:rPr>
              <a:t>(Collection&lt;? extends E</a:t>
            </a:r>
            <a:r>
              <a:rPr lang="en-GB" sz="1800" b="1" dirty="0">
                <a:latin typeface="Courier New" pitchFamily="49" charset="0"/>
              </a:rPr>
              <a:t>&gt; c);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0" y="2743200"/>
            <a:ext cx="2252540" cy="17617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dirty="0">
                <a:cs typeface="Courier New" pitchFamily="49" charset="0"/>
              </a:rPr>
              <a:t>Problem 1: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>
                <a:latin typeface="Courier New" pitchFamily="49" charset="0"/>
              </a:rPr>
              <a:t>Set&lt;Number&gt; s;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>
                <a:latin typeface="Courier New" pitchFamily="49" charset="0"/>
              </a:rPr>
              <a:t>List&lt;Number&gt; l;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 err="1">
                <a:latin typeface="Courier New" pitchFamily="49" charset="0"/>
              </a:rPr>
              <a:t>s.addAll</a:t>
            </a:r>
            <a:r>
              <a:rPr lang="en-GB" b="1" dirty="0">
                <a:latin typeface="Courier New" pitchFamily="49" charset="0"/>
              </a:rPr>
              <a:t>(l);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4657301"/>
            <a:ext cx="2390398" cy="17617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dirty="0">
                <a:cs typeface="Courier New" pitchFamily="49" charset="0"/>
              </a:rPr>
              <a:t>Problem </a:t>
            </a:r>
            <a:r>
              <a:rPr lang="en-GB" sz="2400" dirty="0" smtClean="0">
                <a:cs typeface="Courier New" pitchFamily="49" charset="0"/>
              </a:rPr>
              <a:t>2:</a:t>
            </a:r>
            <a:endParaRPr lang="en-GB" sz="2400" dirty="0"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>
                <a:latin typeface="Courier New" pitchFamily="49" charset="0"/>
              </a:rPr>
              <a:t>Set&lt;Number&gt; s;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 smtClean="0">
                <a:latin typeface="Courier New" pitchFamily="49" charset="0"/>
              </a:rPr>
              <a:t>List&lt;Integer&gt; </a:t>
            </a:r>
            <a:r>
              <a:rPr lang="en-GB" b="1" dirty="0">
                <a:latin typeface="Courier New" pitchFamily="49" charset="0"/>
              </a:rPr>
              <a:t>l;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 err="1">
                <a:latin typeface="Courier New" pitchFamily="49" charset="0"/>
              </a:rPr>
              <a:t>s.addAll</a:t>
            </a:r>
            <a:r>
              <a:rPr lang="en-GB" b="1" dirty="0">
                <a:latin typeface="Courier New" pitchFamily="49" charset="0"/>
              </a:rPr>
              <a:t>(l);</a:t>
            </a:r>
          </a:p>
          <a:p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2446084" y="6095836"/>
            <a:ext cx="3657600" cy="646331"/>
          </a:xfrm>
          <a:prstGeom prst="wedgeRectCallout">
            <a:avLst>
              <a:gd name="adj1" fmla="val -8438"/>
              <a:gd name="adj2" fmla="val -837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 “Collection of </a:t>
            </a:r>
            <a:r>
              <a:rPr lang="en-US" b="1" dirty="0" err="1" smtClean="0">
                <a:solidFill>
                  <a:schemeClr val="tx1"/>
                </a:solidFill>
              </a:rPr>
              <a:t>unknown”type</a:t>
            </a:r>
            <a:r>
              <a:rPr lang="en-US" b="1" dirty="0" smtClean="0">
                <a:solidFill>
                  <a:schemeClr val="tx1"/>
                </a:solidFill>
              </a:rPr>
              <a:t>  that extends E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7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wildcards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00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dirty="0" smtClean="0">
                <a:latin typeface="Courier New" pitchFamily="49" charset="0"/>
              </a:rPr>
              <a:t>class </a:t>
            </a:r>
            <a:r>
              <a:rPr lang="en-GB" sz="2400" b="1" dirty="0" err="1" smtClean="0">
                <a:latin typeface="Courier New" pitchFamily="49" charset="0"/>
              </a:rPr>
              <a:t>HashSet</a:t>
            </a:r>
            <a:r>
              <a:rPr lang="en-GB" sz="2400" b="1" dirty="0" smtClean="0">
                <a:latin typeface="Courier New" pitchFamily="49" charset="0"/>
              </a:rPr>
              <a:t>&lt;E</a:t>
            </a:r>
            <a:r>
              <a:rPr lang="en-GB" sz="2400" b="1" dirty="0">
                <a:latin typeface="Courier New" pitchFamily="49" charset="0"/>
              </a:rPr>
              <a:t>&gt; </a:t>
            </a:r>
            <a:r>
              <a:rPr lang="en-GB" sz="2400" b="1" dirty="0" smtClean="0">
                <a:latin typeface="Courier New" pitchFamily="49" charset="0"/>
              </a:rPr>
              <a:t>implements Set&lt;E&gt; {</a:t>
            </a:r>
            <a:endParaRPr lang="en-GB" sz="24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dirty="0">
                <a:latin typeface="Courier New" pitchFamily="49" charset="0"/>
              </a:rPr>
              <a:t>  </a:t>
            </a:r>
            <a:r>
              <a:rPr lang="en-GB" sz="2400" b="1" dirty="0" smtClean="0">
                <a:latin typeface="Courier New" pitchFamily="49" charset="0"/>
              </a:rPr>
              <a:t>void </a:t>
            </a:r>
            <a:r>
              <a:rPr lang="en-GB" sz="2400" b="1" dirty="0" err="1" smtClean="0">
                <a:latin typeface="Courier New" pitchFamily="49" charset="0"/>
              </a:rPr>
              <a:t>addAll</a:t>
            </a:r>
            <a:r>
              <a:rPr lang="en-GB" sz="2400" b="1" dirty="0" smtClean="0">
                <a:latin typeface="Courier New" pitchFamily="49" charset="0"/>
              </a:rPr>
              <a:t>(Collection</a:t>
            </a:r>
            <a:r>
              <a:rPr lang="en-GB" sz="2400" b="1" dirty="0">
                <a:latin typeface="Courier New" pitchFamily="49" charset="0"/>
              </a:rPr>
              <a:t>&lt;? extends E&gt; c</a:t>
            </a:r>
            <a:r>
              <a:rPr lang="en-GB" sz="2400" b="1" dirty="0" smtClean="0">
                <a:latin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200" b="1" dirty="0">
                <a:latin typeface="Courier New" pitchFamily="49" charset="0"/>
              </a:rPr>
              <a:t> </a:t>
            </a:r>
            <a:r>
              <a:rPr lang="en-GB" sz="2200" b="1" dirty="0">
                <a:latin typeface="Courier New" pitchFamily="49" charset="0"/>
              </a:rPr>
              <a:t>   // What can this code assume about c?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200" b="1" dirty="0">
                <a:latin typeface="Courier New" pitchFamily="49" charset="0"/>
              </a:rPr>
              <a:t>    // </a:t>
            </a:r>
            <a:r>
              <a:rPr lang="en-GB" sz="2200" b="1" dirty="0">
                <a:latin typeface="Courier New" pitchFamily="49" charset="0"/>
              </a:rPr>
              <a:t>What </a:t>
            </a:r>
            <a:r>
              <a:rPr lang="en-GB" sz="2200" b="1" dirty="0">
                <a:latin typeface="Courier New" pitchFamily="49" charset="0"/>
              </a:rPr>
              <a:t>operations can this </a:t>
            </a:r>
            <a:r>
              <a:rPr lang="en-GB" sz="2200" b="1" dirty="0">
                <a:latin typeface="Courier New" pitchFamily="49" charset="0"/>
              </a:rPr>
              <a:t>code </a:t>
            </a:r>
            <a:r>
              <a:rPr lang="en-GB" sz="2200" b="1" dirty="0">
                <a:latin typeface="Courier New" pitchFamily="49" charset="0"/>
              </a:rPr>
              <a:t>invoke on </a:t>
            </a:r>
            <a:r>
              <a:rPr lang="en-GB" sz="2200" b="1" dirty="0">
                <a:latin typeface="Courier New" pitchFamily="49" charset="0"/>
              </a:rPr>
              <a:t>c?</a:t>
            </a:r>
            <a:endParaRPr lang="en-GB" sz="2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200" b="1" dirty="0">
                <a:latin typeface="Courier New" pitchFamily="49" charset="0"/>
              </a:rPr>
              <a:t>    </a:t>
            </a:r>
            <a:r>
              <a:rPr lang="en-GB" sz="2200" b="1" dirty="0">
                <a:latin typeface="Courier New" pitchFamily="49" charset="0"/>
              </a:rPr>
              <a:t>...  </a:t>
            </a:r>
            <a:endParaRPr lang="en-GB" sz="2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dirty="0" smtClean="0">
                <a:latin typeface="Courier New" pitchFamily="49" charset="0"/>
              </a:rPr>
              <a:t>  }</a:t>
            </a:r>
            <a:endParaRPr lang="en-GB" sz="24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4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>
                <a:cs typeface="Courier New" pitchFamily="49" charset="0"/>
              </a:rPr>
              <a:t>Wildcards are </a:t>
            </a:r>
            <a:r>
              <a:rPr lang="en-GB" dirty="0" smtClean="0">
                <a:cs typeface="Courier New" pitchFamily="49" charset="0"/>
              </a:rPr>
              <a:t>written </a:t>
            </a:r>
            <a:r>
              <a:rPr lang="en-GB" dirty="0" smtClean="0">
                <a:cs typeface="Courier New" pitchFamily="49" charset="0"/>
              </a:rPr>
              <a:t>at declarations, not </a:t>
            </a:r>
            <a:r>
              <a:rPr lang="en-GB" dirty="0" smtClean="0">
                <a:cs typeface="Courier New" pitchFamily="49" charset="0"/>
              </a:rPr>
              <a:t>uses</a:t>
            </a:r>
          </a:p>
          <a:p>
            <a:pPr lvl="1">
              <a:lnSpc>
                <a:spcPct val="116000"/>
              </a:lnSpc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>
                <a:cs typeface="Courier New" pitchFamily="49" charset="0"/>
              </a:rPr>
              <a:t>The use defines the </a:t>
            </a:r>
            <a:r>
              <a:rPr lang="en-GB" sz="2200" b="1" dirty="0">
                <a:latin typeface="Courier New" pitchFamily="49" charset="0"/>
              </a:rPr>
              <a:t>?</a:t>
            </a:r>
            <a:r>
              <a:rPr lang="en-GB" dirty="0" smtClean="0">
                <a:cs typeface="Courier New" pitchFamily="49" charset="0"/>
              </a:rPr>
              <a:t> as a parameter when it the type is instantiated</a:t>
            </a:r>
            <a:endParaRPr lang="en-GB" dirty="0" smtClean="0"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>
                <a:cs typeface="Courier New" pitchFamily="49" charset="0"/>
              </a:rPr>
              <a:t>A missing </a:t>
            </a:r>
            <a:r>
              <a:rPr lang="en-GB" sz="2800" b="1" dirty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GB" dirty="0" smtClean="0">
                <a:cs typeface="Courier New" pitchFamily="49" charset="0"/>
              </a:rPr>
              <a:t> clause means </a:t>
            </a: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Object</a:t>
            </a:r>
            <a:endParaRPr lang="en-GB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28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Wildcards</a:t>
            </a:r>
            <a:endParaRPr lang="en-US" smtClean="0"/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 indicates a wild-card type parameter, one that can be any type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List&lt;?&gt; list = new List&lt;?&gt;();  // anything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Difference between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&lt;?&gt;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List&lt;Object</a:t>
            </a:r>
            <a:r>
              <a:rPr lang="en-US" dirty="0" smtClean="0"/>
              <a:t>&gt;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dirty="0" smtClean="0"/>
              <a:t>can become any particular type;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is just one such type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US" dirty="0" smtClean="0"/>
              <a:t>is restrictive; wouldn't take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en-US" dirty="0" smtClean="0"/>
              <a:t>&gt;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Difference between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List&lt;Foo&gt;</a:t>
            </a:r>
            <a:r>
              <a:rPr lang="en-US" sz="2800" dirty="0"/>
              <a:t> </a:t>
            </a:r>
            <a:r>
              <a:rPr lang="en-US" dirty="0" smtClean="0"/>
              <a:t>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List&lt;?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extends Foo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The latter binds to a particular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subtype and allows ONLY that</a:t>
            </a:r>
          </a:p>
          <a:p>
            <a:pPr lvl="2"/>
            <a:r>
              <a:rPr lang="en-US" dirty="0" smtClean="0"/>
              <a:t>Ex: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extends Animal&gt; </a:t>
            </a:r>
            <a:r>
              <a:rPr lang="en-US" dirty="0" smtClean="0"/>
              <a:t>might store only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Giraffes</a:t>
            </a:r>
            <a:r>
              <a:rPr lang="en-US" dirty="0" smtClean="0"/>
              <a:t> but not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Zebras</a:t>
            </a:r>
          </a:p>
          <a:p>
            <a:pPr lvl="1"/>
            <a:r>
              <a:rPr lang="en-US" dirty="0" smtClean="0"/>
              <a:t>The former allows anything that is a subtype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in the same list</a:t>
            </a:r>
          </a:p>
          <a:p>
            <a:pPr lvl="2"/>
            <a:r>
              <a:rPr lang="en-US" dirty="0" smtClean="0"/>
              <a:t>Ex: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List&lt;Animal</a:t>
            </a:r>
            <a:r>
              <a:rPr lang="en-US" dirty="0" smtClean="0"/>
              <a:t>&gt; could store both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Giraffes</a:t>
            </a:r>
            <a:r>
              <a:rPr lang="en-US" dirty="0" smtClean="0"/>
              <a:t>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Zebras</a:t>
            </a:r>
          </a:p>
        </p:txBody>
      </p:sp>
    </p:spTree>
    <p:extLst>
      <p:ext uri="{BB962C8B-B14F-4D97-AF65-F5344CB8AC3E}">
        <p14:creationId xmlns:p14="http://schemas.microsoft.com/office/powerpoint/2010/main" val="414444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public class Graph&lt;N&gt; implements </a:t>
            </a:r>
            <a:r>
              <a:rPr lang="en-US" sz="1800" b="1" dirty="0" err="1" smtClean="0">
                <a:latin typeface="Courier New" pitchFamily="49" charset="0"/>
              </a:rPr>
              <a:t>Iterable</a:t>
            </a:r>
            <a:r>
              <a:rPr lang="en-US" sz="1800" b="1" dirty="0" smtClean="0">
                <a:latin typeface="Courier New" pitchFamily="49" charset="0"/>
              </a:rPr>
              <a:t>&lt;N&gt; {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private final Map&lt;N, Set&lt;N&gt;&gt; node2neighbors;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public Graph(Set&lt;N&gt; nodes, Set&lt;Tuple&lt;N,N&gt;&gt; edges) {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public interface Path&lt;N, P extends Path&lt;N,P&gt;&gt; 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extends </a:t>
            </a:r>
            <a:r>
              <a:rPr lang="en-US" sz="1800" b="1" dirty="0" err="1" smtClean="0">
                <a:latin typeface="Courier New" pitchFamily="49" charset="0"/>
              </a:rPr>
              <a:t>Iterable</a:t>
            </a:r>
            <a:r>
              <a:rPr lang="en-US" sz="1800" b="1" dirty="0" smtClean="0">
                <a:latin typeface="Courier New" pitchFamily="49" charset="0"/>
              </a:rPr>
              <a:t>&lt;N&gt;, Comparable&lt;Path&lt;?, ?&gt;&gt; {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public Iterator&lt;N&gt; iterator();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Bounded type parameters</a:t>
            </a:r>
            <a:endParaRPr lang="en-US" smtClean="0"/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&lt;Type extends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65760" lvl="1" indent="0">
              <a:buNone/>
            </a:pPr>
            <a:r>
              <a:rPr lang="en-US" dirty="0" smtClean="0"/>
              <a:t>An upper bound; accepts the given </a:t>
            </a:r>
            <a:r>
              <a:rPr lang="en-US" dirty="0" err="1" smtClean="0"/>
              <a:t>supertype</a:t>
            </a:r>
            <a:r>
              <a:rPr lang="en-US" dirty="0" smtClean="0"/>
              <a:t> or any of its subtypes</a:t>
            </a:r>
          </a:p>
          <a:p>
            <a:pPr marL="365760" lvl="1" indent="0">
              <a:buNone/>
            </a:pPr>
            <a:r>
              <a:rPr lang="en-US" dirty="0" smtClean="0"/>
              <a:t>Works for multiple superclass/interfaces with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&amp;</a:t>
            </a:r>
            <a:endParaRPr lang="en-US" dirty="0" smtClean="0"/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&lt;Type extends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InterfaceB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InterfaceC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&amp; ...&gt;</a:t>
            </a:r>
          </a:p>
          <a:p>
            <a:pPr lvl="1"/>
            <a:endParaRPr lang="en-US" dirty="0" smtClean="0"/>
          </a:p>
          <a:p>
            <a:r>
              <a:rPr lang="en-US" sz="2600" b="1" dirty="0">
                <a:latin typeface="Courier New" pitchFamily="49" charset="0"/>
                <a:cs typeface="Courier New" pitchFamily="49" charset="0"/>
              </a:rPr>
              <a:t>&lt;Type super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dirty="0" smtClean="0"/>
              <a:t>A lower bound; accepts the given </a:t>
            </a:r>
            <a:r>
              <a:rPr lang="en-US" dirty="0" err="1" smtClean="0"/>
              <a:t>supertype</a:t>
            </a:r>
            <a:r>
              <a:rPr lang="en-US" dirty="0" smtClean="0"/>
              <a:t> or any of its </a:t>
            </a:r>
            <a:r>
              <a:rPr lang="en-US" dirty="0" err="1" smtClean="0"/>
              <a:t>supertypes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// tree set works for any comparable type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 extends Comparable&lt;T&gt;&gt; {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16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 bounded types</a:t>
            </a:r>
            <a:endParaRPr lang="en-US" smtClean="0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b="1" dirty="0">
                <a:latin typeface="Courier New" pitchFamily="49" charset="0"/>
                <a:cs typeface="Courier New" pitchFamily="49" charset="0"/>
              </a:rPr>
              <a:t>public static &lt;T extends Comparable&lt;T&gt;&gt;</a:t>
            </a:r>
            <a:br>
              <a:rPr lang="en-US" sz="2600" b="1" dirty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T max(Collection&lt;T&gt; c)</a:t>
            </a:r>
          </a:p>
          <a:p>
            <a:pPr lvl="1"/>
            <a:r>
              <a:rPr lang="en-US" dirty="0" smtClean="0"/>
              <a:t>Find max value in any collection (if the elements can be compared)</a:t>
            </a:r>
          </a:p>
          <a:p>
            <a:pPr lvl="1"/>
            <a:endParaRPr lang="en-US" dirty="0" smtClean="0"/>
          </a:p>
          <a:p>
            <a:r>
              <a:rPr lang="en-US" sz="2600" b="1" dirty="0">
                <a:latin typeface="Courier New" pitchFamily="49" charset="0"/>
                <a:cs typeface="Courier New" pitchFamily="49" charset="0"/>
              </a:rPr>
              <a:t>public static &lt;T&gt; void copy(</a:t>
            </a:r>
            <a:br>
              <a:rPr lang="en-US" sz="2600" b="1" dirty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List&lt;T2 super T&gt;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List&lt;T3 extends T&gt;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Copy all elements 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/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dst</a:t>
            </a:r>
            <a:endParaRPr lang="en-US" dirty="0"/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smtClean="0"/>
              <a:t> must be able to safely store anything that could be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endParaRPr lang="en-US" dirty="0" smtClean="0"/>
          </a:p>
          <a:p>
            <a:pPr lvl="1"/>
            <a:r>
              <a:rPr lang="en-US" dirty="0" smtClean="0"/>
              <a:t>This means that all elements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/>
              <a:t> must be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err="1" smtClean="0">
                <a:cs typeface="Courier New" pitchFamily="49" charset="0"/>
              </a:rPr>
              <a:t>'s</a:t>
            </a:r>
            <a:r>
              <a:rPr lang="en-US" dirty="0" smtClean="0"/>
              <a:t> element type or a subtype</a:t>
            </a:r>
          </a:p>
          <a:p>
            <a:pPr lvl="1"/>
            <a:endParaRPr lang="en-US" dirty="0" smtClean="0"/>
          </a:p>
          <a:p>
            <a:r>
              <a:rPr lang="en-US" sz="2600" b="1" dirty="0">
                <a:latin typeface="Courier New" pitchFamily="49" charset="0"/>
                <a:cs typeface="Courier New" pitchFamily="49" charset="0"/>
              </a:rPr>
              <a:t>public static &lt;T extends Comparable&lt;T2 super T&gt;&gt;</a:t>
            </a:r>
            <a:br>
              <a:rPr lang="en-US" sz="2600" b="1" dirty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void sort(List&lt;T&gt; list)</a:t>
            </a:r>
          </a:p>
          <a:p>
            <a:pPr lvl="1"/>
            <a:r>
              <a:rPr lang="en-US" dirty="0" smtClean="0"/>
              <a:t>Sort any list whose elements can be compared to the same type or a broader type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061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Reminder: what’s the point?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To decrease the chance that programmers make mistakes about types during execution</a:t>
            </a:r>
          </a:p>
          <a:p>
            <a:r>
              <a:rPr lang="en-US" sz="2000" dirty="0" smtClean="0"/>
              <a:t>More complicated declarations and instantiations, along with added compile-time checking is the cost</a:t>
            </a:r>
          </a:p>
          <a:p>
            <a:r>
              <a:rPr lang="en-US" sz="2000" dirty="0" smtClean="0"/>
              <a:t>Generics usually clarify the implementation</a:t>
            </a:r>
          </a:p>
          <a:p>
            <a:pPr lvl="1"/>
            <a:r>
              <a:rPr lang="en-US" sz="1800" dirty="0" smtClean="0"/>
              <a:t>sometimes ugly:  wildcards, arrays, instantiation</a:t>
            </a:r>
          </a:p>
          <a:p>
            <a:r>
              <a:rPr lang="en-US" sz="2000" dirty="0" smtClean="0"/>
              <a:t>Generics always make the client code prettier and safer</a:t>
            </a:r>
            <a:endParaRPr lang="en-US" sz="2800" dirty="0" smtClean="0"/>
          </a:p>
          <a:p>
            <a:pPr marL="0" indent="0">
              <a:lnSpc>
                <a:spcPts val="13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interface Map {</a:t>
            </a:r>
          </a:p>
          <a:p>
            <a:pPr marL="0" indent="0">
              <a:lnSpc>
                <a:spcPts val="13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Object put(Object key, Object value);</a:t>
            </a:r>
          </a:p>
          <a:p>
            <a:pPr marL="0" indent="0">
              <a:lnSpc>
                <a:spcPts val="13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equals(Object other);</a:t>
            </a:r>
          </a:p>
          <a:p>
            <a:pPr marL="0" indent="0">
              <a:lnSpc>
                <a:spcPts val="13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ts val="1300"/>
              </a:lnSpc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3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interface Map&lt;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lnSpc>
                <a:spcPts val="13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Value put(Key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Value value);</a:t>
            </a:r>
          </a:p>
          <a:p>
            <a:pPr marL="0" indent="0">
              <a:lnSpc>
                <a:spcPts val="13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equals(Object other);</a:t>
            </a:r>
          </a:p>
          <a:p>
            <a:pPr marL="0" indent="0">
              <a:lnSpc>
                <a:spcPts val="13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44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Hide details</a:t>
            </a:r>
          </a:p>
          <a:p>
            <a:pPr lvl="1"/>
            <a:r>
              <a:rPr lang="en-US" dirty="0" smtClean="0"/>
              <a:t>Avoid distraction</a:t>
            </a:r>
          </a:p>
          <a:p>
            <a:pPr lvl="1"/>
            <a:r>
              <a:rPr lang="en-US" dirty="0" smtClean="0"/>
              <a:t>Permit the details to change later </a:t>
            </a:r>
          </a:p>
          <a:p>
            <a:r>
              <a:rPr lang="en-US" dirty="0" smtClean="0"/>
              <a:t>Give a meaningful name to a concept</a:t>
            </a:r>
          </a:p>
          <a:p>
            <a:r>
              <a:rPr lang="en-US" dirty="0" smtClean="0"/>
              <a:t>Permit reuse in new contexts</a:t>
            </a:r>
          </a:p>
          <a:p>
            <a:pPr lvl="1"/>
            <a:r>
              <a:rPr lang="en-US" dirty="0" smtClean="0"/>
              <a:t>Avoid duplication:  error-prone, confusing</a:t>
            </a:r>
          </a:p>
          <a:p>
            <a:pPr lvl="1"/>
            <a:r>
              <a:rPr lang="en-US" dirty="0" smtClean="0"/>
              <a:t>Programmers hate to repeat themselves – “lazy”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3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a generic interface</a:t>
            </a:r>
            <a:endParaRPr lang="en-US" dirty="0" smtClean="0"/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// Represents a list of values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interface List&lt;E&gt;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void add(E value);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void add(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index, E value);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E get(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index);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 value);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void remove(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index);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void set(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index, E value);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size();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&lt;E&gt; implements List&lt;E&gt; { ...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&lt;E&gt; implements List&lt;E&gt; { ...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9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 methods</a:t>
            </a:r>
            <a:endParaRPr lang="en-US" smtClean="0"/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static &lt;Type&gt;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name(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endParaRPr lang="en-US" dirty="0" smtClean="0"/>
          </a:p>
          <a:p>
            <a:r>
              <a:rPr lang="en-US" dirty="0" smtClean="0"/>
              <a:t>When you want to make just a single (often static) method generic in a class, precede its return type by type parameter(s)</a:t>
            </a:r>
          </a:p>
          <a:p>
            <a:pPr lvl="1"/>
            <a:endParaRPr lang="en-US" dirty="0" smtClean="0"/>
          </a:p>
          <a:p>
            <a:pPr marL="4572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public class Collections {</a:t>
            </a:r>
          </a:p>
          <a:p>
            <a:pPr marL="4572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4572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public static &lt;T&gt; void copy(List&lt;T&gt;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18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erasure</a:t>
            </a:r>
            <a:endParaRPr lang="en-US" smtClean="0"/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 generic types become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once compiled</a:t>
            </a:r>
          </a:p>
          <a:p>
            <a:pPr lvl="1"/>
            <a:r>
              <a:rPr lang="en-US" dirty="0" smtClean="0"/>
              <a:t>One reason: backward compatibility with old byte code</a:t>
            </a:r>
          </a:p>
          <a:p>
            <a:pPr lvl="1"/>
            <a:r>
              <a:rPr lang="en-US" dirty="0" smtClean="0"/>
              <a:t>So, at runtime, all generic instantiations have the same type</a:t>
            </a:r>
          </a:p>
          <a:p>
            <a:pPr lvl="1"/>
            <a:endParaRPr lang="en-US" dirty="0" smtClean="0"/>
          </a:p>
          <a:p>
            <a:pPr marL="365760" lvl="1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List&lt;String&gt;  lst1 = new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List&lt;Integer&gt; lst2 = new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365760" lvl="1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lst1.getClass() == lst2.getClass()  // true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You cannot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dirty="0" smtClean="0"/>
              <a:t> to discover a type parameter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Collection&lt;?&gt;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Collection&lt;String&gt;) {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// illegal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08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casting</a:t>
            </a:r>
            <a:endParaRPr lang="en-US" smtClean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Casting to generic type results in a warning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List&lt;?&gt; l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  // ok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(List&lt;String&gt;) l;   // warn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compiler gives an unchecked warning, since this isn't something the runtime system is going to check for you</a:t>
            </a:r>
          </a:p>
          <a:p>
            <a:r>
              <a:rPr lang="en-US" dirty="0" smtClean="0"/>
              <a:t>Usually, if you think you need to do this, you're wrong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same is true of type variables: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static &lt;T&gt; 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badCast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Object o)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(T) o;   // unchecked warning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7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and arrays</a:t>
            </a:r>
            <a:endParaRPr lang="en-US" dirty="0" smtClean="0"/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Foo&lt;T&gt;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           // ok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T[]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         // ok</a:t>
            </a:r>
          </a:p>
          <a:p>
            <a:pPr marL="4572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T();               // error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T[10];             // error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/>
          </a:p>
          <a:p>
            <a:r>
              <a:rPr lang="en-US" dirty="0" smtClean="0"/>
              <a:t>You cannot create objects or arrays of a parameterized type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89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Generics/arrays: a hack</a:t>
            </a:r>
            <a:endParaRPr lang="en-US" dirty="0" smtClean="0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Foo&lt;T&gt;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           // ok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T[]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         // ok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SuppressWarnings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("unchecked")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         // ok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T[] a2 = (T[]) (new Object[10]); // ok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i="1" dirty="0" smtClean="0"/>
              <a:t>can</a:t>
            </a:r>
            <a:r>
              <a:rPr lang="en-US" dirty="0" smtClean="0"/>
              <a:t> create variables of that type, accept them as parameters, return them, or create arrays by casting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Object[]</a:t>
            </a:r>
          </a:p>
          <a:p>
            <a:pPr lvl="1"/>
            <a:r>
              <a:rPr lang="en-US" dirty="0" smtClean="0"/>
              <a:t>Casting to generic types is not type-safe, so it generates a warning</a:t>
            </a:r>
          </a:p>
          <a:p>
            <a:pPr lvl="1"/>
            <a:r>
              <a:rPr lang="en-US" dirty="0" smtClean="0"/>
              <a:t>You almost surely don’t need this in common situations!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83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Comparing generic objects</a:t>
            </a:r>
            <a:endParaRPr lang="en-US" smtClean="0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&lt;E&gt;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 value)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//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== value)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].equals(value))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-1;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/>
          </a:p>
          <a:p>
            <a:r>
              <a:rPr lang="en-US" dirty="0" smtClean="0"/>
              <a:t>When testing objects of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for equality, must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equals</a:t>
            </a:r>
          </a:p>
        </p:txBody>
      </p:sp>
    </p:spTree>
    <p:extLst>
      <p:ext uri="{BB962C8B-B14F-4D97-AF65-F5344CB8AC3E}">
        <p14:creationId xmlns:p14="http://schemas.microsoft.com/office/powerpoint/2010/main" val="152257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when writing a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Start by writing a concrete instantiation</a:t>
            </a:r>
          </a:p>
          <a:p>
            <a:pPr lvl="1"/>
            <a:r>
              <a:rPr lang="en-US" dirty="0" smtClean="0"/>
              <a:t>It’s often easier to reason about a concrete instance than an abstraction of that instance</a:t>
            </a:r>
            <a:endParaRPr lang="en-US" dirty="0" smtClean="0"/>
          </a:p>
          <a:p>
            <a:r>
              <a:rPr lang="en-US" dirty="0" smtClean="0"/>
              <a:t>Get it correct (testing, reasoning, etc.)</a:t>
            </a:r>
          </a:p>
          <a:p>
            <a:r>
              <a:rPr lang="en-US" dirty="0" smtClean="0"/>
              <a:t>Consider writing a second concrete version</a:t>
            </a:r>
          </a:p>
          <a:p>
            <a:pPr lvl="1"/>
            <a:r>
              <a:rPr lang="en-US" dirty="0"/>
              <a:t>It’s </a:t>
            </a:r>
            <a:r>
              <a:rPr lang="en-US" dirty="0" smtClean="0"/>
              <a:t>still often </a:t>
            </a:r>
            <a:r>
              <a:rPr lang="en-US" dirty="0"/>
              <a:t>easier to reason about a concrete instance than an abstraction of that </a:t>
            </a:r>
            <a:r>
              <a:rPr lang="en-US" dirty="0" smtClean="0"/>
              <a:t>instance</a:t>
            </a:r>
            <a:endParaRPr lang="en-US" dirty="0" smtClean="0"/>
          </a:p>
          <a:p>
            <a:r>
              <a:rPr lang="en-US" dirty="0" smtClean="0"/>
              <a:t>Generalize it by adding type parameters</a:t>
            </a:r>
          </a:p>
          <a:p>
            <a:pPr lvl="1"/>
            <a:r>
              <a:rPr lang="en-US" dirty="0" smtClean="0"/>
              <a:t>Think about which types are the same &amp; different</a:t>
            </a:r>
          </a:p>
          <a:p>
            <a:pPr lvl="1"/>
            <a:r>
              <a:rPr lang="en-US" dirty="0" smtClean="0"/>
              <a:t>Not all </a:t>
            </a:r>
            <a:r>
              <a:rPr lang="en-US" dirty="0" err="1" smtClean="0"/>
              <a:t>ints</a:t>
            </a:r>
            <a:r>
              <a:rPr lang="en-US" dirty="0" smtClean="0"/>
              <a:t> are the same, nor are all Strings</a:t>
            </a:r>
          </a:p>
          <a:p>
            <a:pPr lvl="1"/>
            <a:r>
              <a:rPr lang="en-US" dirty="0" smtClean="0"/>
              <a:t>The compiler will help you find errors</a:t>
            </a:r>
          </a:p>
          <a:p>
            <a:r>
              <a:rPr lang="en-US" dirty="0" smtClean="0"/>
              <a:t>Eventually, it will be easier to write the code generically from the start</a:t>
            </a:r>
          </a:p>
          <a:p>
            <a:pPr lvl="1"/>
            <a:r>
              <a:rPr lang="en-US" dirty="0" smtClean="0"/>
              <a:t>but maybe not yet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5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Assignment 4: out, due Wednesday November 9, 2011 at 11:59PM</a:t>
            </a:r>
          </a:p>
          <a:p>
            <a:r>
              <a:rPr lang="en-US" dirty="0" smtClean="0"/>
              <a:t>Lectures: </a:t>
            </a:r>
            <a:r>
              <a:rPr lang="en-US" dirty="0" smtClean="0"/>
              <a:t>W, reasoning </a:t>
            </a:r>
            <a:r>
              <a:rPr lang="en-US" smtClean="0"/>
              <a:t>about code; </a:t>
            </a:r>
            <a:r>
              <a:rPr lang="en-US" dirty="0" smtClean="0"/>
              <a:t>F, holiday </a:t>
            </a:r>
            <a:r>
              <a:rPr lang="en-US" smtClean="0"/>
              <a:t>(Veterans’ Day)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5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68172" y="1174537"/>
            <a:ext cx="2207656" cy="450892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bliqueTopRight">
                <a:rot lat="0" lon="1200000" rev="0"/>
              </a:camera>
              <a:lightRig rig="threePt" dir="t"/>
            </a:scene3d>
            <a:sp3d prstMaterial="dkEdge">
              <a:bevelB w="69850" h="69850" prst="divot"/>
            </a:sp3d>
          </a:bodyPr>
          <a:lstStyle/>
          <a:p>
            <a:pPr algn="ctr"/>
            <a:r>
              <a:rPr lang="en-US" sz="28700" b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?</a:t>
            </a:r>
            <a:endParaRPr lang="en-US" sz="28700" b="1" dirty="0">
              <a:solidFill>
                <a:srgbClr val="7030A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0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Varieties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Abstraction over computation:  procedures</a:t>
            </a:r>
          </a:p>
          <a:p>
            <a:pPr lvl="1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x1, y1, x2, y2;</a:t>
            </a:r>
          </a:p>
          <a:p>
            <a:pPr lvl="1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(x1*x1 + y1*y1);</a:t>
            </a:r>
          </a:p>
          <a:p>
            <a:pPr lvl="1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(x2*x2 + y2*y2);</a:t>
            </a:r>
          </a:p>
          <a:p>
            <a:r>
              <a:rPr lang="en-US" dirty="0" smtClean="0"/>
              <a:t>Abstraction over data:  ADTs (classes, interfaces)</a:t>
            </a:r>
          </a:p>
          <a:p>
            <a:pPr lvl="1"/>
            <a:r>
              <a:rPr lang="en-US" dirty="0" smtClean="0"/>
              <a:t>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oint p1, p2;</a:t>
            </a:r>
          </a:p>
          <a:p>
            <a:r>
              <a:rPr lang="en-US" dirty="0" smtClean="0"/>
              <a:t>Abstraction over types:  polymorphism (generics)</a:t>
            </a:r>
          </a:p>
          <a:p>
            <a:pPr lvl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Point&lt;Integer&gt;, Point&lt;Double&gt;</a:t>
            </a:r>
          </a:p>
          <a:p>
            <a:pPr lvl="1"/>
            <a:r>
              <a:rPr lang="en-US" dirty="0" smtClean="0"/>
              <a:t>Applies to both computation and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97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Parametric polymorphism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Ability to write a function or type so that it handles values identically without depending on knowledge of their types</a:t>
            </a:r>
          </a:p>
          <a:p>
            <a:r>
              <a:rPr lang="en-US" dirty="0" smtClean="0"/>
              <a:t>These are </a:t>
            </a:r>
            <a:r>
              <a:rPr lang="en-US" dirty="0" smtClean="0">
                <a:solidFill>
                  <a:srgbClr val="FF0000"/>
                </a:solidFill>
              </a:rPr>
              <a:t>generic</a:t>
            </a:r>
            <a:r>
              <a:rPr lang="en-US" dirty="0" smtClean="0"/>
              <a:t> functions or </a:t>
            </a:r>
            <a:r>
              <a:rPr lang="en-US" dirty="0">
                <a:solidFill>
                  <a:srgbClr val="FF0000"/>
                </a:solidFill>
              </a:rPr>
              <a:t>generic</a:t>
            </a:r>
            <a:r>
              <a:rPr lang="en-US" dirty="0" smtClean="0"/>
              <a:t> data types – they take a type as a </a:t>
            </a:r>
            <a:r>
              <a:rPr lang="en-US" dirty="0" smtClean="0"/>
              <a:t>parameter</a:t>
            </a:r>
          </a:p>
          <a:p>
            <a:pPr lvl="1"/>
            <a:r>
              <a:rPr lang="en-US" dirty="0" smtClean="0"/>
              <a:t>That is, they allow for substitutability of types under some conditions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irst introduced in ML language in 1976, although the concept has been around since (at least) LISP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ow part of many other languages (Haskell, Java C#, Delphi)</a:t>
            </a:r>
          </a:p>
          <a:p>
            <a:pPr lvl="1"/>
            <a:r>
              <a:rPr lang="en-US" dirty="0" smtClean="0"/>
              <a:t>C++ templates are similar but lack various features/flexibility</a:t>
            </a:r>
          </a:p>
          <a:p>
            <a:r>
              <a:rPr lang="en-US" dirty="0" smtClean="0"/>
              <a:t>Parametric polymorphism allows you to write flexible, general code without sacrificing type safety</a:t>
            </a:r>
          </a:p>
          <a:p>
            <a:pPr lvl="1"/>
            <a:r>
              <a:rPr lang="en-US" dirty="0" smtClean="0"/>
              <a:t>Most commonly used in Java with collections</a:t>
            </a:r>
          </a:p>
          <a:p>
            <a:pPr lvl="1"/>
            <a:r>
              <a:rPr lang="en-US" dirty="0" smtClean="0"/>
              <a:t>Also used in reflection (seen later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4912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Parameters (Generics)</a:t>
            </a:r>
            <a:endParaRPr lang="en-US" smtClean="0"/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List&lt;Type&gt; name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&lt;Type&gt;();</a:t>
            </a:r>
            <a:endParaRPr lang="en-US" dirty="0" smtClean="0"/>
          </a:p>
          <a:p>
            <a:r>
              <a:rPr lang="en-US" dirty="0" smtClean="0"/>
              <a:t>Since Java 1.5, a constructor of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java.util.ArrayList</a:t>
            </a:r>
            <a:r>
              <a:rPr lang="en-US" sz="2600" dirty="0" smtClean="0"/>
              <a:t> </a:t>
            </a:r>
            <a:r>
              <a:rPr lang="en-US" dirty="0" smtClean="0"/>
              <a:t>can (and almost always does) </a:t>
            </a:r>
            <a:r>
              <a:rPr lang="en-US" dirty="0" smtClean="0"/>
              <a:t>specify the type of elements it will contain</a:t>
            </a:r>
          </a:p>
          <a:p>
            <a:pPr lvl="1"/>
            <a:r>
              <a:rPr lang="en-US" dirty="0" smtClean="0"/>
              <a:t>The type that is passed is called the </a:t>
            </a:r>
            <a:r>
              <a:rPr lang="en-US" i="1" dirty="0" smtClean="0">
                <a:solidFill>
                  <a:srgbClr val="FF0000"/>
                </a:solidFill>
              </a:rPr>
              <a:t>type parameter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 names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names.add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Krysta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36576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names.add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(“Emily");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ta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names.get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(0); // good element type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 oops = (Point)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names.get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(1); // error -- 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                 // need String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                 // not Point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Use of the “raw type”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/>
              <a:t> (with no type is passed) leads to warnings (which can be controlled by options in Eclipse or on the command line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3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Programs include a group of abstractions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ListOfNumber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boolean add(Number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Number get(int index);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boolean add(Integer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Integer get(int index);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4000" dirty="0" smtClean="0">
                <a:cs typeface="Courier New" pitchFamily="49" charset="0"/>
              </a:rPr>
              <a:t>… and many, many more</a:t>
            </a:r>
            <a:endParaRPr lang="en-US" sz="4000" dirty="0"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List&lt;E&gt;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add(E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get(int index);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4888742" y="1371600"/>
            <a:ext cx="1905000" cy="897158"/>
          </a:xfrm>
          <a:prstGeom prst="wedgeRectCallout">
            <a:avLst>
              <a:gd name="adj1" fmla="val -91757"/>
              <a:gd name="adj2" fmla="val 18139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Declares a new </a:t>
            </a:r>
            <a:r>
              <a:rPr lang="en-US" b="1" dirty="0" smtClean="0">
                <a:solidFill>
                  <a:srgbClr val="FF0000"/>
                </a:solidFill>
              </a:rPr>
              <a:t>variable</a:t>
            </a:r>
            <a:r>
              <a:rPr lang="en-US" dirty="0" smtClean="0">
                <a:solidFill>
                  <a:schemeClr val="tx1"/>
                </a:solidFill>
              </a:rPr>
              <a:t>, called a </a:t>
            </a:r>
            <a:r>
              <a:rPr lang="en-US" b="1" dirty="0" smtClean="0">
                <a:solidFill>
                  <a:srgbClr val="FF0000"/>
                </a:solidFill>
              </a:rPr>
              <a:t>formal parameter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267199" y="4038600"/>
            <a:ext cx="2094931" cy="914400"/>
          </a:xfrm>
          <a:prstGeom prst="wedgeRectCallout">
            <a:avLst>
              <a:gd name="adj1" fmla="val -99637"/>
              <a:gd name="adj2" fmla="val 6530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Declares a new </a:t>
            </a:r>
            <a:r>
              <a:rPr lang="en-US" b="1" dirty="0" smtClean="0">
                <a:solidFill>
                  <a:srgbClr val="FF0000"/>
                </a:solidFill>
              </a:rPr>
              <a:t>type variable</a:t>
            </a:r>
            <a:r>
              <a:rPr lang="en-US" dirty="0" smtClean="0">
                <a:solidFill>
                  <a:schemeClr val="tx1"/>
                </a:solidFill>
              </a:rPr>
              <a:t>, called a </a:t>
            </a:r>
            <a:r>
              <a:rPr lang="en-US" b="1" dirty="0">
                <a:solidFill>
                  <a:srgbClr val="FF0000"/>
                </a:solidFill>
              </a:rPr>
              <a:t>type </a:t>
            </a:r>
            <a:r>
              <a:rPr lang="en-US" b="1" dirty="0" smtClean="0">
                <a:solidFill>
                  <a:srgbClr val="FF0000"/>
                </a:solidFill>
              </a:rPr>
              <a:t>parameter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943600" y="2362200"/>
            <a:ext cx="2438970" cy="1143000"/>
          </a:xfrm>
          <a:prstGeom prst="wedgeRectCallout">
            <a:avLst>
              <a:gd name="adj1" fmla="val -92944"/>
              <a:gd name="adj2" fmla="val 427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Instantiate by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passing an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l.add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(7);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myList.add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myInt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6527042" y="4800600"/>
            <a:ext cx="2388358" cy="1295400"/>
          </a:xfrm>
          <a:prstGeom prst="wedgeRectCallout">
            <a:avLst>
              <a:gd name="adj1" fmla="val -175926"/>
              <a:gd name="adj2" fmla="val -176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Instantiate by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passing a </a:t>
            </a:r>
            <a:r>
              <a:rPr lang="en-US" dirty="0" smtClean="0">
                <a:solidFill>
                  <a:srgbClr val="FF0000"/>
                </a:solidFill>
              </a:rPr>
              <a:t>type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List&lt;Float&gt;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List&lt;List&lt;String&gt;&gt;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List&lt;T&gt;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6453115" y="3585767"/>
            <a:ext cx="2081285" cy="681433"/>
          </a:xfrm>
          <a:prstGeom prst="wedgeRectCallout">
            <a:avLst>
              <a:gd name="adj1" fmla="val -228945"/>
              <a:gd name="adj2" fmla="val -64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Integer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 boolean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114800" y="5638800"/>
            <a:ext cx="1981200" cy="681433"/>
          </a:xfrm>
          <a:prstGeom prst="wedgeRectCallout">
            <a:avLst>
              <a:gd name="adj1" fmla="val -118500"/>
              <a:gd name="adj2" fmla="val -983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Type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 Type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7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and </a:t>
            </a:r>
            <a:r>
              <a:rPr lang="en-US" dirty="0" smtClean="0"/>
              <a:t>instantiating </a:t>
            </a:r>
            <a:r>
              <a:rPr lang="en-US" dirty="0" smtClean="0"/>
              <a:t>generics</a:t>
            </a:r>
            <a:endParaRPr lang="en-US" dirty="0" smtClean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// a parameterized (generic) class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name&lt;Type&gt; {</a:t>
            </a:r>
          </a:p>
          <a:p>
            <a:pPr marL="0" indent="0">
              <a:buNone/>
            </a:pPr>
            <a:r>
              <a:rPr lang="en-US" dirty="0" smtClean="0"/>
              <a:t>    or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public class name&lt;Type, Type, ..., Type&gt; {</a:t>
            </a:r>
          </a:p>
          <a:p>
            <a:pPr lvl="1"/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utting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dirty="0" smtClean="0"/>
              <a:t>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smtClean="0"/>
              <a:t>states that any client that constructs your object must supply one or more type parameters</a:t>
            </a:r>
          </a:p>
          <a:p>
            <a:pPr lvl="1"/>
            <a:r>
              <a:rPr lang="en-US" dirty="0" smtClean="0"/>
              <a:t>Just like a “regular” method’s parameters state that any client invoking it must supply objects of the proper type</a:t>
            </a:r>
          </a:p>
          <a:p>
            <a:r>
              <a:rPr lang="en-US" dirty="0"/>
              <a:t>It is essentially a constructor for the generic </a:t>
            </a:r>
            <a:r>
              <a:rPr lang="en-US" dirty="0" smtClean="0"/>
              <a:t>class</a:t>
            </a:r>
            <a:endParaRPr lang="en-US" dirty="0" smtClean="0"/>
          </a:p>
          <a:p>
            <a:r>
              <a:rPr lang="en-US" dirty="0" smtClean="0"/>
              <a:t>The rest of the class's code refers to that type by name</a:t>
            </a:r>
          </a:p>
          <a:p>
            <a:pPr lvl="1"/>
            <a:r>
              <a:rPr lang="en-US" dirty="0" smtClean="0"/>
              <a:t>The convention is to use a 1-letter name such as</a:t>
            </a:r>
            <a:br>
              <a:rPr lang="en-US" dirty="0" smtClean="0"/>
            </a:b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for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Element,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 </a:t>
            </a:r>
            <a:r>
              <a:rPr lang="en-US" dirty="0"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Number,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dirty="0"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dirty="0"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Value,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for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Murder</a:t>
            </a:r>
          </a:p>
          <a:p>
            <a:r>
              <a:rPr lang="en-US" dirty="0" smtClean="0"/>
              <a:t>The type parameter is instantiated by the client. (e.g.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→ String</a:t>
            </a:r>
            <a:r>
              <a:rPr lang="en-US" dirty="0" smtClean="0"/>
              <a:t>), essentially invoking the generic class constructor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285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type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 fontScale="55000" lnSpcReduction="20000"/>
          </a:bodyPr>
          <a:lstStyle/>
          <a:p>
            <a:r>
              <a:rPr lang="en-US" sz="4000" dirty="0" smtClean="0"/>
              <a:t>Implementation code of the generic class can perform any operation permitted by the type variable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MyList1&lt;E extends Object&gt;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void m(E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	// compiler error, E might not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// support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MyList2&lt;E extends Number&gt;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void m(E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 // OK, since Number and its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// subtypes support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3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Invocations by clients are restricted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add1(Object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add2(Number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add1(new Date());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// OK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add2(new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Date());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interface MyList1&lt;E extends Object&gt; {…}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MyList2&lt;E extends Number&gt; {…}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MyList1&lt;Date&gt;      //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OK, Date is a subtype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          // of Object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MyList2&lt;Date&gt;      //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compile-time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error,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          // Date is not a subtype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          // of Number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73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n-course-lectur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dn-course-lecture</Template>
  <TotalTime>3259</TotalTime>
  <Words>1957</Words>
  <Application>Microsoft Office PowerPoint</Application>
  <PresentationFormat>On-screen Show (4:3)</PresentationFormat>
  <Paragraphs>355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dn-course-lecture</vt:lpstr>
      <vt:lpstr>CSE 331 Software Design &amp; Implementation generics/parametric polymorphism</vt:lpstr>
      <vt:lpstr>Why?</vt:lpstr>
      <vt:lpstr>Varieties of abstraction</vt:lpstr>
      <vt:lpstr>Parametric polymorphism</vt:lpstr>
      <vt:lpstr>Type Parameters (Generics)</vt:lpstr>
      <vt:lpstr>Programs include a group of abstractions</vt:lpstr>
      <vt:lpstr>Declaring and instantiating generics</vt:lpstr>
      <vt:lpstr>Using type variables</vt:lpstr>
      <vt:lpstr>Invocations by clients are restricted</vt:lpstr>
      <vt:lpstr>Type variables are types</vt:lpstr>
      <vt:lpstr>Generics and subtyping</vt:lpstr>
      <vt:lpstr>List&lt;Number&gt; and List&lt;Integer&gt;</vt:lpstr>
      <vt:lpstr>But covariant subtyping is restrictive</vt:lpstr>
      <vt:lpstr>Using wildcards</vt:lpstr>
      <vt:lpstr>Wildcards</vt:lpstr>
      <vt:lpstr>Another example</vt:lpstr>
      <vt:lpstr>Bounded type parameters</vt:lpstr>
      <vt:lpstr>Complex bounded types</vt:lpstr>
      <vt:lpstr>Reminder: what’s the point?</vt:lpstr>
      <vt:lpstr>Example: a generic interface</vt:lpstr>
      <vt:lpstr>Generic methods</vt:lpstr>
      <vt:lpstr>Type erasure</vt:lpstr>
      <vt:lpstr>Generics and casting</vt:lpstr>
      <vt:lpstr>Generics and arrays</vt:lpstr>
      <vt:lpstr>Generics/arrays: a hack</vt:lpstr>
      <vt:lpstr>Comparing generic objects</vt:lpstr>
      <vt:lpstr>Tips when writing a generic class</vt:lpstr>
      <vt:lpstr>Next steps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cse</dc:creator>
  <cp:lastModifiedBy>CSE</cp:lastModifiedBy>
  <cp:revision>428</cp:revision>
  <dcterms:created xsi:type="dcterms:W3CDTF">2010-04-09T16:31:30Z</dcterms:created>
  <dcterms:modified xsi:type="dcterms:W3CDTF">2011-11-07T18:25:02Z</dcterms:modified>
</cp:coreProperties>
</file>